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899" r:id="rId5"/>
    <p:sldId id="932" r:id="rId6"/>
    <p:sldId id="933" r:id="rId7"/>
    <p:sldId id="996" r:id="rId8"/>
    <p:sldId id="986" r:id="rId9"/>
    <p:sldId id="987" r:id="rId10"/>
    <p:sldId id="988" r:id="rId11"/>
    <p:sldId id="999" r:id="rId12"/>
    <p:sldId id="989" r:id="rId13"/>
    <p:sldId id="1016" r:id="rId14"/>
    <p:sldId id="991" r:id="rId15"/>
    <p:sldId id="995" r:id="rId16"/>
    <p:sldId id="1017" r:id="rId17"/>
    <p:sldId id="1001" r:id="rId18"/>
    <p:sldId id="1002" r:id="rId19"/>
    <p:sldId id="1003" r:id="rId20"/>
    <p:sldId id="1004" r:id="rId21"/>
    <p:sldId id="1027" r:id="rId22"/>
    <p:sldId id="1028" r:id="rId23"/>
    <p:sldId id="1005" r:id="rId24"/>
    <p:sldId id="1006" r:id="rId25"/>
    <p:sldId id="1007" r:id="rId26"/>
    <p:sldId id="1008" r:id="rId27"/>
    <p:sldId id="1009" r:id="rId28"/>
    <p:sldId id="1010" r:id="rId29"/>
    <p:sldId id="1011" r:id="rId30"/>
    <p:sldId id="1012" r:id="rId31"/>
    <p:sldId id="1013" r:id="rId32"/>
    <p:sldId id="1018" r:id="rId33"/>
    <p:sldId id="1014" r:id="rId34"/>
    <p:sldId id="1015" r:id="rId35"/>
    <p:sldId id="1019" r:id="rId36"/>
    <p:sldId id="1020" r:id="rId37"/>
    <p:sldId id="1021" r:id="rId38"/>
    <p:sldId id="1023" r:id="rId39"/>
    <p:sldId id="1024" r:id="rId40"/>
    <p:sldId id="1022" r:id="rId41"/>
    <p:sldId id="1030" r:id="rId42"/>
    <p:sldId id="971" r:id="rId43"/>
    <p:sldId id="1031" r:id="rId44"/>
    <p:sldId id="1025" r:id="rId45"/>
    <p:sldId id="1032" r:id="rId46"/>
    <p:sldId id="997" r:id="rId47"/>
    <p:sldId id="992" r:id="rId48"/>
    <p:sldId id="993" r:id="rId49"/>
    <p:sldId id="994" r:id="rId50"/>
  </p:sldIdLst>
  <p:sldSz cx="12188825" cy="68580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36">
          <p15:clr>
            <a:srgbClr val="A4A3A4"/>
          </p15:clr>
        </p15:guide>
        <p15:guide id="3" pos="7307">
          <p15:clr>
            <a:srgbClr val="A4A3A4"/>
          </p15:clr>
        </p15:guide>
        <p15:guide id="4" pos="384">
          <p15:clr>
            <a:srgbClr val="A4A3A4"/>
          </p15:clr>
        </p15:guide>
        <p15:guide id="5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linx" initials="X" lastIdx="43" clrIdx="0"/>
  <p:cmAuthor id="1" name="Jennifer Lockhart" initials="JL" lastIdx="3" clrIdx="1"/>
  <p:cmAuthor id="2" name="Bielby" initials="T" lastIdx="106" clrIdx="2"/>
  <p:cmAuthor id="3" name="glaser" initials="g" lastIdx="7" clrIdx="3"/>
  <p:cmAuthor id="4" name="Intersil Corporate Template" initials="SV" lastIdx="1" clrIdx="4"/>
  <p:cmAuthor id="5" name="admin" initials="a" lastIdx="5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DCFF"/>
    <a:srgbClr val="3B6AFF"/>
    <a:srgbClr val="FFCCCC"/>
    <a:srgbClr val="FF99CC"/>
    <a:srgbClr val="0033CC"/>
    <a:srgbClr val="00446A"/>
    <a:srgbClr val="FFFFFF"/>
    <a:srgbClr val="965B8E"/>
    <a:srgbClr val="7B4B88"/>
    <a:srgbClr val="E9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7" autoAdjust="0"/>
    <p:restoredTop sz="86207" autoAdjust="0"/>
  </p:normalViewPr>
  <p:slideViewPr>
    <p:cSldViewPr snapToGrid="0" showGuides="1">
      <p:cViewPr varScale="1">
        <p:scale>
          <a:sx n="73" d="100"/>
          <a:sy n="73" d="100"/>
        </p:scale>
        <p:origin x="1171" y="72"/>
      </p:cViewPr>
      <p:guideLst>
        <p:guide orient="horz" pos="2160"/>
        <p:guide orient="horz" pos="836"/>
        <p:guide pos="7307"/>
        <p:guide pos="384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10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xir-pcstuss01\public\xlabs\projects\janl\Papers\20120927-IPP-Dresden\SW%20Optimiz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0741092635425"/>
          <c:y val="6.33501901840577E-2"/>
          <c:w val="0.68615119676955882"/>
          <c:h val="0.782482692337416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resample1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2"/>
                <c:pt idx="0">
                  <c:v>Cortex A9</c:v>
                </c:pt>
                <c:pt idx="1">
                  <c:v>Cortex A9 + Accelerators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2"/>
                <c:pt idx="0">
                  <c:v>5.0000000000000001E-3</c:v>
                </c:pt>
                <c:pt idx="1">
                  <c:v>2.8749999999999965E-3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resample2a 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2"/>
                <c:pt idx="0">
                  <c:v>Cortex A9</c:v>
                </c:pt>
                <c:pt idx="1">
                  <c:v>Cortex A9 + Accelerators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2"/>
                <c:pt idx="0">
                  <c:v>0.14200000000000002</c:v>
                </c:pt>
                <c:pt idx="1">
                  <c:v>2.0500000000000008E-2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resample2b 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Sheet1!$A$2:$A$8</c:f>
              <c:strCache>
                <c:ptCount val="2"/>
                <c:pt idx="0">
                  <c:v>Cortex A9</c:v>
                </c:pt>
                <c:pt idx="1">
                  <c:v>Cortex A9 + Accelerators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2"/>
                <c:pt idx="0">
                  <c:v>0.14599999999999994</c:v>
                </c:pt>
                <c:pt idx="1">
                  <c:v>3.515999999999999E-2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direct</c:v>
                </c:pt>
              </c:strCache>
            </c:strRef>
          </c:tx>
          <c:spPr>
            <a:solidFill>
              <a:srgbClr val="8B8D09"/>
            </a:solidFill>
          </c:spPr>
          <c:invertIfNegative val="0"/>
          <c:cat>
            <c:strRef>
              <c:f>Sheet1!$A$2:$A$8</c:f>
              <c:strCache>
                <c:ptCount val="2"/>
                <c:pt idx="0">
                  <c:v>Cortex A9</c:v>
                </c:pt>
                <c:pt idx="1">
                  <c:v>Cortex A9 + Accelerators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2"/>
                <c:pt idx="0">
                  <c:v>0.39200000000000002</c:v>
                </c:pt>
                <c:pt idx="1">
                  <c:v>5.1840000000000004E-2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80556336"/>
        <c:axId val="280556728"/>
      </c:barChart>
      <c:catAx>
        <c:axId val="28055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 lang="en-US" sz="1200"/>
            </a:pPr>
            <a:endParaRPr lang="en-US"/>
          </a:p>
        </c:txPr>
        <c:crossAx val="280556728"/>
        <c:crosses val="autoZero"/>
        <c:auto val="1"/>
        <c:lblAlgn val="ctr"/>
        <c:lblOffset val="100"/>
        <c:noMultiLvlLbl val="0"/>
      </c:catAx>
      <c:valAx>
        <c:axId val="28055672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2700">
            <a:solidFill>
              <a:srgbClr val="333333"/>
            </a:solidFill>
          </a:ln>
        </c:spPr>
        <c:txPr>
          <a:bodyPr/>
          <a:lstStyle/>
          <a:p>
            <a:pPr>
              <a:defRPr lang="en-US" sz="1600"/>
            </a:pPr>
            <a:endParaRPr lang="en-US"/>
          </a:p>
        </c:txPr>
        <c:crossAx val="28055633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55044961555695682"/>
          <c:y val="0.11114365764107337"/>
          <c:w val="0.43026252556952765"/>
          <c:h val="0.42286199255563361"/>
        </c:manualLayout>
      </c:layout>
      <c:overlay val="0"/>
      <c:txPr>
        <a:bodyPr/>
        <a:lstStyle/>
        <a:p>
          <a:pPr>
            <a:defRPr lang="en-US" sz="14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Sheet2!$B$34</c:f>
              <c:strCache>
                <c:ptCount val="1"/>
                <c:pt idx="0">
                  <c:v>Alignment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cat>
            <c:strRef>
              <c:f>Sheet2!$C$33:$F$33</c:f>
              <c:strCache>
                <c:ptCount val="4"/>
                <c:pt idx="0">
                  <c:v>Original</c:v>
                </c:pt>
                <c:pt idx="1">
                  <c:v>Optimized</c:v>
                </c:pt>
                <c:pt idx="2">
                  <c:v>NEON</c:v>
                </c:pt>
                <c:pt idx="3">
                  <c:v>PL Accelerator</c:v>
                </c:pt>
              </c:strCache>
            </c:strRef>
          </c:cat>
          <c:val>
            <c:numRef>
              <c:f>Sheet2!$C$34:$F$34</c:f>
              <c:numCache>
                <c:formatCode>0.00</c:formatCode>
                <c:ptCount val="4"/>
                <c:pt idx="0">
                  <c:v>29.6</c:v>
                </c:pt>
                <c:pt idx="1">
                  <c:v>29.6</c:v>
                </c:pt>
                <c:pt idx="2">
                  <c:v>29.6</c:v>
                </c:pt>
                <c:pt idx="3">
                  <c:v>29.6</c:v>
                </c:pt>
              </c:numCache>
            </c:numRef>
          </c:val>
        </c:ser>
        <c:ser>
          <c:idx val="1"/>
          <c:order val="1"/>
          <c:tx>
            <c:strRef>
              <c:f>Sheet2!$B$35</c:f>
              <c:strCache>
                <c:ptCount val="1"/>
                <c:pt idx="0">
                  <c:v>VW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Sheet2!$C$33:$F$33</c:f>
              <c:strCache>
                <c:ptCount val="4"/>
                <c:pt idx="0">
                  <c:v>Original</c:v>
                </c:pt>
                <c:pt idx="1">
                  <c:v>Optimized</c:v>
                </c:pt>
                <c:pt idx="2">
                  <c:v>NEON</c:v>
                </c:pt>
                <c:pt idx="3">
                  <c:v>PL Accelerator</c:v>
                </c:pt>
              </c:strCache>
            </c:strRef>
          </c:cat>
          <c:val>
            <c:numRef>
              <c:f>Sheet2!$C$35:$F$35</c:f>
              <c:numCache>
                <c:formatCode>0.00</c:formatCode>
                <c:ptCount val="4"/>
                <c:pt idx="0">
                  <c:v>1171.5812774999999</c:v>
                </c:pt>
                <c:pt idx="1">
                  <c:v>506</c:v>
                </c:pt>
                <c:pt idx="2">
                  <c:v>216.92795750000016</c:v>
                </c:pt>
                <c:pt idx="3">
                  <c:v>31.330000000000005</c:v>
                </c:pt>
              </c:numCache>
            </c:numRef>
          </c:val>
        </c:ser>
        <c:ser>
          <c:idx val="2"/>
          <c:order val="2"/>
          <c:tx>
            <c:strRef>
              <c:f>Sheet2!$B$36</c:f>
              <c:strCache>
                <c:ptCount val="1"/>
                <c:pt idx="0">
                  <c:v>Cholesky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cat>
            <c:strRef>
              <c:f>Sheet2!$C$33:$F$33</c:f>
              <c:strCache>
                <c:ptCount val="4"/>
                <c:pt idx="0">
                  <c:v>Original</c:v>
                </c:pt>
                <c:pt idx="1">
                  <c:v>Optimized</c:v>
                </c:pt>
                <c:pt idx="2">
                  <c:v>NEON</c:v>
                </c:pt>
                <c:pt idx="3">
                  <c:v>PL Accelerator</c:v>
                </c:pt>
              </c:strCache>
            </c:strRef>
          </c:cat>
          <c:val>
            <c:numRef>
              <c:f>Sheet2!$C$36:$F$36</c:f>
              <c:numCache>
                <c:formatCode>0.00</c:formatCode>
                <c:ptCount val="4"/>
                <c:pt idx="0">
                  <c:v>3.093</c:v>
                </c:pt>
                <c:pt idx="1">
                  <c:v>3.093</c:v>
                </c:pt>
                <c:pt idx="2">
                  <c:v>3.093</c:v>
                </c:pt>
                <c:pt idx="3">
                  <c:v>3.093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0867248"/>
        <c:axId val="420418664"/>
      </c:barChart>
      <c:catAx>
        <c:axId val="43086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20418664"/>
        <c:crosses val="autoZero"/>
        <c:auto val="1"/>
        <c:lblAlgn val="ctr"/>
        <c:lblOffset val="100"/>
        <c:noMultiLvlLbl val="0"/>
      </c:catAx>
      <c:valAx>
        <c:axId val="420418664"/>
        <c:scaling>
          <c:orientation val="minMax"/>
          <c:max val="125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430867248"/>
        <c:crosses val="autoZero"/>
        <c:crossBetween val="between"/>
        <c:majorUnit val="250"/>
      </c:valAx>
    </c:plotArea>
    <c:legend>
      <c:legendPos val="r"/>
      <c:layout>
        <c:manualLayout>
          <c:xMode val="edge"/>
          <c:yMode val="edge"/>
          <c:x val="0.66589209228665014"/>
          <c:y val="6.2526802819266439E-2"/>
          <c:w val="0.20167161739513087"/>
          <c:h val="0.3292750145601341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664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7" tIns="48349" rIns="96697" bIns="48349" numCol="1" anchor="t" anchorCtr="0" compatLnSpc="1">
            <a:prstTxWarp prst="textNoShape">
              <a:avLst/>
            </a:prstTxWarp>
          </a:bodyPr>
          <a:lstStyle>
            <a:lvl1pPr algn="l" defTabSz="9671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7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7" tIns="48349" rIns="96697" bIns="48349" numCol="1" anchor="t" anchorCtr="0" compatLnSpc="1">
            <a:prstTxWarp prst="textNoShape">
              <a:avLst/>
            </a:prstTxWarp>
          </a:bodyPr>
          <a:lstStyle>
            <a:lvl1pPr algn="r" defTabSz="9671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40" y="4560891"/>
            <a:ext cx="5851525" cy="43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7" tIns="48349" rIns="96697" bIns="48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019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7" tIns="48349" rIns="96697" bIns="48349" numCol="1" anchor="b" anchorCtr="0" compatLnSpc="1">
            <a:prstTxWarp prst="textNoShape">
              <a:avLst/>
            </a:prstTxWarp>
          </a:bodyPr>
          <a:lstStyle>
            <a:lvl1pPr algn="l" defTabSz="9671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06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12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420688"/>
            <a:ext cx="6734175" cy="3789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735" y="8830659"/>
            <a:ext cx="3038145" cy="464205"/>
          </a:xfrm>
          <a:prstGeom prst="rect">
            <a:avLst/>
          </a:prstGeom>
        </p:spPr>
        <p:txBody>
          <a:bodyPr lIns="88134" tIns="44067" rIns="88134" bIns="44067"/>
          <a:lstStyle/>
          <a:p>
            <a:pPr>
              <a:defRPr/>
            </a:pPr>
            <a:fld id="{42436B77-BD53-44AA-9D88-26C4432D562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420688"/>
            <a:ext cx="6734175" cy="3789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4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objective</a:t>
            </a:r>
            <a:r>
              <a:rPr lang="en-US" baseline="0" dirty="0" smtClean="0"/>
              <a:t>:  Introduce the key pillars of SDSoC</a:t>
            </a:r>
          </a:p>
          <a:p>
            <a:endParaRPr lang="en-US" baseline="0" dirty="0" smtClean="0"/>
          </a:p>
          <a:p>
            <a:r>
              <a:rPr lang="en-US" baseline="0" dirty="0" smtClean="0"/>
              <a:t>Key Point:  SDSoC provides a comprehensive ASSP-like design environment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Script:</a:t>
            </a:r>
          </a:p>
          <a:p>
            <a:endParaRPr lang="en-US" baseline="0" dirty="0" smtClean="0"/>
          </a:p>
          <a:p>
            <a:pPr defTabSz="913303">
              <a:defRPr/>
            </a:pPr>
            <a:r>
              <a:rPr lang="en-US" dirty="0"/>
              <a:t>The SDSoC Development Environment provides a greatly simplified ASSP-like C/C++ programming experience including an easy to use Eclipse™-based integrated development environment (IDE) and a comprehensive design environment for heterogeneous Zynq platform deployment. Complete with the industry’s first C/C++ full-system optimizing compiler, SDSoC delivers system level profiling, automated SW acceleration in programmable logic, automated system connectivity generation, and libraries to speed programming. It also provides a flow for customer and 3</a:t>
            </a:r>
            <a:r>
              <a:rPr lang="en-US" baseline="30000" dirty="0"/>
              <a:t>rd</a:t>
            </a:r>
            <a:r>
              <a:rPr lang="en-US" dirty="0"/>
              <a:t> party platform developers to enable platforms to be used in the SDSoC development environment.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6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35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3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65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96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21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420688"/>
            <a:ext cx="6734175" cy="3789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9" y="8829576"/>
            <a:ext cx="3037840" cy="465221"/>
          </a:xfrm>
          <a:prstGeom prst="rect">
            <a:avLst/>
          </a:prstGeom>
        </p:spPr>
        <p:txBody>
          <a:bodyPr lIns="89503" tIns="44752" rIns="89503" bIns="44752"/>
          <a:lstStyle/>
          <a:p>
            <a:pPr>
              <a:defRPr/>
            </a:pPr>
            <a:fld id="{CE218D47-C743-44B9-B6A4-B4747501D6F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Jennifer Lockhart\Desktop\Picture2 copy.jpg"/>
          <p:cNvPicPr>
            <a:picLocks noChangeArrowheads="1"/>
          </p:cNvPicPr>
          <p:nvPr userDrawn="1"/>
        </p:nvPicPr>
        <p:blipFill>
          <a:blip r:embed="rId2"/>
          <a:srcRect t="24879"/>
          <a:stretch>
            <a:fillRect/>
          </a:stretch>
        </p:blipFill>
        <p:spPr bwMode="auto">
          <a:xfrm>
            <a:off x="-7942" y="0"/>
            <a:ext cx="12196768" cy="6876288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1987" y="5535487"/>
            <a:ext cx="6627673" cy="6762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None/>
              <a:def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IE" smtClean="0"/>
              <a:t>Click to edit Master subtitle style</a:t>
            </a:r>
            <a:endParaRPr lang="en-US" dirty="0"/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67172" y="3660650"/>
            <a:ext cx="7099834" cy="11144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ll_Programmable_Lock_up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7319" y="1068534"/>
            <a:ext cx="4340322" cy="1307592"/>
          </a:xfrm>
          <a:prstGeom prst="rect">
            <a:avLst/>
          </a:prstGeom>
        </p:spPr>
      </p:pic>
      <p:sp>
        <p:nvSpPr>
          <p:cNvPr id="9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2015 Xilinx</a:t>
            </a:r>
            <a:endParaRPr lang="en-US" dirty="0"/>
          </a:p>
        </p:txBody>
      </p:sp>
      <p:sp>
        <p:nvSpPr>
          <p:cNvPr id="7" name="Rectangle 11"/>
          <p:cNvSpPr txBox="1">
            <a:spLocks noGrp="1" noChangeArrowheads="1"/>
          </p:cNvSpPr>
          <p:nvPr userDrawn="1"/>
        </p:nvSpPr>
        <p:spPr bwMode="auto">
          <a:xfrm>
            <a:off x="325439" y="6621464"/>
            <a:ext cx="4440237" cy="230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IE" sz="1000" smtClean="0">
                <a:solidFill>
                  <a:schemeClr val="bg2"/>
                </a:solidFill>
                <a:latin typeface="+mj-lt"/>
              </a:rPr>
              <a:t>This material exempt per Department of Commerce license exception TSU </a:t>
            </a:r>
            <a:endParaRPr lang="en-US" sz="1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2" y="1600201"/>
            <a:ext cx="10975337" cy="4268337"/>
          </a:xfrm>
        </p:spPr>
        <p:txBody>
          <a:bodyPr/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IE" smtClean="0"/>
              <a:t>Click to edit Master text styles</a:t>
            </a:r>
          </a:p>
          <a:p>
            <a:pPr lvl="0"/>
            <a:r>
              <a:rPr lang="en-IE" smtClean="0"/>
              <a:t>Second level</a:t>
            </a:r>
          </a:p>
          <a:p>
            <a:pPr lvl="0"/>
            <a:r>
              <a:rPr lang="en-IE" smtClean="0"/>
              <a:t>Third level</a:t>
            </a:r>
          </a:p>
          <a:p>
            <a:pPr lvl="0"/>
            <a:r>
              <a:rPr lang="en-IE" smtClean="0"/>
              <a:t>Fourth level</a:t>
            </a:r>
          </a:p>
          <a:p>
            <a:pPr lvl="0"/>
            <a:r>
              <a:rPr lang="en-IE" smtClean="0"/>
              <a:t>Fifth level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014"/>
            <a:ext cx="1512322" cy="280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SDSoC</a:t>
            </a:r>
            <a:r>
              <a:rPr lang="en-US" dirty="0" smtClean="0"/>
              <a:t> Overview 12-</a:t>
            </a:r>
            <a:fld id="{BFCA2A5C-65D0-4F71-B4D8-734FF63F7E2F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441" y="209550"/>
            <a:ext cx="10969943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mtClean="0"/>
              <a:t>Click to edit Master title style</a:t>
            </a:r>
            <a:endParaRPr lang="en-US"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2015 Xilinx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12188825" cy="123825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"/>
            <a:ext cx="12188825" cy="200025"/>
            <a:chOff x="0" y="-1"/>
            <a:chExt cx="9144000" cy="200025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1" name="Picture 17" descr="Red Head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441" y="209550"/>
            <a:ext cx="10969943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IE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2015 Xilinx</a:t>
            </a:r>
            <a:endParaRPr lang="en-US" dirty="0"/>
          </a:p>
        </p:txBody>
      </p:sp>
      <p:sp>
        <p:nvSpPr>
          <p:cNvPr id="12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014"/>
            <a:ext cx="1512322" cy="280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SDSoC</a:t>
            </a:r>
            <a:r>
              <a:rPr lang="en-US" dirty="0" smtClean="0"/>
              <a:t> Overview 12-</a:t>
            </a:r>
            <a:fld id="{BFCA2A5C-65D0-4F71-B4D8-734FF63F7E2F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078677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smtClean="0"/>
              <a:t>Click to edit Master text styles</a:t>
            </a:r>
          </a:p>
          <a:p>
            <a:pPr lvl="0"/>
            <a:r>
              <a:rPr lang="en-IE" smtClean="0"/>
              <a:t>Second level</a:t>
            </a:r>
          </a:p>
          <a:p>
            <a:pPr lvl="0"/>
            <a:r>
              <a:rPr lang="en-IE" smtClean="0"/>
              <a:t>Third level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2952" y="1600202"/>
            <a:ext cx="5135478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2000" b="1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8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smtClean="0"/>
              <a:t>Click to edit Master text styles</a:t>
            </a:r>
          </a:p>
          <a:p>
            <a:pPr lvl="0"/>
            <a:r>
              <a:rPr lang="en-IE" smtClean="0"/>
              <a:t>Second level</a:t>
            </a:r>
          </a:p>
          <a:p>
            <a:pPr lvl="0"/>
            <a:r>
              <a:rPr lang="en-IE" smtClean="0"/>
              <a:t>Third level</a:t>
            </a:r>
            <a:endParaRPr lang="en-US" smtClean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2015 Xilinx</a:t>
            </a:r>
            <a:endParaRPr lang="en-US" dirty="0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441" y="6577014"/>
            <a:ext cx="1512322" cy="280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SDSoC</a:t>
            </a:r>
            <a:r>
              <a:rPr lang="en-US" dirty="0" smtClean="0"/>
              <a:t> Overview 12-</a:t>
            </a:r>
            <a:fld id="{BFCA2A5C-65D0-4F71-B4D8-734FF63F7E2F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"/>
            <a:ext cx="12188825" cy="200025"/>
            <a:chOff x="0" y="-1"/>
            <a:chExt cx="9144000" cy="200025"/>
          </a:xfrm>
        </p:grpSpPr>
        <p:sp>
          <p:nvSpPr>
            <p:cNvPr id="14" name="Rectangle 13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pic>
          <p:nvPicPr>
            <p:cNvPr id="15" name="Picture 17" descr="Red Header"/>
            <p:cNvPicPr>
              <a:picLocks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invGray">
            <a:xfrm>
              <a:off x="8043576" y="0"/>
              <a:ext cx="1100424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0955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title style</a:t>
            </a:r>
            <a:endParaRPr lang="en-US" dirty="0" smtClean="0"/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2" y="1600201"/>
            <a:ext cx="10964548" cy="42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text styles</a:t>
            </a:r>
          </a:p>
          <a:p>
            <a:pPr lvl="0"/>
            <a:r>
              <a:rPr lang="en-IE" smtClean="0"/>
              <a:t>Second level</a:t>
            </a:r>
          </a:p>
          <a:p>
            <a:pPr lvl="0"/>
            <a:r>
              <a:rPr lang="en-IE" smtClean="0"/>
              <a:t>Third level</a:t>
            </a:r>
          </a:p>
          <a:p>
            <a:pPr lvl="0"/>
            <a:r>
              <a:rPr lang="en-IE" smtClean="0"/>
              <a:t>Fourth level</a:t>
            </a:r>
          </a:p>
          <a:p>
            <a:pPr lvl="0"/>
            <a:r>
              <a:rPr lang="en-IE" smtClean="0"/>
              <a:t>Fifth level</a:t>
            </a:r>
            <a:endParaRPr lang="en-US" dirty="0" smtClean="0"/>
          </a:p>
        </p:txBody>
      </p:sp>
      <p:pic>
        <p:nvPicPr>
          <p:cNvPr id="16" name="Picture 15" descr="All_Programmable_Text_FIN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3890" y="6623978"/>
            <a:ext cx="3108961" cy="157267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4164515" y="6579165"/>
            <a:ext cx="3859795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 Copyright 2015 Xilinx</a:t>
            </a:r>
            <a:endParaRPr lang="en-US" dirty="0"/>
          </a:p>
        </p:txBody>
      </p:sp>
      <p:sp>
        <p:nvSpPr>
          <p:cNvPr id="11" name="Rectangle 2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441" y="6577014"/>
            <a:ext cx="1512322" cy="2809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SDSoC</a:t>
            </a:r>
            <a:r>
              <a:rPr lang="en-US" dirty="0" smtClean="0"/>
              <a:t> Overview 12-</a:t>
            </a:r>
            <a:fld id="{BFCA2A5C-65D0-4F71-B4D8-734FF63F7E2F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05" r:id="rId2"/>
    <p:sldLayoutId id="2147483948" r:id="rId3"/>
    <p:sldLayoutId id="214748390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lang="en-US" sz="2800" b="1" dirty="0" smtClean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SzPct val="88000"/>
        <a:buFont typeface="Wingdings" pitchFamily="2" charset="2"/>
        <a:buBlip>
          <a:blip r:embed="rId8"/>
        </a:buBlip>
        <a:defRPr lang="en-US" sz="2000" b="1" dirty="0" smtClean="0">
          <a:solidFill>
            <a:schemeClr val="accent4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lang="en-US" sz="1800" b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546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»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4606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err="1" smtClean="0"/>
              <a:t>Zynq</a:t>
            </a:r>
            <a:endParaRPr lang="en-US" dirty="0" smtClean="0"/>
          </a:p>
          <a:p>
            <a:r>
              <a:rPr lang="en-US" dirty="0" err="1" smtClean="0"/>
              <a:t>SDSoC</a:t>
            </a:r>
            <a:r>
              <a:rPr lang="en-US" dirty="0" smtClean="0"/>
              <a:t> 2015.4 Version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 smtClean="0"/>
              <a:t>SDSoC</a:t>
            </a:r>
            <a:r>
              <a:rPr lang="en-US" dirty="0" smtClean="0"/>
              <a:t> Development Environment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Development Environment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i="1" dirty="0" smtClean="0">
                <a:solidFill>
                  <a:schemeClr val="tx1"/>
                </a:solidFill>
                <a:cs typeface="Arial" pitchFamily="34" charset="0"/>
              </a:rPr>
              <a:t>Use Cases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Development Flow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Project Creation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Summary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chemeClr val="bg2"/>
                </a:solidFill>
                <a:cs typeface="Arial" pitchFamily="34" charset="0"/>
              </a:rPr>
              <a:t>Lab1 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Intro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chemeClr val="bg2"/>
                </a:solidFill>
                <a:cs typeface="Arial" pitchFamily="34" charset="0"/>
              </a:rPr>
              <a:t>Appendix</a:t>
            </a:r>
            <a:endParaRPr lang="en-US" altLang="zh-CN" dirty="0" smtClean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28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Back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HW Solution using 52 floating point operations at </a:t>
            </a:r>
            <a:r>
              <a:rPr lang="en-US" dirty="0" smtClean="0"/>
              <a:t>166MHz</a:t>
            </a:r>
          </a:p>
          <a:p>
            <a:endParaRPr lang="en-US" dirty="0" smtClean="0"/>
          </a:p>
          <a:p>
            <a:r>
              <a:rPr lang="en-US" dirty="0" smtClean="0"/>
              <a:t>DMAs </a:t>
            </a:r>
            <a:r>
              <a:rPr lang="en-US" dirty="0"/>
              <a:t>connected to ACP port for short communication </a:t>
            </a:r>
            <a:r>
              <a:rPr lang="en-US" dirty="0" smtClean="0"/>
              <a:t>times</a:t>
            </a:r>
          </a:p>
          <a:p>
            <a:endParaRPr lang="en-US" dirty="0"/>
          </a:p>
          <a:p>
            <a:r>
              <a:rPr lang="en-US" dirty="0" smtClean="0"/>
              <a:t>Two-accelerator system an early SDSoC proof of concept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66281262"/>
              </p:ext>
            </p:extLst>
          </p:nvPr>
        </p:nvGraphicFramePr>
        <p:xfrm>
          <a:off x="6993724" y="2913274"/>
          <a:ext cx="4679887" cy="247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28738" y="1725951"/>
            <a:ext cx="420986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/>
              <a:t>Used in tomography applications, including CAT scanners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28145" y="5393286"/>
            <a:ext cx="2135188" cy="609600"/>
          </a:xfrm>
          <a:prstGeom prst="rect">
            <a:avLst/>
          </a:prstGeom>
          <a:solidFill>
            <a:srgbClr val="669900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7x Speedup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2959" y="2643777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Seconds/Frame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65993" y="2921611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Processes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77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Motion Detection @ 1080p60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4802463" y="2291127"/>
            <a:ext cx="985652" cy="290133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4476406" y="715970"/>
            <a:ext cx="1645271" cy="14619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8000"/>
            </a:pPr>
            <a:r>
              <a:rPr lang="en-US" sz="1000" b="1" kern="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kern="0" dirty="0">
                <a:solidFill>
                  <a:srgbClr val="00C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000" kern="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pPr marL="2286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8000"/>
            </a:pPr>
            <a:r>
              <a:rPr lang="en-US" sz="1000" kern="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kern="0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get_camera</a:t>
            </a:r>
            <a:r>
              <a:rPr lang="en-US" sz="1000" kern="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</a:p>
          <a:p>
            <a:pPr marL="2286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8000"/>
            </a:pPr>
            <a:r>
              <a:rPr lang="en-US" sz="1000" kern="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kern="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sobel</a:t>
            </a:r>
            <a:r>
              <a:rPr lang="en-US" sz="1000" b="1" kern="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(A,B);</a:t>
            </a:r>
          </a:p>
          <a:p>
            <a:pPr marL="2286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8000"/>
            </a:pPr>
            <a:r>
              <a:rPr lang="en-US" sz="1000" b="1" kern="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</a:t>
            </a:r>
            <a:r>
              <a:rPr lang="en-US" sz="1000" b="1" kern="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(B,C);  </a:t>
            </a:r>
          </a:p>
          <a:p>
            <a:pPr marL="2286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8000"/>
            </a:pPr>
            <a:r>
              <a:rPr lang="en-US" sz="1000" b="1" kern="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pPr marL="2286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8000"/>
            </a:pPr>
            <a:r>
              <a:rPr lang="en-US" sz="1000" kern="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display(out);</a:t>
            </a:r>
          </a:p>
          <a:p>
            <a:pPr marL="2286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8000"/>
            </a:pPr>
            <a:r>
              <a:rPr lang="en-US" sz="1000" kern="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04552" y="3732238"/>
            <a:ext cx="5143500" cy="2599832"/>
          </a:xfrm>
          <a:prstGeom prst="rect">
            <a:avLst/>
          </a:prstGeom>
          <a:solidFill>
            <a:srgbClr val="D0E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own Arrow 57"/>
          <p:cNvSpPr/>
          <p:nvPr/>
        </p:nvSpPr>
        <p:spPr bwMode="auto">
          <a:xfrm>
            <a:off x="5738746" y="3379381"/>
            <a:ext cx="985652" cy="290133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91" y="3774192"/>
            <a:ext cx="862535" cy="31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6513512" y="1324468"/>
            <a:ext cx="2400300" cy="8153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ZC702 + HDMI FMC Platform</a:t>
            </a:r>
          </a:p>
        </p:txBody>
      </p:sp>
      <p:sp>
        <p:nvSpPr>
          <p:cNvPr id="80" name="Down Arrow 79"/>
          <p:cNvSpPr/>
          <p:nvPr/>
        </p:nvSpPr>
        <p:spPr bwMode="auto">
          <a:xfrm>
            <a:off x="7019883" y="2276410"/>
            <a:ext cx="985652" cy="290133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526472" y="5989320"/>
            <a:ext cx="35162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8000"/>
            </a:pPr>
            <a:r>
              <a:rPr lang="en-US" sz="2000" b="1" kern="0" dirty="0">
                <a:solidFill>
                  <a:schemeClr val="accent4"/>
                </a:solidFill>
                <a:latin typeface="+mn-lt"/>
              </a:rPr>
              <a:t>ZC702 + HDMI FMC card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880110"/>
            <a:ext cx="1973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70" y="4189563"/>
            <a:ext cx="6484303" cy="153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92" y="4090152"/>
            <a:ext cx="1427539" cy="100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73" y="4409313"/>
            <a:ext cx="1409701" cy="74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8654730" y="5417670"/>
            <a:ext cx="3294791" cy="914400"/>
          </a:xfrm>
          <a:prstGeom prst="rect">
            <a:avLst/>
          </a:prstGeom>
          <a:solidFill>
            <a:srgbClr val="00CC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atin typeface="+mn-lt"/>
              </a:rPr>
              <a:t>Entire design completed in 2-weeks with multiple iterations of algorithm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2568009" y="2566543"/>
            <a:ext cx="7274250" cy="7828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76" y="2648739"/>
            <a:ext cx="2028094" cy="68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0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Development Environment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Use Cases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i="1" dirty="0" err="1" smtClean="0">
                <a:solidFill>
                  <a:schemeClr val="tx1"/>
                </a:solidFill>
                <a:cs typeface="Arial" pitchFamily="34" charset="0"/>
              </a:rPr>
              <a:t>SDSoC</a:t>
            </a:r>
            <a:r>
              <a:rPr lang="en-US" altLang="zh-CN" i="1" dirty="0" smtClean="0">
                <a:solidFill>
                  <a:schemeClr val="tx1"/>
                </a:solidFill>
                <a:cs typeface="Arial" pitchFamily="34" charset="0"/>
              </a:rPr>
              <a:t> Development Flow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Project Creation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Summary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chemeClr val="bg2"/>
                </a:solidFill>
                <a:cs typeface="Arial" pitchFamily="34" charset="0"/>
              </a:rPr>
              <a:t>Lab1 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Intro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chemeClr val="bg2"/>
                </a:solidFill>
                <a:cs typeface="Arial" pitchFamily="34" charset="0"/>
              </a:rPr>
              <a:t>Appendix</a:t>
            </a:r>
            <a:endParaRPr lang="en-US" altLang="zh-CN" dirty="0" smtClean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1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SDSoC</a:t>
            </a:r>
            <a:r>
              <a:rPr lang="en-US" dirty="0" smtClean="0"/>
              <a:t> Development Flow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2508907" y="2338938"/>
            <a:ext cx="7274250" cy="7828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7" name="Down Arrow 86"/>
          <p:cNvSpPr/>
          <p:nvPr/>
        </p:nvSpPr>
        <p:spPr bwMode="auto">
          <a:xfrm>
            <a:off x="5752490" y="2041472"/>
            <a:ext cx="985652" cy="290133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539764" y="736024"/>
            <a:ext cx="1645271" cy="1261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rgbClr val="EC891D"/>
              </a:buClr>
              <a:buSzPct val="88000"/>
            </a:pPr>
            <a:r>
              <a:rPr lang="en-US" sz="1000" b="1" kern="0" dirty="0">
                <a:solidFill>
                  <a:srgbClr val="7B4B8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sz="1000" kern="0" dirty="0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pPr marL="2286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rgbClr val="EC891D"/>
              </a:buClr>
              <a:buSzPct val="88000"/>
            </a:pPr>
            <a:r>
              <a:rPr lang="en-US" sz="1000" kern="0" dirty="0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init(A,B,C);</a:t>
            </a:r>
          </a:p>
          <a:p>
            <a:pPr marL="2286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rgbClr val="EC891D"/>
              </a:buClr>
              <a:buSzPct val="88000"/>
            </a:pPr>
            <a:r>
              <a:rPr lang="en-US" sz="1000" kern="0" dirty="0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kern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mmult</a:t>
            </a:r>
            <a:r>
              <a:rPr lang="en-US" sz="1000" b="1" kern="0" dirty="0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(A,B,D);</a:t>
            </a:r>
          </a:p>
          <a:p>
            <a:pPr marL="2286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rgbClr val="EC891D"/>
              </a:buClr>
              <a:buSzPct val="88000"/>
            </a:pPr>
            <a:r>
              <a:rPr lang="en-US" sz="1000" b="1" kern="0" dirty="0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madd</a:t>
            </a:r>
            <a:r>
              <a:rPr lang="en-US" sz="1000" b="1" kern="0" dirty="0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(C,D,E);</a:t>
            </a:r>
          </a:p>
          <a:p>
            <a:pPr marL="2286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rgbClr val="EC891D"/>
              </a:buClr>
              <a:buSzPct val="88000"/>
            </a:pPr>
            <a:r>
              <a:rPr lang="en-US" sz="1000" kern="0" dirty="0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consume(E);</a:t>
            </a:r>
          </a:p>
          <a:p>
            <a:pPr marL="2286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rgbClr val="EC891D"/>
              </a:buClr>
              <a:buSzPct val="88000"/>
            </a:pPr>
            <a:r>
              <a:rPr lang="en-US" sz="1000" kern="0" dirty="0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52215" y="736024"/>
            <a:ext cx="1645271" cy="1261884"/>
            <a:chOff x="2029802" y="736024"/>
            <a:chExt cx="1645271" cy="1261884"/>
          </a:xfrm>
        </p:grpSpPr>
        <p:sp>
          <p:nvSpPr>
            <p:cNvPr id="101" name="TextBox 100"/>
            <p:cNvSpPr txBox="1"/>
            <p:nvPr/>
          </p:nvSpPr>
          <p:spPr bwMode="auto">
            <a:xfrm>
              <a:off x="2029802" y="736024"/>
              <a:ext cx="1645271" cy="12618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EC891D"/>
                </a:buClr>
                <a:buSzPct val="88000"/>
              </a:pPr>
              <a:r>
                <a:rPr lang="en-US" sz="1000" b="1" kern="0" dirty="0">
                  <a:solidFill>
                    <a:srgbClr val="3F3F3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000" b="1" kern="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madd</a:t>
              </a:r>
              <a:r>
                <a:rPr lang="en-US" sz="1000" b="1" kern="0" dirty="0">
                  <a:solidFill>
                    <a:srgbClr val="3F3F3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(inA,inB,out){</a:t>
              </a:r>
            </a:p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EC891D"/>
                </a:buClr>
                <a:buSzPct val="88000"/>
              </a:pPr>
              <a:endParaRPr lang="en-US" sz="1000" b="1" kern="0" dirty="0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EC891D"/>
                </a:buClr>
                <a:buSzPct val="88000"/>
              </a:pPr>
              <a:endParaRPr lang="en-US" sz="1000" b="1" kern="0" dirty="0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EC891D"/>
                </a:buClr>
                <a:buSzPct val="88000"/>
              </a:pPr>
              <a:endParaRPr lang="en-US" sz="1000" b="1" kern="0" dirty="0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EC891D"/>
                </a:buClr>
                <a:buSzPct val="88000"/>
              </a:pPr>
              <a:endParaRPr lang="en-US" sz="1000" b="1" kern="0" dirty="0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EC891D"/>
                </a:buClr>
                <a:buSzPct val="88000"/>
              </a:pPr>
              <a:r>
                <a:rPr lang="en-US" sz="1000" b="1" kern="0" dirty="0">
                  <a:solidFill>
                    <a:srgbClr val="3F3F3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114550" y="1135856"/>
              <a:ext cx="1457973" cy="557213"/>
            </a:xfrm>
            <a:prstGeom prst="roundRect">
              <a:avLst/>
            </a:prstGeom>
            <a:noFill/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Optimized</a:t>
              </a:r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</a:rPr>
                <a:t>RTL IP</a:t>
              </a:r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3755460" y="3510727"/>
            <a:ext cx="970140" cy="837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App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SW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753574" y="4362484"/>
            <a:ext cx="970140" cy="854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SW glue code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720534" y="3516010"/>
            <a:ext cx="3091480" cy="1700935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3" name="Down Arrow 42"/>
          <p:cNvSpPr/>
          <p:nvPr/>
        </p:nvSpPr>
        <p:spPr bwMode="auto">
          <a:xfrm>
            <a:off x="6998755" y="3221443"/>
            <a:ext cx="761661" cy="290133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4" name="Down Arrow 43"/>
          <p:cNvSpPr/>
          <p:nvPr/>
        </p:nvSpPr>
        <p:spPr bwMode="auto">
          <a:xfrm>
            <a:off x="3793625" y="3218285"/>
            <a:ext cx="761661" cy="290133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5" name="Down Arrow 44"/>
          <p:cNvSpPr/>
          <p:nvPr/>
        </p:nvSpPr>
        <p:spPr bwMode="auto">
          <a:xfrm>
            <a:off x="5933269" y="3218284"/>
            <a:ext cx="761661" cy="290133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753574" y="5217386"/>
            <a:ext cx="962584" cy="719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OS, BSP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4723714" y="5230750"/>
            <a:ext cx="3088301" cy="706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Target Board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753574" y="5258112"/>
            <a:ext cx="4058440" cy="679242"/>
          </a:xfrm>
          <a:prstGeom prst="rect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54284" y="5945209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B8D09">
                    <a:lumMod val="75000"/>
                  </a:srgbClr>
                </a:solidFill>
              </a:rPr>
              <a:t>Platform (can incl. PL)</a:t>
            </a:r>
            <a:endParaRPr lang="en-US" dirty="0">
              <a:solidFill>
                <a:srgbClr val="8B8D09">
                  <a:lumMod val="75000"/>
                </a:srgbClr>
              </a:solidFill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4790220" y="3205618"/>
            <a:ext cx="761661" cy="290133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09245" y="1135857"/>
            <a:ext cx="133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E3424"/>
                </a:solidFill>
              </a:rPr>
              <a:t>C-callable IP</a:t>
            </a:r>
            <a:endParaRPr lang="en-US" b="1" dirty="0">
              <a:solidFill>
                <a:srgbClr val="EE3424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93184" y="736024"/>
            <a:ext cx="1645271" cy="1261884"/>
            <a:chOff x="5970771" y="736024"/>
            <a:chExt cx="1645271" cy="1261884"/>
          </a:xfrm>
        </p:grpSpPr>
        <p:sp>
          <p:nvSpPr>
            <p:cNvPr id="100" name="TextBox 99"/>
            <p:cNvSpPr txBox="1"/>
            <p:nvPr/>
          </p:nvSpPr>
          <p:spPr bwMode="auto">
            <a:xfrm>
              <a:off x="5970771" y="736024"/>
              <a:ext cx="1645271" cy="126188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EC891D"/>
                </a:buClr>
                <a:buSzPct val="88000"/>
              </a:pPr>
              <a:r>
                <a:rPr lang="en-US" sz="1000" b="1" kern="0" dirty="0">
                  <a:solidFill>
                    <a:srgbClr val="3F3F3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000" b="1" kern="0" dirty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mmult</a:t>
              </a:r>
              <a:r>
                <a:rPr lang="en-US" sz="1000" b="1" kern="0" dirty="0">
                  <a:solidFill>
                    <a:srgbClr val="3F3F3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(inA,inB,out){</a:t>
              </a:r>
            </a:p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EC891D"/>
                </a:buClr>
                <a:buSzPct val="88000"/>
              </a:pPr>
              <a:endParaRPr lang="en-US" sz="1000" b="1" kern="0" dirty="0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EC891D"/>
                </a:buClr>
                <a:buSzPct val="88000"/>
              </a:pPr>
              <a:endParaRPr lang="en-US" sz="1000" b="1" kern="0" dirty="0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EC891D"/>
                </a:buClr>
                <a:buSzPct val="88000"/>
              </a:pPr>
              <a:endParaRPr lang="en-US" sz="1000" b="1" kern="0" dirty="0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EC891D"/>
                </a:buClr>
                <a:buSzPct val="88000"/>
              </a:pPr>
              <a:endParaRPr lang="en-US" sz="1000" b="1" kern="0" dirty="0">
                <a:solidFill>
                  <a:srgbClr val="3F3F3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EC891D"/>
                </a:buClr>
                <a:buSzPct val="88000"/>
              </a:pPr>
              <a:r>
                <a:rPr lang="en-US" sz="1000" b="1" kern="0" dirty="0">
                  <a:solidFill>
                    <a:srgbClr val="3F3F3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60" name="Rounded Rectangle 59"/>
            <p:cNvSpPr/>
            <p:nvPr/>
          </p:nvSpPr>
          <p:spPr bwMode="auto">
            <a:xfrm>
              <a:off x="6064419" y="1162435"/>
              <a:ext cx="1457973" cy="557213"/>
            </a:xfrm>
            <a:prstGeom prst="roundRect">
              <a:avLst/>
            </a:prstGeom>
            <a:noFill/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</a:rPr>
                <a:t>Synthesizable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C/C++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923213" y="5212080"/>
            <a:ext cx="257378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rgbClr val="0000FF"/>
                </a:solidFill>
              </a:rPr>
              <a:t>Compiler infers data communication, uses data mover IP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76" y="2386447"/>
            <a:ext cx="2028094" cy="68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1811096" y="2194560"/>
            <a:ext cx="1039956" cy="2926080"/>
            <a:chOff x="796796" y="1571904"/>
            <a:chExt cx="1039956" cy="3109074"/>
          </a:xfrm>
        </p:grpSpPr>
        <p:sp>
          <p:nvSpPr>
            <p:cNvPr id="71" name="Curved Left Arrow 70"/>
            <p:cNvSpPr/>
            <p:nvPr/>
          </p:nvSpPr>
          <p:spPr bwMode="auto">
            <a:xfrm rot="10800000">
              <a:off x="1256307" y="1956874"/>
              <a:ext cx="580445" cy="2687541"/>
            </a:xfrm>
            <a:prstGeom prst="curvedLef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 bwMode="auto">
            <a:xfrm rot="16200000">
              <a:off x="-576153" y="2944853"/>
              <a:ext cx="3109074" cy="36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88000"/>
              </a:pPr>
              <a:r>
                <a:rPr lang="en-US" sz="1600" b="1" kern="0" dirty="0">
                  <a:solidFill>
                    <a:srgbClr val="0000FF"/>
                  </a:solidFill>
                  <a:latin typeface="+mn-lt"/>
                </a:rPr>
                <a:t>Fast performance estimation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101416" y="2926082"/>
            <a:ext cx="1335422" cy="2199055"/>
            <a:chOff x="501330" y="1571907"/>
            <a:chExt cx="1335422" cy="3109074"/>
          </a:xfrm>
          <a:scene3d>
            <a:camera prst="orthographicFront">
              <a:rot lat="0" lon="0" rev="10800000"/>
            </a:camera>
            <a:lightRig rig="threePt" dir="t"/>
          </a:scene3d>
        </p:grpSpPr>
        <p:sp>
          <p:nvSpPr>
            <p:cNvPr id="57" name="Curved Left Arrow 56"/>
            <p:cNvSpPr/>
            <p:nvPr/>
          </p:nvSpPr>
          <p:spPr bwMode="auto">
            <a:xfrm rot="10800000">
              <a:off x="1256307" y="1956874"/>
              <a:ext cx="580445" cy="2687541"/>
            </a:xfrm>
            <a:prstGeom prst="curvedLef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 bwMode="auto">
            <a:xfrm rot="16200000">
              <a:off x="-576153" y="2649390"/>
              <a:ext cx="310907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88000"/>
              </a:pPr>
              <a:r>
                <a:rPr lang="en-US" sz="1600" b="1" kern="0" dirty="0">
                  <a:solidFill>
                    <a:srgbClr val="0000FF"/>
                  </a:solidFill>
                  <a:latin typeface="+mn-lt"/>
                </a:rPr>
                <a:t>System optimizing compiler</a:t>
              </a:r>
            </a:p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88000"/>
              </a:pPr>
              <a:endParaRPr lang="en-US" sz="1600" b="1" kern="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203373" y="914400"/>
            <a:ext cx="1345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E3424"/>
                </a:solidFill>
              </a:rPr>
              <a:t>HLS </a:t>
            </a:r>
          </a:p>
          <a:p>
            <a:pPr algn="ctr"/>
            <a:r>
              <a:rPr lang="en-US" b="1" dirty="0" smtClean="0">
                <a:solidFill>
                  <a:srgbClr val="EE3424"/>
                </a:solidFill>
              </a:rPr>
              <a:t>cross-</a:t>
            </a:r>
          </a:p>
          <a:p>
            <a:pPr algn="ctr"/>
            <a:r>
              <a:rPr lang="en-US" b="1" dirty="0" smtClean="0">
                <a:solidFill>
                  <a:srgbClr val="EE3424"/>
                </a:solidFill>
              </a:rPr>
              <a:t>compiled</a:t>
            </a:r>
            <a:endParaRPr lang="en-US" b="1" dirty="0">
              <a:solidFill>
                <a:srgbClr val="EE3424"/>
              </a:solidFill>
            </a:endParaRPr>
          </a:p>
        </p:txBody>
      </p:sp>
      <p:sp>
        <p:nvSpPr>
          <p:cNvPr id="10" name="Left-Right Arrow 9"/>
          <p:cNvSpPr/>
          <p:nvPr/>
        </p:nvSpPr>
        <p:spPr bwMode="auto">
          <a:xfrm>
            <a:off x="4276676" y="5639625"/>
            <a:ext cx="2895225" cy="320040"/>
          </a:xfrm>
          <a:prstGeom prst="leftRightArrow">
            <a:avLst/>
          </a:prstGeom>
          <a:solidFill>
            <a:schemeClr val="accent2"/>
          </a:solidFill>
          <a:ln w="1270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Boot image incl. ELF+.BIT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88218" y="5989292"/>
            <a:ext cx="278053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rgbClr val="0000FF"/>
                </a:solidFill>
              </a:rPr>
              <a:t>System linker generates hardware system, software stubs, APIs and configuration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551880" y="3508154"/>
            <a:ext cx="0" cy="1687206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98" y="3563159"/>
            <a:ext cx="1108370" cy="3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22828" y="352365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241655" y="350600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21568" y="3902964"/>
            <a:ext cx="1845977" cy="1171938"/>
            <a:chOff x="4099155" y="3902964"/>
            <a:chExt cx="1845977" cy="1171938"/>
          </a:xfrm>
        </p:grpSpPr>
        <p:sp>
          <p:nvSpPr>
            <p:cNvPr id="39" name="Rectangle 38"/>
            <p:cNvSpPr/>
            <p:nvPr/>
          </p:nvSpPr>
          <p:spPr bwMode="auto">
            <a:xfrm>
              <a:off x="5029195" y="3902964"/>
              <a:ext cx="915937" cy="440426"/>
            </a:xfrm>
            <a:prstGeom prst="rect">
              <a:avLst/>
            </a:prstGeom>
            <a:solidFill>
              <a:srgbClr val="CC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mmult</a:t>
              </a:r>
              <a:endPara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120634" y="4613918"/>
              <a:ext cx="762694" cy="460984"/>
            </a:xfrm>
            <a:prstGeom prst="rect">
              <a:avLst/>
            </a:prstGeom>
            <a:solidFill>
              <a:srgbClr val="CC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EE3424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madd</a:t>
              </a:r>
              <a:endParaRPr lang="en-US" b="1" dirty="0">
                <a:solidFill>
                  <a:srgbClr val="EE3424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099155" y="4001790"/>
              <a:ext cx="1633348" cy="1061535"/>
              <a:chOff x="4088093" y="4001790"/>
              <a:chExt cx="1633348" cy="1061535"/>
            </a:xfrm>
          </p:grpSpPr>
          <p:sp>
            <p:nvSpPr>
              <p:cNvPr id="51" name="Right Arrow 50"/>
              <p:cNvSpPr/>
              <p:nvPr/>
            </p:nvSpPr>
            <p:spPr bwMode="auto">
              <a:xfrm>
                <a:off x="4099155" y="4001790"/>
                <a:ext cx="937216" cy="270173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FF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A,B</a:t>
                </a:r>
              </a:p>
            </p:txBody>
          </p:sp>
          <p:sp>
            <p:nvSpPr>
              <p:cNvPr id="52" name="Right Arrow 51"/>
              <p:cNvSpPr/>
              <p:nvPr/>
            </p:nvSpPr>
            <p:spPr bwMode="auto">
              <a:xfrm>
                <a:off x="4106327" y="4519762"/>
                <a:ext cx="937216" cy="270173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</a:p>
            </p:txBody>
          </p:sp>
          <p:sp>
            <p:nvSpPr>
              <p:cNvPr id="53" name="Left Arrow 52"/>
              <p:cNvSpPr/>
              <p:nvPr/>
            </p:nvSpPr>
            <p:spPr bwMode="auto">
              <a:xfrm>
                <a:off x="4088093" y="4792214"/>
                <a:ext cx="930044" cy="271111"/>
              </a:xfrm>
              <a:prstGeom prst="lef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54" name="Down Arrow 53"/>
              <p:cNvSpPr/>
              <p:nvPr/>
            </p:nvSpPr>
            <p:spPr bwMode="auto">
              <a:xfrm>
                <a:off x="5340611" y="4362484"/>
                <a:ext cx="380830" cy="238091"/>
              </a:xfrm>
              <a:prstGeom prst="down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rgbClr val="FFFF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endParaRPr lang="en-US" b="1" dirty="0">
                  <a:solidFill>
                    <a:srgbClr val="FFFF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667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56" grpId="0"/>
      <p:bldP spid="59" grpId="0"/>
      <p:bldP spid="63" grpId="0"/>
      <p:bldP spid="10" grpId="0" animBg="1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System-level Considerations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gets accelerated?</a:t>
            </a:r>
          </a:p>
          <a:p>
            <a:r>
              <a:rPr lang="en-US" dirty="0"/>
              <a:t>How is </a:t>
            </a:r>
            <a:r>
              <a:rPr lang="en-US" dirty="0" smtClean="0"/>
              <a:t>software implemented in hardware?</a:t>
            </a:r>
          </a:p>
          <a:p>
            <a:pPr lvl="1"/>
            <a:r>
              <a:rPr lang="en-US" b="0" dirty="0" smtClean="0"/>
              <a:t>Is </a:t>
            </a:r>
            <a:r>
              <a:rPr lang="en-US" b="0" dirty="0"/>
              <a:t>hardware </a:t>
            </a:r>
            <a:r>
              <a:rPr lang="en-US" b="0" dirty="0" smtClean="0"/>
              <a:t>design expertise available?</a:t>
            </a:r>
          </a:p>
          <a:p>
            <a:r>
              <a:rPr lang="en-US" dirty="0"/>
              <a:t>How will software and hardware talk to each other</a:t>
            </a:r>
            <a:r>
              <a:rPr lang="en-US" dirty="0" smtClean="0"/>
              <a:t>?</a:t>
            </a:r>
          </a:p>
          <a:p>
            <a:r>
              <a:rPr lang="en-US" dirty="0"/>
              <a:t>Will it meet performance requirements the first </a:t>
            </a:r>
            <a:r>
              <a:rPr lang="en-US" dirty="0" smtClean="0"/>
              <a:t>try?</a:t>
            </a:r>
          </a:p>
          <a:p>
            <a:pPr lvl="1"/>
            <a:r>
              <a:rPr lang="en-US" b="0" dirty="0" smtClean="0"/>
              <a:t>What </a:t>
            </a:r>
            <a:r>
              <a:rPr lang="en-US" b="0" dirty="0"/>
              <a:t>changes are required at the macro/micro-architecture levels (or both)?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14" y="1600202"/>
            <a:ext cx="6411310" cy="301029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98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function </a:t>
            </a:r>
            <a:r>
              <a:rPr lang="en-US" dirty="0" smtClean="0"/>
              <a:t>can be a </a:t>
            </a:r>
            <a:r>
              <a:rPr lang="en-US" dirty="0"/>
              <a:t>candidate for </a:t>
            </a:r>
            <a:r>
              <a:rPr lang="en-US" dirty="0" smtClean="0"/>
              <a:t>acceleration</a:t>
            </a:r>
          </a:p>
          <a:p>
            <a:pPr lvl="1"/>
            <a:r>
              <a:rPr lang="en-US" b="0" dirty="0" smtClean="0"/>
              <a:t>For example</a:t>
            </a:r>
            <a:r>
              <a:rPr lang="en-US" b="0" dirty="0"/>
              <a:t>, pre-compiled code, some user libraries, OS services, etc</a:t>
            </a:r>
            <a:r>
              <a:rPr lang="en-US" b="0" dirty="0" smtClean="0"/>
              <a:t>.</a:t>
            </a:r>
          </a:p>
          <a:p>
            <a:r>
              <a:rPr lang="en-US" dirty="0"/>
              <a:t>Computationally intensive algorithms are ideal </a:t>
            </a:r>
            <a:r>
              <a:rPr lang="en-US" dirty="0" smtClean="0"/>
              <a:t>candidates</a:t>
            </a:r>
          </a:p>
          <a:p>
            <a:pPr lvl="1"/>
            <a:r>
              <a:rPr lang="en-US" b="0" dirty="0" smtClean="0"/>
              <a:t>Profiling </a:t>
            </a:r>
            <a:r>
              <a:rPr lang="en-US" b="0" dirty="0"/>
              <a:t>results help identify performance </a:t>
            </a:r>
            <a:r>
              <a:rPr lang="en-US" b="0" dirty="0" smtClean="0"/>
              <a:t>bottlenecks</a:t>
            </a:r>
          </a:p>
          <a:p>
            <a:pPr lvl="2"/>
            <a:r>
              <a:rPr lang="en-US" b="0" dirty="0" smtClean="0"/>
              <a:t>Just </a:t>
            </a:r>
            <a:r>
              <a:rPr lang="en-US" b="0" dirty="0"/>
              <a:t>because a function takes a long time, it is not automatically a </a:t>
            </a:r>
            <a:r>
              <a:rPr lang="en-US" b="0" dirty="0" smtClean="0"/>
              <a:t>candidate</a:t>
            </a:r>
          </a:p>
          <a:p>
            <a:pPr lvl="1"/>
            <a:r>
              <a:rPr lang="en-US" b="0" dirty="0" smtClean="0"/>
              <a:t>Slight </a:t>
            </a:r>
            <a:r>
              <a:rPr lang="en-US" b="0" dirty="0"/>
              <a:t>code modifications (or pragmas) effect the microarchitecture of </a:t>
            </a:r>
            <a:r>
              <a:rPr lang="en-US" b="0" dirty="0" smtClean="0"/>
              <a:t>the accelerator</a:t>
            </a:r>
          </a:p>
          <a:p>
            <a:r>
              <a:rPr lang="en-US" dirty="0"/>
              <a:t>Trade-off between data movement costs and acceleration </a:t>
            </a:r>
            <a:r>
              <a:rPr lang="en-US" dirty="0" smtClean="0"/>
              <a:t>benefits should </a:t>
            </a:r>
            <a:r>
              <a:rPr lang="en-US" dirty="0"/>
              <a:t>be </a:t>
            </a:r>
            <a:r>
              <a:rPr lang="en-US" dirty="0" smtClean="0"/>
              <a:t>considered</a:t>
            </a:r>
          </a:p>
          <a:p>
            <a:r>
              <a:rPr lang="en-US" dirty="0"/>
              <a:t>Amdahl's law can be used to determine potential speedups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for an Accelerator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99" y="4894536"/>
            <a:ext cx="3198826" cy="11049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05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442" y="1600201"/>
            <a:ext cx="7321701" cy="4268337"/>
          </a:xfrm>
        </p:spPr>
        <p:txBody>
          <a:bodyPr/>
          <a:lstStyle/>
          <a:p>
            <a:r>
              <a:rPr lang="en-US" dirty="0"/>
              <a:t>SDSoC development </a:t>
            </a:r>
            <a:r>
              <a:rPr lang="en-US" dirty="0" smtClean="0"/>
              <a:t>environment simplifies </a:t>
            </a:r>
            <a:r>
              <a:rPr lang="en-US" dirty="0"/>
              <a:t>the process of identifying </a:t>
            </a:r>
            <a:r>
              <a:rPr lang="en-US" dirty="0" smtClean="0"/>
              <a:t>and accelerating functions</a:t>
            </a:r>
          </a:p>
          <a:p>
            <a:pPr lvl="1"/>
            <a:r>
              <a:rPr lang="en-US" b="0" dirty="0" smtClean="0"/>
              <a:t>Integrates </a:t>
            </a:r>
            <a:r>
              <a:rPr lang="en-US" b="0" dirty="0"/>
              <a:t>profiling </a:t>
            </a:r>
            <a:r>
              <a:rPr lang="en-US" b="0" dirty="0" smtClean="0"/>
              <a:t>tools</a:t>
            </a:r>
          </a:p>
          <a:p>
            <a:pPr lvl="1"/>
            <a:r>
              <a:rPr lang="en-US" b="0" dirty="0" smtClean="0"/>
              <a:t>Provides </a:t>
            </a:r>
            <a:r>
              <a:rPr lang="en-US" b="0" dirty="0"/>
              <a:t>libraries for accurate </a:t>
            </a:r>
            <a:r>
              <a:rPr lang="en-US" b="0" dirty="0" smtClean="0"/>
              <a:t>timing measurements</a:t>
            </a:r>
            <a:endParaRPr lang="en-US" dirty="0" smtClean="0"/>
          </a:p>
          <a:p>
            <a:pPr lvl="1"/>
            <a:r>
              <a:rPr lang="en-US" b="0" i="1" dirty="0" smtClean="0"/>
              <a:t>User </a:t>
            </a:r>
            <a:r>
              <a:rPr lang="en-US" b="0" i="1" dirty="0"/>
              <a:t>selects functions </a:t>
            </a:r>
            <a:r>
              <a:rPr lang="en-US" b="0" dirty="0"/>
              <a:t>to </a:t>
            </a:r>
            <a:r>
              <a:rPr lang="en-US" b="0" dirty="0" smtClean="0"/>
              <a:t>accelerate</a:t>
            </a:r>
          </a:p>
          <a:p>
            <a:pPr lvl="1"/>
            <a:r>
              <a:rPr lang="en-US" b="0" dirty="0" smtClean="0"/>
              <a:t>Estimates </a:t>
            </a:r>
            <a:r>
              <a:rPr lang="en-US" b="0" dirty="0"/>
              <a:t>hardware speed-up</a:t>
            </a:r>
          </a:p>
          <a:p>
            <a:r>
              <a:rPr lang="en-US" i="1" dirty="0"/>
              <a:t>Automated </a:t>
            </a:r>
            <a:r>
              <a:rPr lang="en-US" dirty="0"/>
              <a:t>acceleration is </a:t>
            </a:r>
            <a:r>
              <a:rPr lang="en-US" dirty="0" smtClean="0"/>
              <a:t>achieved through</a:t>
            </a:r>
          </a:p>
          <a:p>
            <a:pPr lvl="1"/>
            <a:r>
              <a:rPr lang="en-US" b="0" dirty="0" smtClean="0"/>
              <a:t>Advanced </a:t>
            </a:r>
            <a:r>
              <a:rPr lang="en-US" b="0" dirty="0"/>
              <a:t>analysis of code using </a:t>
            </a:r>
            <a:r>
              <a:rPr lang="en-US" b="0" dirty="0" smtClean="0"/>
              <a:t>specialized compilers</a:t>
            </a:r>
            <a:endParaRPr lang="en-US" dirty="0" smtClean="0"/>
          </a:p>
          <a:p>
            <a:pPr lvl="1"/>
            <a:r>
              <a:rPr lang="en-US" b="0" dirty="0" smtClean="0"/>
              <a:t>Assistance </a:t>
            </a:r>
            <a:r>
              <a:rPr lang="en-US" b="0" dirty="0"/>
              <a:t>of user-specified </a:t>
            </a:r>
            <a:r>
              <a:rPr lang="en-US" b="0" dirty="0" smtClean="0"/>
              <a:t>pragmas</a:t>
            </a:r>
          </a:p>
          <a:p>
            <a:pPr lvl="1"/>
            <a:r>
              <a:rPr lang="en-US" b="0" dirty="0" smtClean="0"/>
              <a:t>Extension </a:t>
            </a:r>
            <a:r>
              <a:rPr lang="en-US" b="0" dirty="0"/>
              <a:t>of a predefined hardware platform</a:t>
            </a:r>
          </a:p>
          <a:p>
            <a:r>
              <a:rPr lang="en-US" dirty="0"/>
              <a:t>Hardware platforms packaged with </a:t>
            </a:r>
            <a:r>
              <a:rPr lang="en-US" dirty="0" smtClean="0"/>
              <a:t>the environment </a:t>
            </a:r>
            <a:r>
              <a:rPr lang="en-US" dirty="0"/>
              <a:t>and from third </a:t>
            </a:r>
            <a:r>
              <a:rPr lang="en-US" dirty="0" smtClean="0"/>
              <a:t>parties</a:t>
            </a:r>
          </a:p>
          <a:p>
            <a:pPr lvl="1"/>
            <a:r>
              <a:rPr lang="en-US" b="0" dirty="0" smtClean="0"/>
              <a:t>Environment </a:t>
            </a:r>
            <a:r>
              <a:rPr lang="en-US" b="0" dirty="0"/>
              <a:t>extends platform, </a:t>
            </a:r>
            <a:r>
              <a:rPr lang="en-US" b="0" dirty="0" smtClean="0"/>
              <a:t>providing additional </a:t>
            </a:r>
            <a:r>
              <a:rPr lang="en-US" b="0" dirty="0"/>
              <a:t>capabilities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Hardware/Software Partitioning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43" y="1014602"/>
            <a:ext cx="4020111" cy="543953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30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Development Flow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903787" y="2544352"/>
            <a:ext cx="268605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Configure 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141912" y="848902"/>
            <a:ext cx="2133600" cy="55244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C/C++ Application running on ARM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903787" y="3334928"/>
            <a:ext cx="2686050" cy="5048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Build to generate SW and HW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180012" y="4966444"/>
            <a:ext cx="2133600" cy="51434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SD Card Image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827962" y="2458628"/>
            <a:ext cx="2361720" cy="1231106"/>
            <a:chOff x="6305550" y="1904999"/>
            <a:chExt cx="2361720" cy="1073032"/>
          </a:xfrm>
        </p:grpSpPr>
        <p:sp>
          <p:nvSpPr>
            <p:cNvPr id="9" name="Rectangle 8"/>
            <p:cNvSpPr/>
            <p:nvPr/>
          </p:nvSpPr>
          <p:spPr bwMode="auto">
            <a:xfrm>
              <a:off x="6305550" y="1943100"/>
              <a:ext cx="2314095" cy="6392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6353175" y="1904999"/>
              <a:ext cx="2314095" cy="1073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Specify platform</a:t>
              </a:r>
            </a:p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Specify OS</a:t>
              </a:r>
            </a:p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Specify functions to move to HW</a:t>
              </a:r>
            </a:p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Specify monitor points</a:t>
              </a:r>
            </a:p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88000"/>
              </a:pPr>
              <a:endParaRPr lang="en-US" sz="2000" b="1" kern="0" dirty="0" err="1">
                <a:solidFill>
                  <a:schemeClr val="accent4"/>
                </a:solidFill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75588" y="4871190"/>
            <a:ext cx="2314095" cy="1046440"/>
            <a:chOff x="6305550" y="1905000"/>
            <a:chExt cx="2314095" cy="104644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305550" y="1943100"/>
              <a:ext cx="2314095" cy="6392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6353175" y="1905000"/>
              <a:ext cx="1302601" cy="104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Boot image</a:t>
              </a:r>
            </a:p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Linux/Standalone</a:t>
              </a:r>
            </a:p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Application Elf file</a:t>
              </a:r>
            </a:p>
            <a:p>
              <a:pPr marL="228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chemeClr val="tx2"/>
                </a:buClr>
                <a:buSzPct val="88000"/>
              </a:pPr>
              <a:endParaRPr lang="en-US" sz="2000" b="1" kern="0" dirty="0" err="1">
                <a:solidFill>
                  <a:schemeClr val="accent4"/>
                </a:solidFill>
                <a:latin typeface="+mn-lt"/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4903787" y="5795120"/>
            <a:ext cx="2686050" cy="4939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Run on the board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89112" y="3049802"/>
            <a:ext cx="2686050" cy="5069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Optimize accelerator 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793870" y="2057400"/>
            <a:ext cx="2686050" cy="6679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Optimize data transfer and parallelism using </a:t>
            </a:r>
            <a:r>
              <a:rPr lang="en-US" sz="1200" b="1" dirty="0" err="1">
                <a:solidFill>
                  <a:schemeClr val="tx1"/>
                </a:solidFill>
              </a:rPr>
              <a:t>SDSoC</a:t>
            </a:r>
            <a:r>
              <a:rPr lang="en-US" sz="1200" b="1" dirty="0">
                <a:solidFill>
                  <a:schemeClr val="tx1"/>
                </a:solidFill>
              </a:rPr>
              <a:t> guidelines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218237" y="2993069"/>
            <a:ext cx="0" cy="3524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6218237" y="3839755"/>
            <a:ext cx="0" cy="3524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6208712" y="5480790"/>
            <a:ext cx="0" cy="3273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 bwMode="auto">
          <a:xfrm>
            <a:off x="7627937" y="2449102"/>
            <a:ext cx="171450" cy="66675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b="1"/>
          </a:p>
        </p:txBody>
      </p:sp>
      <p:sp>
        <p:nvSpPr>
          <p:cNvPr id="23" name="Left Brace 22"/>
          <p:cNvSpPr/>
          <p:nvPr/>
        </p:nvSpPr>
        <p:spPr bwMode="auto">
          <a:xfrm>
            <a:off x="7656512" y="4909290"/>
            <a:ext cx="171450" cy="66675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b="1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3141662" y="2706274"/>
            <a:ext cx="0" cy="3524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4" idx="2"/>
            <a:endCxn id="36" idx="2"/>
          </p:cNvCxnSpPr>
          <p:nvPr/>
        </p:nvCxnSpPr>
        <p:spPr bwMode="auto">
          <a:xfrm rot="5400000" flipH="1">
            <a:off x="3739174" y="3781468"/>
            <a:ext cx="1910127" cy="3105150"/>
          </a:xfrm>
          <a:prstGeom prst="bentConnector3">
            <a:avLst>
              <a:gd name="adj1" fmla="val -11968"/>
            </a:avLst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4475162" y="2464430"/>
            <a:ext cx="1714502" cy="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 bwMode="auto">
          <a:xfrm>
            <a:off x="4903787" y="1726244"/>
            <a:ext cx="268605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User-assisted SW-HW partitioning based on profiling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6199187" y="2202492"/>
            <a:ext cx="0" cy="3524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>
            <a:off x="6189662" y="1401349"/>
            <a:ext cx="0" cy="3524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 bwMode="auto">
          <a:xfrm>
            <a:off x="1798637" y="3872017"/>
            <a:ext cx="2686050" cy="5069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Analyze performance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3141662" y="3518665"/>
            <a:ext cx="0" cy="3524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0"/>
          </p:cNvCxnSpPr>
          <p:nvPr/>
        </p:nvCxnSpPr>
        <p:spPr bwMode="auto">
          <a:xfrm rot="5400000" flipH="1" flipV="1">
            <a:off x="4423360" y="291100"/>
            <a:ext cx="479836" cy="3052767"/>
          </a:xfrm>
          <a:prstGeom prst="bentConnector2">
            <a:avLst/>
          </a:prstGeom>
          <a:ln>
            <a:prstDash val="sysDash"/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auto">
          <a:xfrm>
            <a:off x="4903787" y="4165503"/>
            <a:ext cx="2686050" cy="5048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Run fast estimation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6218237" y="4670330"/>
            <a:ext cx="0" cy="3524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 flipH="1">
            <a:off x="4475163" y="4330327"/>
            <a:ext cx="42862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7827963" y="1659362"/>
            <a:ext cx="2314095" cy="777096"/>
            <a:chOff x="6305550" y="1904999"/>
            <a:chExt cx="2314095" cy="677317"/>
          </a:xfrm>
        </p:grpSpPr>
        <p:sp>
          <p:nvSpPr>
            <p:cNvPr id="40" name="Rectangle 39"/>
            <p:cNvSpPr/>
            <p:nvPr/>
          </p:nvSpPr>
          <p:spPr bwMode="auto">
            <a:xfrm>
              <a:off x="6305550" y="1943100"/>
              <a:ext cx="2314095" cy="6392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6353175" y="1904999"/>
              <a:ext cx="2237151" cy="241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Select functions to move to HW</a:t>
              </a:r>
              <a:endParaRPr lang="en-US" sz="2000" b="1" kern="0" dirty="0" err="1">
                <a:solidFill>
                  <a:schemeClr val="accent4"/>
                </a:solidFill>
                <a:latin typeface="+mn-lt"/>
              </a:endParaRPr>
            </a:p>
          </p:txBody>
        </p:sp>
      </p:grpSp>
      <p:sp>
        <p:nvSpPr>
          <p:cNvPr id="42" name="Left Brace 41"/>
          <p:cNvSpPr/>
          <p:nvPr/>
        </p:nvSpPr>
        <p:spPr bwMode="auto">
          <a:xfrm>
            <a:off x="7627937" y="1649836"/>
            <a:ext cx="171450" cy="66675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b="1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99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SDSoC</a:t>
            </a:r>
            <a:r>
              <a:rPr lang="en-US" dirty="0" smtClean="0"/>
              <a:t>: Complete End-to-End Flow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2598959" y="1367748"/>
            <a:ext cx="7274250" cy="184716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7968560" y="3707122"/>
            <a:ext cx="2096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rgbClr val="EC891D"/>
              </a:buClr>
              <a:buSzPct val="88000"/>
            </a:pPr>
            <a:r>
              <a:rPr lang="en-US" sz="2000" b="1" kern="0" dirty="0">
                <a:solidFill>
                  <a:srgbClr val="0000FF"/>
                </a:solidFill>
                <a:latin typeface="Arial"/>
              </a:rPr>
              <a:t>A complete C to system flow!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36" y="1469382"/>
            <a:ext cx="1764645" cy="105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 bwMode="auto">
          <a:xfrm>
            <a:off x="2806625" y="1812699"/>
            <a:ext cx="648324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rgbClr val="EC891D"/>
              </a:buClr>
              <a:buSzPct val="88000"/>
            </a:pPr>
            <a:r>
              <a:rPr lang="en-US" b="1" dirty="0" smtClean="0">
                <a:solidFill>
                  <a:srgbClr val="0000FF"/>
                </a:solidFill>
                <a:latin typeface="Arial"/>
              </a:rPr>
              <a:t>Simple familiar SW development environment</a:t>
            </a:r>
            <a:endParaRPr lang="en-US" b="1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226822" y="1561807"/>
            <a:ext cx="1026029" cy="2541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Debugger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2912479" y="1561806"/>
            <a:ext cx="1026029" cy="2541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Estimator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6406257" y="1561807"/>
            <a:ext cx="1026029" cy="2541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Profiler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055681" y="1561805"/>
            <a:ext cx="1026029" cy="25411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Compiler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77307" y="2163763"/>
            <a:ext cx="5376815" cy="700453"/>
            <a:chOff x="1476853" y="2862774"/>
            <a:chExt cx="5376815" cy="700453"/>
          </a:xfrm>
        </p:grpSpPr>
        <p:sp>
          <p:nvSpPr>
            <p:cNvPr id="68" name="Rectangle 67"/>
            <p:cNvSpPr/>
            <p:nvPr/>
          </p:nvSpPr>
          <p:spPr bwMode="auto">
            <a:xfrm>
              <a:off x="2492911" y="3309112"/>
              <a:ext cx="852453" cy="2541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HLS</a:t>
              </a: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476853" y="3309112"/>
              <a:ext cx="852453" cy="2541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</a:rPr>
                <a:t>Vivado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3478199" y="3309112"/>
              <a:ext cx="1104374" cy="2541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IP Integrator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4756972" y="3309112"/>
              <a:ext cx="766216" cy="2541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HSM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5679877" y="3309112"/>
              <a:ext cx="1173791" cy="25411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ARM Compiler</a:t>
              </a:r>
            </a:p>
          </p:txBody>
        </p:sp>
        <p:sp>
          <p:nvSpPr>
            <p:cNvPr id="36" name="Down Arrow 35"/>
            <p:cNvSpPr/>
            <p:nvPr/>
          </p:nvSpPr>
          <p:spPr bwMode="auto">
            <a:xfrm>
              <a:off x="4021170" y="2862774"/>
              <a:ext cx="234653" cy="317539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53574" y="3221443"/>
            <a:ext cx="4058440" cy="3093099"/>
            <a:chOff x="1087662" y="5016589"/>
            <a:chExt cx="4058440" cy="3093099"/>
          </a:xfrm>
        </p:grpSpPr>
        <p:sp>
          <p:nvSpPr>
            <p:cNvPr id="43" name="Rectangle 42"/>
            <p:cNvSpPr/>
            <p:nvPr/>
          </p:nvSpPr>
          <p:spPr bwMode="auto">
            <a:xfrm>
              <a:off x="2953507" y="5311156"/>
              <a:ext cx="2192595" cy="17009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PL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054622" y="5311156"/>
              <a:ext cx="901033" cy="17009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PS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89548" y="5305873"/>
              <a:ext cx="970140" cy="8373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SW Code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087662" y="6157631"/>
              <a:ext cx="970140" cy="8549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Generated driver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892872" y="5667916"/>
              <a:ext cx="537670" cy="53595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IP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892872" y="6316251"/>
              <a:ext cx="537670" cy="542221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IP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552196" y="5667916"/>
              <a:ext cx="537670" cy="535950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IP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552196" y="6316250"/>
              <a:ext cx="537670" cy="542222"/>
            </a:xfrm>
            <a:prstGeom prst="rect">
              <a:avLst/>
            </a:prstGeom>
            <a:solidFill>
              <a:schemeClr val="bg1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IP</a:t>
              </a:r>
            </a:p>
          </p:txBody>
        </p:sp>
        <p:pic>
          <p:nvPicPr>
            <p:cNvPr id="7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887" y="5410824"/>
              <a:ext cx="1108370" cy="38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Rectangle 76"/>
            <p:cNvSpPr/>
            <p:nvPr/>
          </p:nvSpPr>
          <p:spPr bwMode="auto">
            <a:xfrm>
              <a:off x="2054622" y="5311156"/>
              <a:ext cx="3091480" cy="1700935"/>
            </a:xfrm>
            <a:prstGeom prst="rect">
              <a:avLst/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78" name="Down Arrow 77"/>
            <p:cNvSpPr/>
            <p:nvPr/>
          </p:nvSpPr>
          <p:spPr bwMode="auto">
            <a:xfrm>
              <a:off x="4332842" y="5016589"/>
              <a:ext cx="761661" cy="290133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79" name="Down Arrow 78"/>
            <p:cNvSpPr/>
            <p:nvPr/>
          </p:nvSpPr>
          <p:spPr bwMode="auto">
            <a:xfrm>
              <a:off x="1127712" y="5016589"/>
              <a:ext cx="761661" cy="290133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80" name="Left-Right Arrow 79"/>
            <p:cNvSpPr/>
            <p:nvPr/>
          </p:nvSpPr>
          <p:spPr bwMode="auto">
            <a:xfrm>
              <a:off x="2779127" y="5925252"/>
              <a:ext cx="1152150" cy="678190"/>
            </a:xfrm>
            <a:prstGeom prst="leftRightArrow">
              <a:avLst>
                <a:gd name="adj1" fmla="val 60175"/>
                <a:gd name="adj2" fmla="val 50000"/>
              </a:avLst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b="1" dirty="0">
                  <a:solidFill>
                    <a:srgbClr val="FFFFFF"/>
                  </a:solidFill>
                </a:rPr>
                <a:t>Connectivity</a:t>
              </a:r>
            </a:p>
          </p:txBody>
        </p:sp>
        <p:sp>
          <p:nvSpPr>
            <p:cNvPr id="81" name="Down Arrow 80"/>
            <p:cNvSpPr/>
            <p:nvPr/>
          </p:nvSpPr>
          <p:spPr bwMode="auto">
            <a:xfrm>
              <a:off x="3267356" y="5016589"/>
              <a:ext cx="761661" cy="290133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087662" y="7012533"/>
              <a:ext cx="962584" cy="7199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OS, BSP</a:t>
              </a: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057801" y="7025897"/>
              <a:ext cx="3088301" cy="7066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Target Board</a:t>
              </a: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087662" y="7053259"/>
              <a:ext cx="4058440" cy="679242"/>
            </a:xfrm>
            <a:prstGeom prst="rect">
              <a:avLst/>
            </a:prstGeom>
            <a:noFill/>
            <a:ln w="762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745418" y="7740356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8B8D09">
                      <a:lumMod val="75000"/>
                    </a:srgbClr>
                  </a:solidFill>
                </a:rPr>
                <a:t>Platform</a:t>
              </a:r>
            </a:p>
          </p:txBody>
        </p:sp>
        <p:sp>
          <p:nvSpPr>
            <p:cNvPr id="86" name="Down Arrow 85"/>
            <p:cNvSpPr/>
            <p:nvPr/>
          </p:nvSpPr>
          <p:spPr bwMode="auto">
            <a:xfrm>
              <a:off x="2124307" y="5016589"/>
              <a:ext cx="761661" cy="290133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5" name="Picture 44" descr="b443f582-9073-4747-bf24-6daa7d028eb3@exchange"/>
          <p:cNvPicPr>
            <a:picLocks noChangeAspect="1" noChangeArrowheads="1"/>
          </p:cNvPicPr>
          <p:nvPr/>
        </p:nvPicPr>
        <p:blipFill>
          <a:blip r:embed="rId5" cstate="print"/>
          <a:srcRect l="11765" r="4813"/>
          <a:stretch>
            <a:fillRect/>
          </a:stretch>
        </p:blipFill>
        <p:spPr bwMode="auto">
          <a:xfrm>
            <a:off x="7992721" y="4582932"/>
            <a:ext cx="2047942" cy="153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Down Arrow 52"/>
          <p:cNvSpPr/>
          <p:nvPr/>
        </p:nvSpPr>
        <p:spPr bwMode="auto">
          <a:xfrm>
            <a:off x="5560981" y="1040607"/>
            <a:ext cx="985652" cy="290133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91182" y="699833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EE3424"/>
                </a:solidFill>
              </a:rPr>
              <a:t>C/C++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3364164" y="2826030"/>
            <a:ext cx="648324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rgbClr val="EC891D"/>
              </a:buClr>
              <a:buSzPct val="88000"/>
            </a:pPr>
            <a:r>
              <a:rPr lang="en-US" b="1" dirty="0" smtClean="0">
                <a:solidFill>
                  <a:srgbClr val="0000FF"/>
                </a:solidFill>
                <a:latin typeface="Arial"/>
              </a:rPr>
              <a:t>Proven design tools and technologies </a:t>
            </a:r>
            <a:endParaRPr lang="en-US" b="1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040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3F3F3F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3F3F3F"/>
                </a:solidFill>
                <a:latin typeface="Arial" pitchFamily="34" charset="0"/>
                <a:cs typeface="Arial" pitchFamily="34" charset="0"/>
              </a:rPr>
              <a:t>completing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3F3F3F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3F3F3F"/>
                </a:solidFill>
                <a:latin typeface="Arial" pitchFamily="34" charset="0"/>
                <a:cs typeface="Arial" pitchFamily="34" charset="0"/>
              </a:rPr>
              <a:t>module,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3F3F3F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3F3F3F"/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3F3F3F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3F3F3F"/>
                </a:solidFill>
                <a:latin typeface="Arial" pitchFamily="34" charset="0"/>
                <a:cs typeface="Arial" pitchFamily="34" charset="0"/>
              </a:rPr>
              <a:t>able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3F3F3F"/>
                </a:solidFill>
                <a:latin typeface="Arial" pitchFamily="34" charset="0"/>
                <a:cs typeface="Arial" pitchFamily="34" charset="0"/>
              </a:rPr>
              <a:t>to:</a:t>
            </a:r>
          </a:p>
          <a:p>
            <a:pPr>
              <a:lnSpc>
                <a:spcPts val="1000"/>
              </a:lnSpc>
              <a:buNone/>
            </a:pPr>
            <a:endParaRPr lang="en-US" altLang="zh-CN" dirty="0"/>
          </a:p>
          <a:p>
            <a:pPr lvl="1">
              <a:lnSpc>
                <a:spcPts val="18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rgbClr val="3F3F3F"/>
                </a:solidFill>
                <a:cs typeface="Arial" pitchFamily="34" charset="0"/>
              </a:rPr>
              <a:t>Describe</a:t>
            </a:r>
            <a:r>
              <a:rPr lang="en-US" altLang="zh-CN" dirty="0">
                <a:cs typeface="Arial" pitchFamily="34" charset="0"/>
              </a:rPr>
              <a:t> </a:t>
            </a:r>
            <a:r>
              <a:rPr lang="en-US" altLang="zh-CN" dirty="0">
                <a:solidFill>
                  <a:srgbClr val="3F3F3F"/>
                </a:solidFill>
                <a:cs typeface="Arial" pitchFamily="34" charset="0"/>
              </a:rPr>
              <a:t>the</a:t>
            </a:r>
            <a:r>
              <a:rPr lang="en-US" altLang="zh-CN" dirty="0">
                <a:cs typeface="Arial" pitchFamily="34" charset="0"/>
              </a:rPr>
              <a:t> </a:t>
            </a:r>
            <a:r>
              <a:rPr lang="en-US" altLang="zh-CN" dirty="0" err="1">
                <a:solidFill>
                  <a:srgbClr val="3F3F3F"/>
                </a:solidFill>
                <a:cs typeface="Arial" pitchFamily="34" charset="0"/>
              </a:rPr>
              <a:t>SDSoC</a:t>
            </a:r>
            <a:r>
              <a:rPr lang="en-US" altLang="zh-CN" dirty="0">
                <a:solidFill>
                  <a:srgbClr val="3F3F3F"/>
                </a:solidFill>
                <a:cs typeface="Arial" pitchFamily="34" charset="0"/>
              </a:rPr>
              <a:t> development environment </a:t>
            </a:r>
          </a:p>
          <a:p>
            <a:pPr lvl="1">
              <a:lnSpc>
                <a:spcPts val="18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rgbClr val="3F3F3F"/>
                </a:solidFill>
                <a:cs typeface="Arial" pitchFamily="34" charset="0"/>
              </a:rPr>
              <a:t>List some examples of </a:t>
            </a:r>
            <a:r>
              <a:rPr lang="en-US" altLang="zh-CN" dirty="0" err="1" smtClean="0">
                <a:solidFill>
                  <a:srgbClr val="3F3F3F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rgbClr val="3F3F3F"/>
                </a:solidFill>
                <a:cs typeface="Arial" pitchFamily="34" charset="0"/>
              </a:rPr>
              <a:t> use cases</a:t>
            </a:r>
            <a:endParaRPr lang="en-US" altLang="zh-CN" dirty="0">
              <a:solidFill>
                <a:srgbClr val="3F3F3F"/>
              </a:solidFill>
              <a:cs typeface="Arial" pitchFamily="34" charset="0"/>
            </a:endParaRPr>
          </a:p>
          <a:p>
            <a:pPr lvl="1">
              <a:lnSpc>
                <a:spcPts val="25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rgbClr val="3F3F3F"/>
                </a:solidFill>
                <a:cs typeface="Arial" pitchFamily="34" charset="0"/>
              </a:rPr>
              <a:t>List some of the benefits of using </a:t>
            </a:r>
            <a:r>
              <a:rPr lang="en-US" altLang="zh-CN" dirty="0" err="1" smtClean="0">
                <a:solidFill>
                  <a:srgbClr val="3F3F3F"/>
                </a:solidFill>
                <a:cs typeface="Arial" pitchFamily="34" charset="0"/>
              </a:rPr>
              <a:t>SDSoC</a:t>
            </a:r>
            <a:endParaRPr lang="en-US" altLang="zh-CN" dirty="0" smtClean="0">
              <a:solidFill>
                <a:srgbClr val="3F3F3F"/>
              </a:solidFill>
              <a:cs typeface="Arial" pitchFamily="34" charset="0"/>
            </a:endParaRPr>
          </a:p>
          <a:p>
            <a:pPr lvl="1">
              <a:lnSpc>
                <a:spcPts val="25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rgbClr val="3F3F3F"/>
                </a:solidFill>
                <a:cs typeface="Arial" pitchFamily="34" charset="0"/>
              </a:rPr>
              <a:t>Identify some of the underlying tools the </a:t>
            </a:r>
            <a:r>
              <a:rPr lang="en-US" altLang="zh-CN" dirty="0" err="1" smtClean="0">
                <a:solidFill>
                  <a:srgbClr val="3F3F3F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rgbClr val="3F3F3F"/>
                </a:solidFill>
                <a:cs typeface="Arial" pitchFamily="34" charset="0"/>
              </a:rPr>
              <a:t> development environment uses</a:t>
            </a:r>
          </a:p>
          <a:p>
            <a:pPr lvl="1">
              <a:lnSpc>
                <a:spcPts val="25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rgbClr val="3F3F3F"/>
                </a:solidFill>
                <a:cs typeface="Arial" pitchFamily="34" charset="0"/>
              </a:rPr>
              <a:t>Describe the </a:t>
            </a:r>
            <a:r>
              <a:rPr lang="en-US" altLang="zh-CN" dirty="0" err="1" smtClean="0">
                <a:solidFill>
                  <a:srgbClr val="3F3F3F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rgbClr val="3F3F3F"/>
                </a:solidFill>
                <a:cs typeface="Arial" pitchFamily="34" charset="0"/>
              </a:rPr>
              <a:t> development flow</a:t>
            </a:r>
          </a:p>
          <a:p>
            <a:pPr lvl="1">
              <a:lnSpc>
                <a:spcPts val="25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rgbClr val="3F3F3F"/>
                </a:solidFill>
                <a:cs typeface="Arial" pitchFamily="34" charset="0"/>
              </a:rPr>
              <a:t>List steps involved in creating an </a:t>
            </a:r>
            <a:r>
              <a:rPr lang="en-US" altLang="zh-CN" dirty="0" err="1" smtClean="0">
                <a:solidFill>
                  <a:srgbClr val="3F3F3F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rgbClr val="3F3F3F"/>
                </a:solidFill>
                <a:cs typeface="Arial" pitchFamily="34" charset="0"/>
              </a:rPr>
              <a:t> project</a:t>
            </a:r>
          </a:p>
          <a:p>
            <a:pPr lvl="1">
              <a:lnSpc>
                <a:spcPts val="2500"/>
              </a:lnSpc>
              <a:tabLst>
                <a:tab pos="228600" algn="l"/>
              </a:tabLst>
            </a:pPr>
            <a:endParaRPr lang="en-US" altLang="zh-CN" dirty="0">
              <a:solidFill>
                <a:srgbClr val="3F3F3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EE3424"/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443" y="1600201"/>
            <a:ext cx="6516572" cy="4268337"/>
          </a:xfrm>
        </p:spPr>
        <p:txBody>
          <a:bodyPr/>
          <a:lstStyle/>
          <a:p>
            <a:r>
              <a:rPr lang="en-US" dirty="0"/>
              <a:t>Without hardware generation, </a:t>
            </a:r>
            <a:r>
              <a:rPr lang="en-US" dirty="0" smtClean="0"/>
              <a:t>the </a:t>
            </a:r>
            <a:r>
              <a:rPr lang="en-US" dirty="0" err="1" smtClean="0"/>
              <a:t>SDSoC</a:t>
            </a:r>
            <a:r>
              <a:rPr lang="en-US" dirty="0" smtClean="0"/>
              <a:t> </a:t>
            </a:r>
            <a:r>
              <a:rPr lang="en-US" dirty="0"/>
              <a:t>development </a:t>
            </a:r>
            <a:r>
              <a:rPr lang="en-US" dirty="0" smtClean="0"/>
              <a:t>environment acts </a:t>
            </a:r>
            <a:r>
              <a:rPr lang="en-US" dirty="0"/>
              <a:t>like a normal C/C++ IDE</a:t>
            </a:r>
          </a:p>
          <a:p>
            <a:r>
              <a:rPr lang="en-US" dirty="0"/>
              <a:t>It starts with a pure </a:t>
            </a:r>
            <a:r>
              <a:rPr lang="en-US" dirty="0" smtClean="0"/>
              <a:t>software system </a:t>
            </a:r>
            <a:r>
              <a:rPr lang="en-US" dirty="0"/>
              <a:t>and ends with </a:t>
            </a:r>
            <a:r>
              <a:rPr lang="en-US" dirty="0" smtClean="0"/>
              <a:t>an accelerated </a:t>
            </a:r>
            <a:r>
              <a:rPr lang="en-US" dirty="0"/>
              <a:t>SW/HW </a:t>
            </a:r>
            <a:r>
              <a:rPr lang="en-US" dirty="0" smtClean="0"/>
              <a:t>system</a:t>
            </a:r>
          </a:p>
          <a:p>
            <a:pPr lvl="1"/>
            <a:r>
              <a:rPr lang="en-US" b="0" dirty="0" smtClean="0"/>
              <a:t>Developers </a:t>
            </a:r>
            <a:r>
              <a:rPr lang="en-US" b="0" dirty="0"/>
              <a:t>select C functions </a:t>
            </a:r>
            <a:r>
              <a:rPr lang="en-US" b="0" dirty="0" smtClean="0"/>
              <a:t>for hardware </a:t>
            </a:r>
            <a:r>
              <a:rPr lang="en-US" b="0" dirty="0"/>
              <a:t>acceleration</a:t>
            </a:r>
          </a:p>
          <a:p>
            <a:r>
              <a:rPr lang="en-US" dirty="0"/>
              <a:t>SDEstimate provides </a:t>
            </a:r>
            <a:r>
              <a:rPr lang="en-US" dirty="0" smtClean="0"/>
              <a:t>quick-turns to </a:t>
            </a:r>
            <a:r>
              <a:rPr lang="en-US" dirty="0"/>
              <a:t>get architectures </a:t>
            </a:r>
            <a:r>
              <a:rPr lang="en-US" dirty="0" smtClean="0"/>
              <a:t>close</a:t>
            </a:r>
          </a:p>
          <a:p>
            <a:pPr lvl="1"/>
            <a:r>
              <a:rPr lang="en-US" b="0" dirty="0" smtClean="0"/>
              <a:t>Used </a:t>
            </a:r>
            <a:r>
              <a:rPr lang="en-US" b="0" dirty="0"/>
              <a:t>in early development</a:t>
            </a:r>
          </a:p>
          <a:p>
            <a:r>
              <a:rPr lang="en-US" dirty="0"/>
              <a:t>SDRelease generates </a:t>
            </a:r>
            <a:r>
              <a:rPr lang="en-US" dirty="0" smtClean="0"/>
              <a:t>full hardware/software products</a:t>
            </a:r>
          </a:p>
          <a:p>
            <a:pPr lvl="1"/>
            <a:r>
              <a:rPr lang="en-US" b="0" dirty="0" smtClean="0"/>
              <a:t>For </a:t>
            </a:r>
            <a:r>
              <a:rPr lang="en-US" b="0" dirty="0"/>
              <a:t>later and final stages </a:t>
            </a:r>
            <a:r>
              <a:rPr lang="en-US" b="0" dirty="0" smtClean="0"/>
              <a:t>of development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Flow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93" y="1674773"/>
            <a:ext cx="4122777" cy="458001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3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of offloading software to hardware is to improve overall </a:t>
            </a:r>
            <a:r>
              <a:rPr lang="en-US" dirty="0" smtClean="0"/>
              <a:t>system performance</a:t>
            </a:r>
            <a:endParaRPr lang="en-US" dirty="0"/>
          </a:p>
          <a:p>
            <a:r>
              <a:rPr lang="en-US" dirty="0"/>
              <a:t>Finding software eligible for acceleration follows general </a:t>
            </a:r>
            <a:r>
              <a:rPr lang="en-US" dirty="0" smtClean="0"/>
              <a:t>software optimization practices</a:t>
            </a:r>
          </a:p>
          <a:p>
            <a:pPr lvl="1"/>
            <a:r>
              <a:rPr lang="en-US" b="0" dirty="0" smtClean="0"/>
              <a:t>Profiling </a:t>
            </a:r>
            <a:r>
              <a:rPr lang="en-US" b="0" dirty="0"/>
              <a:t>yields the necessary data by summarizing where execution </a:t>
            </a:r>
            <a:r>
              <a:rPr lang="en-US" b="0" dirty="0" smtClean="0"/>
              <a:t>time was </a:t>
            </a:r>
            <a:r>
              <a:rPr lang="en-US" b="0" dirty="0"/>
              <a:t>spent</a:t>
            </a:r>
          </a:p>
          <a:p>
            <a:r>
              <a:rPr lang="en-US" dirty="0"/>
              <a:t>The SDSoC development environment includes the TCF profiling </a:t>
            </a:r>
            <a:r>
              <a:rPr lang="en-US" dirty="0" smtClean="0"/>
              <a:t>tool</a:t>
            </a:r>
          </a:p>
          <a:p>
            <a:pPr lvl="1"/>
            <a:r>
              <a:rPr lang="en-US" b="0" dirty="0" smtClean="0"/>
              <a:t>No </a:t>
            </a:r>
            <a:r>
              <a:rPr lang="en-US" b="0" dirty="0"/>
              <a:t>code instrumentation or special recompiling </a:t>
            </a:r>
            <a:r>
              <a:rPr lang="en-US" b="0" dirty="0" smtClean="0"/>
              <a:t>required</a:t>
            </a:r>
          </a:p>
          <a:p>
            <a:pPr lvl="1"/>
            <a:r>
              <a:rPr lang="en-US" b="0" dirty="0" smtClean="0"/>
              <a:t>Profiling </a:t>
            </a:r>
            <a:r>
              <a:rPr lang="en-US" b="0" dirty="0"/>
              <a:t>results show percentage of time spent in functions relative to a </a:t>
            </a:r>
            <a:r>
              <a:rPr lang="en-US" b="0" dirty="0" smtClean="0"/>
              <a:t>total execution </a:t>
            </a:r>
            <a:r>
              <a:rPr lang="en-US" b="0" dirty="0"/>
              <a:t>time</a:t>
            </a:r>
          </a:p>
          <a:p>
            <a:r>
              <a:rPr lang="en-US" dirty="0"/>
              <a:t>For absolute timing measurements </a:t>
            </a:r>
            <a:r>
              <a:rPr lang="en-US" i="1" dirty="0"/>
              <a:t>sds_lib </a:t>
            </a:r>
            <a:r>
              <a:rPr lang="en-US" dirty="0"/>
              <a:t>offers some functions </a:t>
            </a:r>
            <a:r>
              <a:rPr lang="en-US" dirty="0" smtClean="0"/>
              <a:t>for collecting </a:t>
            </a:r>
            <a:r>
              <a:rPr lang="en-US" dirty="0"/>
              <a:t>system timer </a:t>
            </a:r>
            <a:r>
              <a:rPr lang="en-US" dirty="0" smtClean="0"/>
              <a:t>values</a:t>
            </a:r>
          </a:p>
          <a:p>
            <a:pPr lvl="1"/>
            <a:r>
              <a:rPr lang="en-US" b="0" dirty="0" smtClean="0"/>
              <a:t>Timer </a:t>
            </a:r>
            <a:r>
              <a:rPr lang="en-US" b="0" dirty="0"/>
              <a:t>resource must be available and code must be changed to </a:t>
            </a:r>
            <a:r>
              <a:rPr lang="en-US" b="0" dirty="0" smtClean="0"/>
              <a:t>incorporate timer </a:t>
            </a:r>
            <a:r>
              <a:rPr lang="en-US" b="0" dirty="0"/>
              <a:t>functions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 the Application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90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functions must be marked </a:t>
            </a:r>
            <a:r>
              <a:rPr lang="en-US" dirty="0" smtClean="0"/>
              <a:t>for acceleration</a:t>
            </a:r>
          </a:p>
          <a:p>
            <a:pPr lvl="1"/>
            <a:r>
              <a:rPr lang="en-US" b="0" dirty="0" smtClean="0"/>
              <a:t>Functions </a:t>
            </a:r>
            <a:r>
              <a:rPr lang="en-US" b="0" dirty="0"/>
              <a:t>selected for acceleration are "</a:t>
            </a:r>
            <a:r>
              <a:rPr lang="en-US" b="0" dirty="0" smtClean="0"/>
              <a:t>hardware functions“</a:t>
            </a:r>
          </a:p>
          <a:p>
            <a:pPr lvl="2"/>
            <a:r>
              <a:rPr lang="en-US" b="0" dirty="0" smtClean="0"/>
              <a:t>Hardware </a:t>
            </a:r>
            <a:r>
              <a:rPr lang="en-US" b="0" dirty="0"/>
              <a:t>functions can contain </a:t>
            </a:r>
            <a:r>
              <a:rPr lang="en-US" b="0" dirty="0" smtClean="0"/>
              <a:t>sub-functions</a:t>
            </a:r>
          </a:p>
          <a:p>
            <a:pPr lvl="1"/>
            <a:r>
              <a:rPr lang="en-US" b="0" dirty="0" smtClean="0"/>
              <a:t>Refactoring </a:t>
            </a:r>
            <a:r>
              <a:rPr lang="en-US" b="0" dirty="0"/>
              <a:t>required if critical points are not isolated </a:t>
            </a:r>
            <a:r>
              <a:rPr lang="en-US" b="0" dirty="0" smtClean="0"/>
              <a:t>as functions</a:t>
            </a:r>
            <a:endParaRPr lang="en-US" dirty="0" smtClean="0"/>
          </a:p>
          <a:p>
            <a:pPr lvl="1"/>
            <a:r>
              <a:rPr lang="en-US" b="0" dirty="0" smtClean="0"/>
              <a:t>Each </a:t>
            </a:r>
            <a:r>
              <a:rPr lang="en-US" b="0" dirty="0"/>
              <a:t>function becomes an individual piece of IP</a:t>
            </a:r>
          </a:p>
          <a:p>
            <a:r>
              <a:rPr lang="en-US" dirty="0"/>
              <a:t>OS-based platforms have only one master </a:t>
            </a:r>
            <a:r>
              <a:rPr lang="en-US" dirty="0" smtClean="0"/>
              <a:t>thread </a:t>
            </a:r>
            <a:br>
              <a:rPr lang="en-US" dirty="0" smtClean="0"/>
            </a:br>
            <a:r>
              <a:rPr lang="en-US" dirty="0" smtClean="0"/>
              <a:t>communicates </a:t>
            </a:r>
            <a:r>
              <a:rPr lang="en-US" dirty="0"/>
              <a:t>with all </a:t>
            </a:r>
            <a:r>
              <a:rPr lang="en-US" dirty="0" smtClean="0"/>
              <a:t>cores </a:t>
            </a:r>
          </a:p>
          <a:p>
            <a:r>
              <a:rPr lang="en-US" dirty="0" smtClean="0"/>
              <a:t>Restrictions</a:t>
            </a:r>
            <a:r>
              <a:rPr lang="en-US" b="0" dirty="0" smtClean="0"/>
              <a:t> </a:t>
            </a:r>
          </a:p>
          <a:p>
            <a:pPr lvl="1"/>
            <a:r>
              <a:rPr lang="en-US" b="0" dirty="0" smtClean="0"/>
              <a:t>Only </a:t>
            </a:r>
            <a:r>
              <a:rPr lang="en-US" b="0" dirty="0"/>
              <a:t>one function per file </a:t>
            </a:r>
            <a:r>
              <a:rPr lang="en-US" b="0" dirty="0" smtClean="0"/>
              <a:t>scope</a:t>
            </a:r>
          </a:p>
          <a:p>
            <a:pPr lvl="2"/>
            <a:r>
              <a:rPr lang="en-US" b="0" dirty="0" smtClean="0"/>
              <a:t>Splitting </a:t>
            </a:r>
            <a:r>
              <a:rPr lang="en-US" b="0" dirty="0"/>
              <a:t>of files may be required to accelerate multiple </a:t>
            </a:r>
            <a:r>
              <a:rPr lang="en-US" b="0" dirty="0" smtClean="0"/>
              <a:t>functions</a:t>
            </a:r>
          </a:p>
          <a:p>
            <a:pPr lvl="1"/>
            <a:r>
              <a:rPr lang="en-US" b="0" dirty="0" smtClean="0"/>
              <a:t>Call </a:t>
            </a:r>
            <a:r>
              <a:rPr lang="en-US" b="0" dirty="0"/>
              <a:t>to a hardware function must reside in a different file scope than the </a:t>
            </a:r>
            <a:r>
              <a:rPr lang="en-US" b="0" dirty="0" smtClean="0"/>
              <a:t>hardware function</a:t>
            </a:r>
            <a:endParaRPr lang="en-US" dirty="0" smtClean="0"/>
          </a:p>
          <a:p>
            <a:pPr lvl="1"/>
            <a:r>
              <a:rPr lang="en-US" b="0" dirty="0" smtClean="0"/>
              <a:t>Other </a:t>
            </a:r>
            <a:r>
              <a:rPr lang="en-US" b="0" dirty="0"/>
              <a:t>tool limitations </a:t>
            </a:r>
            <a:r>
              <a:rPr lang="en-US" b="0" dirty="0" smtClean="0"/>
              <a:t>may apply</a:t>
            </a:r>
          </a:p>
          <a:p>
            <a:pPr lvl="2"/>
            <a:r>
              <a:rPr lang="en-US" b="0" dirty="0" smtClean="0"/>
              <a:t>See </a:t>
            </a:r>
            <a:r>
              <a:rPr lang="en-US" b="0" dirty="0"/>
              <a:t>Vivado HLS tool C/C++ guidelines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Accelerating Software 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52" y="1600201"/>
            <a:ext cx="2636748" cy="322353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52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three build configurations: SDEstimate, </a:t>
            </a:r>
            <a:r>
              <a:rPr lang="en-US" dirty="0" err="1" smtClean="0"/>
              <a:t>SDDebug</a:t>
            </a:r>
            <a:r>
              <a:rPr lang="en-US" dirty="0" smtClean="0"/>
              <a:t>, </a:t>
            </a:r>
            <a:r>
              <a:rPr lang="en-US" dirty="0" err="1" smtClean="0"/>
              <a:t>SDRelease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Estimate configuration builds a project only up to a </a:t>
            </a:r>
            <a:r>
              <a:rPr lang="en-US" dirty="0" smtClean="0"/>
              <a:t>point that </a:t>
            </a:r>
            <a:r>
              <a:rPr lang="en-US" dirty="0"/>
              <a:t>performance estimates can be </a:t>
            </a:r>
            <a:r>
              <a:rPr lang="en-US" dirty="0" smtClean="0"/>
              <a:t>determined</a:t>
            </a:r>
          </a:p>
          <a:p>
            <a:pPr lvl="1"/>
            <a:r>
              <a:rPr lang="en-US" b="0" dirty="0" smtClean="0"/>
              <a:t>A </a:t>
            </a:r>
            <a:r>
              <a:rPr lang="en-US" b="0" dirty="0"/>
              <a:t>complete Release or Debug build can take </a:t>
            </a:r>
            <a:r>
              <a:rPr lang="en-US" b="0" dirty="0" smtClean="0"/>
              <a:t>long time</a:t>
            </a:r>
          </a:p>
          <a:p>
            <a:pPr lvl="1"/>
            <a:r>
              <a:rPr lang="en-US" b="0" dirty="0" smtClean="0"/>
              <a:t>The </a:t>
            </a:r>
            <a:r>
              <a:rPr lang="en-US" b="0" dirty="0"/>
              <a:t>SDEstimate configuration shows the impact of moving functions </a:t>
            </a:r>
            <a:r>
              <a:rPr lang="en-US" b="0" dirty="0" smtClean="0"/>
              <a:t>to hardware </a:t>
            </a:r>
            <a:r>
              <a:rPr lang="en-US" b="0" dirty="0"/>
              <a:t>in only a few minutes</a:t>
            </a:r>
          </a:p>
          <a:p>
            <a:r>
              <a:rPr lang="en-US" dirty="0"/>
              <a:t>Comparison of hardware-accelerated system with </a:t>
            </a:r>
            <a:r>
              <a:rPr lang="en-US" dirty="0" smtClean="0"/>
              <a:t>original software-only </a:t>
            </a:r>
            <a:r>
              <a:rPr lang="en-US" dirty="0"/>
              <a:t>system is accomplished by producing two </a:t>
            </a:r>
            <a:r>
              <a:rPr lang="en-US" dirty="0" smtClean="0"/>
              <a:t>separate sets </a:t>
            </a:r>
            <a:r>
              <a:rPr lang="en-US" dirty="0"/>
              <a:t>of data, one for each </a:t>
            </a:r>
            <a:r>
              <a:rPr lang="en-US" dirty="0" smtClean="0"/>
              <a:t>scenario</a:t>
            </a:r>
          </a:p>
          <a:p>
            <a:pPr lvl="1"/>
            <a:r>
              <a:rPr lang="en-US" b="0" dirty="0" smtClean="0"/>
              <a:t>The </a:t>
            </a:r>
            <a:r>
              <a:rPr lang="en-US" b="0" dirty="0"/>
              <a:t>Vivado HLS tool is used to produce data for hardware </a:t>
            </a:r>
            <a:r>
              <a:rPr lang="en-US" b="0" dirty="0" smtClean="0"/>
              <a:t>estimates</a:t>
            </a:r>
          </a:p>
          <a:p>
            <a:pPr lvl="1"/>
            <a:r>
              <a:rPr lang="en-US" b="0" dirty="0" smtClean="0"/>
              <a:t>Generated </a:t>
            </a:r>
            <a:r>
              <a:rPr lang="en-US" b="0" dirty="0"/>
              <a:t>ELF must be run on the actual target to generate data </a:t>
            </a:r>
            <a:r>
              <a:rPr lang="en-US" b="0" dirty="0" smtClean="0"/>
              <a:t>for software estimates</a:t>
            </a:r>
          </a:p>
          <a:p>
            <a:pPr lvl="1"/>
            <a:r>
              <a:rPr lang="en-US" b="0" dirty="0" smtClean="0"/>
              <a:t>IDE </a:t>
            </a:r>
            <a:r>
              <a:rPr lang="en-US" b="0" dirty="0"/>
              <a:t>provides a Report viewer that compares and illustrates the data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Performance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98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the Estimate configuration </a:t>
            </a:r>
            <a:r>
              <a:rPr lang="en-US" dirty="0" smtClean="0"/>
              <a:t>yields enough </a:t>
            </a:r>
            <a:br>
              <a:rPr lang="en-US" dirty="0" smtClean="0"/>
            </a:br>
            <a:r>
              <a:rPr lang="en-US" dirty="0" smtClean="0"/>
              <a:t>information </a:t>
            </a:r>
            <a:r>
              <a:rPr lang="en-US" dirty="0"/>
              <a:t>to fine-tune optimization</a:t>
            </a:r>
          </a:p>
          <a:p>
            <a:r>
              <a:rPr lang="en-US" dirty="0"/>
              <a:t>First attempts often produce </a:t>
            </a:r>
            <a:r>
              <a:rPr lang="en-US" dirty="0" smtClean="0"/>
              <a:t>poorer performance </a:t>
            </a:r>
            <a:br>
              <a:rPr lang="en-US" dirty="0" smtClean="0"/>
            </a:br>
            <a:r>
              <a:rPr lang="en-US" dirty="0" smtClean="0"/>
              <a:t>than </a:t>
            </a:r>
            <a:r>
              <a:rPr lang="en-US" dirty="0"/>
              <a:t>software </a:t>
            </a:r>
            <a:r>
              <a:rPr lang="en-US" dirty="0" smtClean="0"/>
              <a:t>alone</a:t>
            </a:r>
          </a:p>
          <a:p>
            <a:pPr lvl="1"/>
            <a:r>
              <a:rPr lang="en-US" b="0" dirty="0" smtClean="0"/>
              <a:t>Typical </a:t>
            </a:r>
            <a:r>
              <a:rPr lang="en-US" b="0" dirty="0"/>
              <a:t>when code has not been refactored </a:t>
            </a:r>
            <a:r>
              <a:rPr lang="en-US" b="0" dirty="0" smtClean="0"/>
              <a:t>and/or annotated </a:t>
            </a:r>
            <a:br>
              <a:rPr lang="en-US" b="0" dirty="0" smtClean="0"/>
            </a:br>
            <a:r>
              <a:rPr lang="en-US" b="0" dirty="0" smtClean="0"/>
              <a:t>for </a:t>
            </a:r>
            <a:r>
              <a:rPr lang="en-US" b="0" dirty="0"/>
              <a:t>acceleration</a:t>
            </a:r>
          </a:p>
          <a:p>
            <a:r>
              <a:rPr lang="en-US" dirty="0"/>
              <a:t>Recommendation: Initial design </a:t>
            </a:r>
            <a:r>
              <a:rPr lang="en-US" dirty="0" smtClean="0"/>
              <a:t>iterations should </a:t>
            </a:r>
            <a:r>
              <a:rPr lang="en-US" dirty="0"/>
              <a:t>use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/>
              <a:t>short" path until </a:t>
            </a:r>
            <a:r>
              <a:rPr lang="en-US" dirty="0" smtClean="0"/>
              <a:t>performance improvements </a:t>
            </a:r>
            <a:r>
              <a:rPr lang="en-US" dirty="0"/>
              <a:t>are </a:t>
            </a:r>
            <a:r>
              <a:rPr lang="en-US" dirty="0" smtClean="0"/>
              <a:t>seen</a:t>
            </a:r>
          </a:p>
          <a:p>
            <a:pPr lvl="1"/>
            <a:r>
              <a:rPr lang="en-US" b="0" dirty="0" smtClean="0"/>
              <a:t>Begin </a:t>
            </a:r>
            <a:r>
              <a:rPr lang="en-US" b="0" dirty="0"/>
              <a:t>by optimizing code to improve accelerator performance, </a:t>
            </a:r>
            <a:r>
              <a:rPr lang="en-US" b="0" dirty="0" smtClean="0"/>
              <a:t>parallelism</a:t>
            </a:r>
            <a:r>
              <a:rPr lang="en-US" b="0" dirty="0"/>
              <a:t>, and </a:t>
            </a:r>
            <a:r>
              <a:rPr lang="en-US" b="0" dirty="0" smtClean="0"/>
              <a:t>data flow</a:t>
            </a:r>
            <a:endParaRPr lang="en-US" dirty="0" smtClean="0"/>
          </a:p>
          <a:p>
            <a:pPr lvl="1"/>
            <a:r>
              <a:rPr lang="en-US" b="0" dirty="0" smtClean="0"/>
              <a:t>Rebuild </a:t>
            </a:r>
            <a:r>
              <a:rPr lang="en-US" b="0" dirty="0"/>
              <a:t>to observe impact of changes on </a:t>
            </a:r>
            <a:r>
              <a:rPr lang="en-US" b="0" dirty="0" smtClean="0"/>
              <a:t>estimates</a:t>
            </a:r>
          </a:p>
          <a:p>
            <a:pPr lvl="1"/>
            <a:r>
              <a:rPr lang="en-US" b="0" dirty="0" smtClean="0"/>
              <a:t>Repeat </a:t>
            </a:r>
            <a:r>
              <a:rPr lang="en-US" b="0" dirty="0"/>
              <a:t>cycle until satisfactory results are achieved</a:t>
            </a:r>
          </a:p>
          <a:p>
            <a:r>
              <a:rPr lang="en-US" dirty="0"/>
              <a:t>Detailed system analysis and fine-tuning should be performed </a:t>
            </a:r>
            <a:r>
              <a:rPr lang="en-US" dirty="0" smtClean="0"/>
              <a:t>next</a:t>
            </a:r>
          </a:p>
          <a:p>
            <a:pPr lvl="1"/>
            <a:r>
              <a:rPr lang="en-US" b="0" dirty="0" smtClean="0"/>
              <a:t>Building </a:t>
            </a:r>
            <a:r>
              <a:rPr lang="en-US" b="0" dirty="0"/>
              <a:t>and analyzing the full HW/SW system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Development Flow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298" y="1266883"/>
            <a:ext cx="3208298" cy="323116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54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a project is where SDSoC does all the heavy </a:t>
            </a:r>
            <a:r>
              <a:rPr lang="en-US" dirty="0" smtClean="0"/>
              <a:t>lifting</a:t>
            </a:r>
          </a:p>
          <a:p>
            <a:pPr lvl="1"/>
            <a:r>
              <a:rPr lang="en-US" b="0" dirty="0" smtClean="0"/>
              <a:t>Three </a:t>
            </a:r>
            <a:r>
              <a:rPr lang="en-US" b="0" dirty="0"/>
              <a:t>basic methods to run the build </a:t>
            </a:r>
            <a:r>
              <a:rPr lang="en-US" b="0" dirty="0" smtClean="0"/>
              <a:t>process</a:t>
            </a:r>
          </a:p>
          <a:p>
            <a:pPr lvl="2"/>
            <a:r>
              <a:rPr lang="en-US" b="0" dirty="0" smtClean="0"/>
              <a:t>Through </a:t>
            </a:r>
            <a:r>
              <a:rPr lang="en-US" b="0" dirty="0"/>
              <a:t>the IDE, using a makefile, directly from the command </a:t>
            </a:r>
            <a:r>
              <a:rPr lang="en-US" b="0" dirty="0" smtClean="0"/>
              <a:t>line</a:t>
            </a:r>
          </a:p>
          <a:p>
            <a:pPr lvl="1"/>
            <a:r>
              <a:rPr lang="en-US" b="0" dirty="0" smtClean="0"/>
              <a:t>It </a:t>
            </a:r>
            <a:r>
              <a:rPr lang="en-US" b="0" dirty="0"/>
              <a:t>is during this step that SDSoC calls upon its internal framework </a:t>
            </a:r>
            <a:r>
              <a:rPr lang="en-US" b="0" dirty="0" smtClean="0"/>
              <a:t>and several </a:t>
            </a:r>
            <a:r>
              <a:rPr lang="en-US" b="0" dirty="0"/>
              <a:t>sub-executables to </a:t>
            </a:r>
            <a:r>
              <a:rPr lang="en-US" b="0" dirty="0" smtClean="0"/>
              <a:t>accomplish</a:t>
            </a:r>
          </a:p>
          <a:p>
            <a:pPr lvl="2"/>
            <a:r>
              <a:rPr lang="sv-SE" b="0" dirty="0" smtClean="0"/>
              <a:t>(1</a:t>
            </a:r>
            <a:r>
              <a:rPr lang="sv-SE" b="0" dirty="0"/>
              <a:t>) system compilation, (2) system analysis, (3) system generation</a:t>
            </a:r>
          </a:p>
          <a:p>
            <a:r>
              <a:rPr lang="en-US" dirty="0"/>
              <a:t>Activate the SDRelease build configuration for a fully </a:t>
            </a:r>
            <a:r>
              <a:rPr lang="en-US" dirty="0" smtClean="0"/>
              <a:t>optimized build</a:t>
            </a:r>
            <a:endParaRPr lang="en-US" dirty="0"/>
          </a:p>
          <a:p>
            <a:r>
              <a:rPr lang="en-US" dirty="0"/>
              <a:t>A successful build will result in several output products </a:t>
            </a:r>
            <a:r>
              <a:rPr lang="en-US" dirty="0" smtClean="0"/>
              <a:t>including the </a:t>
            </a:r>
            <a:r>
              <a:rPr lang="en-US" dirty="0"/>
              <a:t>following key </a:t>
            </a:r>
            <a:r>
              <a:rPr lang="en-US" dirty="0" smtClean="0"/>
              <a:t>items</a:t>
            </a:r>
          </a:p>
          <a:p>
            <a:pPr lvl="1"/>
            <a:r>
              <a:rPr lang="en-US" b="0" dirty="0" smtClean="0"/>
              <a:t>Application </a:t>
            </a:r>
            <a:r>
              <a:rPr lang="en-US" b="0" dirty="0"/>
              <a:t>program in ELF </a:t>
            </a:r>
            <a:r>
              <a:rPr lang="en-US" b="0" dirty="0" smtClean="0"/>
              <a:t>format</a:t>
            </a:r>
          </a:p>
          <a:p>
            <a:pPr lvl="1"/>
            <a:r>
              <a:rPr lang="en-US" b="0" dirty="0" err="1" smtClean="0"/>
              <a:t>Bitstream</a:t>
            </a:r>
            <a:r>
              <a:rPr lang="en-US" b="0" dirty="0" smtClean="0"/>
              <a:t> </a:t>
            </a:r>
            <a:r>
              <a:rPr lang="en-US" b="0" dirty="0"/>
              <a:t>(</a:t>
            </a:r>
            <a:r>
              <a:rPr lang="en-US" b="0" dirty="0" smtClean="0"/>
              <a:t>optional)</a:t>
            </a:r>
          </a:p>
          <a:p>
            <a:pPr lvl="1"/>
            <a:r>
              <a:rPr lang="en-US" b="0" dirty="0" smtClean="0"/>
              <a:t>SD </a:t>
            </a:r>
            <a:r>
              <a:rPr lang="en-US" b="0" dirty="0"/>
              <a:t>card image (</a:t>
            </a:r>
            <a:r>
              <a:rPr lang="en-US" b="0" dirty="0" smtClean="0"/>
              <a:t>optional)</a:t>
            </a:r>
          </a:p>
          <a:p>
            <a:pPr lvl="1"/>
            <a:r>
              <a:rPr lang="en-US" b="0" dirty="0" smtClean="0"/>
              <a:t>Design </a:t>
            </a:r>
            <a:r>
              <a:rPr lang="en-US" b="0" dirty="0"/>
              <a:t>projects (e.g. Vivado Design Suite and Vivado HLS tool)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Complete System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74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SDSoC development environment requires use of an SD card </a:t>
            </a:r>
            <a:r>
              <a:rPr lang="en-US" dirty="0" smtClean="0"/>
              <a:t>to run </a:t>
            </a:r>
            <a:r>
              <a:rPr lang="en-US" dirty="0"/>
              <a:t>applications for </a:t>
            </a:r>
            <a:r>
              <a:rPr lang="en-US" dirty="0" smtClean="0"/>
              <a:t>Linux</a:t>
            </a:r>
          </a:p>
          <a:p>
            <a:pPr lvl="1"/>
            <a:r>
              <a:rPr lang="en-US" b="0" dirty="0" smtClean="0"/>
              <a:t>Files </a:t>
            </a:r>
            <a:r>
              <a:rPr lang="en-US" b="0" dirty="0"/>
              <a:t>required to run the application on hardware are grouped together as </a:t>
            </a:r>
            <a:r>
              <a:rPr lang="en-US" b="0" dirty="0" smtClean="0"/>
              <a:t>an SD </a:t>
            </a:r>
            <a:r>
              <a:rPr lang="en-US" b="0" dirty="0"/>
              <a:t>card </a:t>
            </a:r>
            <a:r>
              <a:rPr lang="en-US" b="0" dirty="0" smtClean="0"/>
              <a:t>image</a:t>
            </a:r>
          </a:p>
          <a:p>
            <a:pPr lvl="2"/>
            <a:r>
              <a:rPr lang="en-US" b="0" dirty="0" smtClean="0"/>
              <a:t>First </a:t>
            </a:r>
            <a:r>
              <a:rPr lang="en-US" b="0" dirty="0"/>
              <a:t>stage bootloader (FSBL), </a:t>
            </a:r>
            <a:r>
              <a:rPr lang="en-US" dirty="0" err="1" smtClean="0"/>
              <a:t>bitstream</a:t>
            </a:r>
            <a:r>
              <a:rPr lang="en-US" b="0" dirty="0" smtClean="0"/>
              <a:t>, </a:t>
            </a:r>
            <a:r>
              <a:rPr lang="en-US" b="0" dirty="0"/>
              <a:t>and </a:t>
            </a:r>
            <a:r>
              <a:rPr lang="en-US" dirty="0"/>
              <a:t>second stage </a:t>
            </a:r>
            <a:r>
              <a:rPr lang="en-US" dirty="0" err="1"/>
              <a:t>bootloader</a:t>
            </a:r>
            <a:r>
              <a:rPr lang="en-US" dirty="0"/>
              <a:t> (SSBL</a:t>
            </a:r>
            <a:r>
              <a:rPr lang="en-US" dirty="0" smtClean="0"/>
              <a:t>) </a:t>
            </a:r>
            <a:r>
              <a:rPr lang="en-US" b="0" dirty="0" smtClean="0"/>
              <a:t>embedded </a:t>
            </a:r>
            <a:r>
              <a:rPr lang="en-US" b="0" dirty="0"/>
              <a:t>in a single binary file (</a:t>
            </a:r>
            <a:r>
              <a:rPr lang="en-US" b="0" dirty="0" smtClean="0"/>
              <a:t>BOOT.BIN)</a:t>
            </a:r>
          </a:p>
          <a:p>
            <a:pPr lvl="2"/>
            <a:r>
              <a:rPr lang="en-US" b="0" dirty="0" smtClean="0"/>
              <a:t>Linux kernel</a:t>
            </a:r>
          </a:p>
          <a:p>
            <a:pPr lvl="2"/>
            <a:r>
              <a:rPr lang="en-US" b="0" dirty="0" smtClean="0"/>
              <a:t>Application ELF</a:t>
            </a:r>
          </a:p>
          <a:p>
            <a:pPr lvl="2"/>
            <a:r>
              <a:rPr lang="en-US" b="0" dirty="0" smtClean="0"/>
              <a:t>Other </a:t>
            </a:r>
            <a:r>
              <a:rPr lang="en-US" b="0" dirty="0"/>
              <a:t>miscellaneous </a:t>
            </a:r>
            <a:r>
              <a:rPr lang="en-US" b="0" dirty="0" smtClean="0"/>
              <a:t>files</a:t>
            </a:r>
          </a:p>
          <a:p>
            <a:pPr lvl="1"/>
            <a:r>
              <a:rPr lang="en-US" b="0" dirty="0" smtClean="0"/>
              <a:t>ELF </a:t>
            </a:r>
            <a:r>
              <a:rPr lang="en-US" b="0" dirty="0"/>
              <a:t>must be explicitly run from the mounted SD card directory</a:t>
            </a:r>
          </a:p>
          <a:p>
            <a:r>
              <a:rPr lang="en-US" dirty="0"/>
              <a:t>Standalone </a:t>
            </a:r>
            <a:r>
              <a:rPr lang="en-US" dirty="0" smtClean="0"/>
              <a:t>applications do </a:t>
            </a:r>
            <a:r>
              <a:rPr lang="en-US" dirty="0"/>
              <a:t>not require but can use an SD </a:t>
            </a:r>
            <a:r>
              <a:rPr lang="en-US" dirty="0" smtClean="0"/>
              <a:t>card</a:t>
            </a:r>
          </a:p>
          <a:p>
            <a:pPr lvl="1"/>
            <a:r>
              <a:rPr lang="en-US" b="0" dirty="0" smtClean="0"/>
              <a:t>When </a:t>
            </a:r>
            <a:r>
              <a:rPr lang="en-US" b="0" dirty="0"/>
              <a:t>SD card is used, the SSBL in the binary file is replaced by </a:t>
            </a:r>
            <a:r>
              <a:rPr lang="en-US" b="0" dirty="0" smtClean="0"/>
              <a:t>the application ELF</a:t>
            </a:r>
          </a:p>
          <a:p>
            <a:pPr lvl="2"/>
            <a:r>
              <a:rPr lang="en-US" b="0" dirty="0" smtClean="0"/>
              <a:t>Boots </a:t>
            </a:r>
            <a:r>
              <a:rPr lang="en-US" b="0" dirty="0"/>
              <a:t>directly to the application </a:t>
            </a:r>
            <a:r>
              <a:rPr lang="en-US" b="0" dirty="0" smtClean="0"/>
              <a:t>ELF</a:t>
            </a:r>
          </a:p>
          <a:p>
            <a:pPr lvl="1"/>
            <a:r>
              <a:rPr lang="en-US" b="0" dirty="0" smtClean="0"/>
              <a:t>Applications </a:t>
            </a:r>
            <a:r>
              <a:rPr lang="en-US" b="0" dirty="0"/>
              <a:t>can be run from the IDE using an SDSoC tool Run configuration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Application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11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of this step is to analyze the performance of the </a:t>
            </a:r>
            <a:r>
              <a:rPr lang="en-US" dirty="0" smtClean="0"/>
              <a:t>updated hardware/software </a:t>
            </a:r>
            <a:r>
              <a:rPr lang="en-US" dirty="0"/>
              <a:t>system</a:t>
            </a:r>
          </a:p>
          <a:p>
            <a:r>
              <a:rPr lang="en-US" dirty="0"/>
              <a:t>The same tools and techniques used initially apply here: </a:t>
            </a:r>
            <a:r>
              <a:rPr lang="en-US" dirty="0" smtClean="0"/>
              <a:t>profiling, instrumentation</a:t>
            </a:r>
          </a:p>
          <a:p>
            <a:pPr lvl="1"/>
            <a:r>
              <a:rPr lang="en-US" b="0" dirty="0" smtClean="0"/>
              <a:t>Profiler </a:t>
            </a:r>
            <a:r>
              <a:rPr lang="en-US" b="0" dirty="0"/>
              <a:t>tool for relative software execution </a:t>
            </a:r>
            <a:r>
              <a:rPr lang="en-US" b="0" dirty="0" smtClean="0"/>
              <a:t>times</a:t>
            </a:r>
          </a:p>
          <a:p>
            <a:pPr lvl="1"/>
            <a:r>
              <a:rPr lang="en-US" b="0" dirty="0" smtClean="0"/>
              <a:t>Time-stamping </a:t>
            </a:r>
            <a:r>
              <a:rPr lang="en-US" b="0" dirty="0"/>
              <a:t>functions provided through SDSoC API (sds_lib)</a:t>
            </a:r>
          </a:p>
          <a:p>
            <a:r>
              <a:rPr lang="en-US" dirty="0"/>
              <a:t>System consists of hardware and software with additional </a:t>
            </a:r>
            <a:r>
              <a:rPr lang="en-US" dirty="0" smtClean="0"/>
              <a:t>tools required </a:t>
            </a:r>
            <a:r>
              <a:rPr lang="en-US" dirty="0"/>
              <a:t>for complete </a:t>
            </a:r>
            <a:r>
              <a:rPr lang="en-US" dirty="0" smtClean="0"/>
              <a:t>analysis</a:t>
            </a:r>
          </a:p>
          <a:p>
            <a:pPr lvl="1"/>
            <a:r>
              <a:rPr lang="en-US" b="0" dirty="0" err="1" smtClean="0"/>
              <a:t>Vivado</a:t>
            </a:r>
            <a:r>
              <a:rPr lang="en-US" b="0" dirty="0" smtClean="0"/>
              <a:t> </a:t>
            </a:r>
            <a:r>
              <a:rPr lang="en-US" b="0" dirty="0"/>
              <a:t>HLS tool provides reports detailing generated hardware (</a:t>
            </a:r>
            <a:r>
              <a:rPr lang="en-US" b="0" dirty="0" smtClean="0"/>
              <a:t>included with </a:t>
            </a:r>
            <a:r>
              <a:rPr lang="en-US" b="0" dirty="0"/>
              <a:t>output </a:t>
            </a:r>
            <a:r>
              <a:rPr lang="en-US" b="0" dirty="0" smtClean="0"/>
              <a:t>products)</a:t>
            </a:r>
          </a:p>
          <a:p>
            <a:pPr lvl="1"/>
            <a:r>
              <a:rPr lang="en-US" b="0" dirty="0" err="1" smtClean="0"/>
              <a:t>Vivado</a:t>
            </a:r>
            <a:r>
              <a:rPr lang="en-US" b="0" dirty="0" smtClean="0"/>
              <a:t> </a:t>
            </a:r>
            <a:r>
              <a:rPr lang="en-US" b="0" dirty="0"/>
              <a:t>Design Suite can open the generated system hardware design </a:t>
            </a:r>
            <a:r>
              <a:rPr lang="en-US" b="0" dirty="0" smtClean="0"/>
              <a:t>to review </a:t>
            </a:r>
            <a:r>
              <a:rPr lang="en-US" b="0" dirty="0"/>
              <a:t>additional reports, modify </a:t>
            </a:r>
            <a:r>
              <a:rPr lang="en-US" b="0" dirty="0" smtClean="0"/>
              <a:t>hardware</a:t>
            </a:r>
          </a:p>
          <a:p>
            <a:pPr lvl="1"/>
            <a:r>
              <a:rPr lang="en-US" b="0" dirty="0" err="1" smtClean="0"/>
              <a:t>SDSoC</a:t>
            </a:r>
            <a:r>
              <a:rPr lang="en-US" b="0" dirty="0" smtClean="0"/>
              <a:t> </a:t>
            </a:r>
            <a:r>
              <a:rPr lang="en-US" b="0" dirty="0"/>
              <a:t>tool compiler can optionally insert an AXI performance </a:t>
            </a:r>
            <a:r>
              <a:rPr lang="en-US" b="0" dirty="0" smtClean="0"/>
              <a:t>monitor (APM</a:t>
            </a:r>
            <a:r>
              <a:rPr lang="en-US" b="0" dirty="0"/>
              <a:t>) into the generated </a:t>
            </a:r>
            <a:r>
              <a:rPr lang="en-US" b="0" dirty="0" smtClean="0"/>
              <a:t>system</a:t>
            </a:r>
          </a:p>
          <a:p>
            <a:pPr lvl="2"/>
            <a:r>
              <a:rPr lang="en-US" b="0" dirty="0" smtClean="0"/>
              <a:t>APM </a:t>
            </a:r>
            <a:r>
              <a:rPr lang="en-US" b="0" dirty="0"/>
              <a:t>monitors dataflow between the PS-PL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Built System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99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Optimizing the system is broken down into two steps: </a:t>
            </a:r>
            <a:r>
              <a:rPr lang="en-US" dirty="0" smtClean="0"/>
              <a:t>accelerator and </a:t>
            </a:r>
            <a:r>
              <a:rPr lang="en-US" dirty="0"/>
              <a:t>then data flow and parallelism</a:t>
            </a:r>
          </a:p>
          <a:p>
            <a:r>
              <a:rPr lang="en-US" dirty="0"/>
              <a:t>Optimizing the accelerator consists of refining and/or </a:t>
            </a:r>
            <a:r>
              <a:rPr lang="en-US" dirty="0" smtClean="0"/>
              <a:t>annotating the </a:t>
            </a:r>
            <a:r>
              <a:rPr lang="en-US" dirty="0"/>
              <a:t>hardware </a:t>
            </a:r>
            <a:r>
              <a:rPr lang="en-US" dirty="0" smtClean="0"/>
              <a:t>function</a:t>
            </a:r>
          </a:p>
          <a:p>
            <a:pPr lvl="1"/>
            <a:r>
              <a:rPr lang="en-US" b="0" dirty="0" smtClean="0"/>
              <a:t>Re-factoring </a:t>
            </a:r>
            <a:r>
              <a:rPr lang="en-US" b="0" dirty="0"/>
              <a:t>code to be more </a:t>
            </a:r>
            <a:r>
              <a:rPr lang="en-US" b="0" dirty="0" smtClean="0"/>
              <a:t>HLS-friendly</a:t>
            </a:r>
          </a:p>
          <a:p>
            <a:pPr lvl="1"/>
            <a:r>
              <a:rPr lang="en-US" b="0" dirty="0" smtClean="0"/>
              <a:t>Adding </a:t>
            </a:r>
            <a:r>
              <a:rPr lang="en-US" b="0" dirty="0"/>
              <a:t>code annotations (i.e., pragmas) that HLS can interpret and use </a:t>
            </a:r>
            <a:r>
              <a:rPr lang="en-US" b="0" dirty="0" smtClean="0"/>
              <a:t>to better </a:t>
            </a:r>
            <a:r>
              <a:rPr lang="en-US" b="0" dirty="0"/>
              <a:t>optimize the accelerator</a:t>
            </a:r>
          </a:p>
          <a:p>
            <a:r>
              <a:rPr lang="en-US" dirty="0"/>
              <a:t>For system-level optimizations (data-flow/parallelism) there </a:t>
            </a:r>
            <a:r>
              <a:rPr lang="en-US" dirty="0" smtClean="0"/>
              <a:t>are several </a:t>
            </a:r>
            <a:r>
              <a:rPr lang="en-US" dirty="0"/>
              <a:t>options </a:t>
            </a:r>
            <a:r>
              <a:rPr lang="en-US" dirty="0" smtClean="0"/>
              <a:t>including</a:t>
            </a:r>
          </a:p>
          <a:p>
            <a:pPr lvl="1"/>
            <a:r>
              <a:rPr lang="en-US" b="0" dirty="0" smtClean="0"/>
              <a:t>Using </a:t>
            </a:r>
            <a:r>
              <a:rPr lang="en-US" b="0" dirty="0"/>
              <a:t>physically contiguous </a:t>
            </a:r>
            <a:r>
              <a:rPr lang="en-US" b="0" dirty="0" smtClean="0"/>
              <a:t>memory</a:t>
            </a:r>
          </a:p>
          <a:p>
            <a:pPr lvl="1"/>
            <a:r>
              <a:rPr lang="en-US" b="0" dirty="0" smtClean="0"/>
              <a:t>Using </a:t>
            </a:r>
            <a:r>
              <a:rPr lang="en-US" b="0" dirty="0"/>
              <a:t>shared </a:t>
            </a:r>
            <a:r>
              <a:rPr lang="en-US" b="0" dirty="0" smtClean="0"/>
              <a:t>memory</a:t>
            </a:r>
          </a:p>
          <a:p>
            <a:pPr lvl="1"/>
            <a:r>
              <a:rPr lang="en-US" b="0" dirty="0" smtClean="0"/>
              <a:t>Using </a:t>
            </a:r>
            <a:r>
              <a:rPr lang="en-US" b="0" dirty="0"/>
              <a:t>multiple instances of the same </a:t>
            </a:r>
            <a:r>
              <a:rPr lang="en-US" b="0" dirty="0" smtClean="0"/>
              <a:t>hardware</a:t>
            </a:r>
          </a:p>
          <a:p>
            <a:pPr lvl="1"/>
            <a:r>
              <a:rPr lang="en-US" b="0" dirty="0" smtClean="0"/>
              <a:t>Overriding </a:t>
            </a:r>
            <a:r>
              <a:rPr lang="en-US" b="0" dirty="0"/>
              <a:t>HLS default behavior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the System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66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Development Environment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Use Cases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Development Flow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i="1" dirty="0" err="1" smtClean="0">
                <a:solidFill>
                  <a:schemeClr val="tx1"/>
                </a:solidFill>
                <a:cs typeface="Arial" pitchFamily="34" charset="0"/>
              </a:rPr>
              <a:t>SDSoC</a:t>
            </a:r>
            <a:r>
              <a:rPr lang="en-US" altLang="zh-CN" i="1" dirty="0" smtClean="0">
                <a:solidFill>
                  <a:schemeClr val="tx1"/>
                </a:solidFill>
                <a:cs typeface="Arial" pitchFamily="34" charset="0"/>
              </a:rPr>
              <a:t> Project Creation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Summary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chemeClr val="bg2"/>
                </a:solidFill>
                <a:cs typeface="Arial" pitchFamily="34" charset="0"/>
              </a:rPr>
              <a:t>Lab1 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Intro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chemeClr val="bg2"/>
                </a:solidFill>
                <a:cs typeface="Arial" pitchFamily="34" charset="0"/>
              </a:rPr>
              <a:t>Appendix</a:t>
            </a:r>
            <a:endParaRPr lang="en-US" altLang="zh-CN" dirty="0" smtClean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85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i="1" dirty="0" err="1" smtClean="0">
                <a:solidFill>
                  <a:schemeClr val="tx1"/>
                </a:solidFill>
                <a:cs typeface="Arial" pitchFamily="34" charset="0"/>
              </a:rPr>
              <a:t>SDSoC</a:t>
            </a:r>
            <a:r>
              <a:rPr lang="en-US" altLang="zh-CN" i="1" dirty="0" smtClean="0">
                <a:solidFill>
                  <a:schemeClr val="tx1"/>
                </a:solidFill>
                <a:cs typeface="Arial" pitchFamily="34" charset="0"/>
              </a:rPr>
              <a:t> Development Environment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Use Cases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Development Flow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Project Creation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Summary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Lab1 Intro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chemeClr val="bg2"/>
                </a:solidFill>
                <a:cs typeface="Arial" pitchFamily="34" charset="0"/>
              </a:rPr>
              <a:t>Appendix</a:t>
            </a:r>
            <a:endParaRPr lang="en-US" altLang="zh-CN" dirty="0" smtClean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rimalp\AppData\Local\Temp\SNAGHTML3323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0" y="1892683"/>
            <a:ext cx="2491111" cy="222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Invoke </a:t>
            </a:r>
            <a:r>
              <a:rPr lang="en-US" dirty="0" err="1" smtClean="0"/>
              <a:t>SDSoC</a:t>
            </a:r>
            <a:r>
              <a:rPr lang="en-US" dirty="0" smtClean="0"/>
              <a:t> from Windows Menu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503" y="3541491"/>
            <a:ext cx="5425910" cy="2949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846" y="1807283"/>
            <a:ext cx="5348338" cy="41847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6892" y="1437951"/>
            <a:ext cx="17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Start </a:t>
            </a:r>
            <a:r>
              <a:rPr lang="en-US" dirty="0" err="1" smtClean="0"/>
              <a:t>SDSoC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03503" y="3172159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Select a workspace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91049" y="1160952"/>
            <a:ext cx="599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3. If workspace empty then Welcome screen appears otherwise projects stored in the workspace are displayed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89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create a new project in the selected workspace by clicking on the respective link on the Welcome screen or selecting File &gt; New &gt; </a:t>
            </a:r>
            <a:r>
              <a:rPr lang="en-US" dirty="0" err="1" smtClean="0"/>
              <a:t>SDSoC</a:t>
            </a:r>
            <a:r>
              <a:rPr lang="en-US" dirty="0" smtClean="0"/>
              <a:t> Project</a:t>
            </a:r>
          </a:p>
          <a:p>
            <a:pPr lvl="1"/>
            <a:r>
              <a:rPr lang="en-US" dirty="0" smtClean="0"/>
              <a:t>Identify project name</a:t>
            </a:r>
          </a:p>
          <a:p>
            <a:pPr lvl="1"/>
            <a:r>
              <a:rPr lang="en-US" dirty="0" smtClean="0"/>
              <a:t>Select target platform</a:t>
            </a:r>
          </a:p>
          <a:p>
            <a:pPr lvl="1"/>
            <a:r>
              <a:rPr lang="en-US" dirty="0" smtClean="0"/>
              <a:t>Select target OS</a:t>
            </a:r>
          </a:p>
          <a:p>
            <a:pPr lvl="1"/>
            <a:r>
              <a:rPr lang="en-US" dirty="0" smtClean="0"/>
              <a:t>Select either available template or an empty project option</a:t>
            </a:r>
          </a:p>
          <a:p>
            <a:r>
              <a:rPr lang="en-US" dirty="0" smtClean="0"/>
              <a:t>You can import an existing project</a:t>
            </a:r>
          </a:p>
          <a:p>
            <a:pPr lvl="1"/>
            <a:r>
              <a:rPr lang="en-US" dirty="0" smtClean="0"/>
              <a:t>Select archive file if the project is in an archived form</a:t>
            </a:r>
          </a:p>
          <a:p>
            <a:pPr lvl="1"/>
            <a:r>
              <a:rPr lang="en-US" dirty="0" smtClean="0"/>
              <a:t>Identify path if the project is saved in a hierarchical directory structure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Creating, Importing, and Opening Projects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43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SDSoC tool project is a folder in a workspace that contains all </a:t>
            </a:r>
            <a:r>
              <a:rPr lang="en-US" dirty="0" smtClean="0"/>
              <a:t>project files </a:t>
            </a:r>
            <a:r>
              <a:rPr lang="en-US" dirty="0"/>
              <a:t>and tool metafiles</a:t>
            </a:r>
          </a:p>
          <a:p>
            <a:r>
              <a:rPr lang="en-US" dirty="0"/>
              <a:t>SDSoC tool projects carry some additional properties beyond </a:t>
            </a:r>
            <a:r>
              <a:rPr lang="en-US" dirty="0" smtClean="0"/>
              <a:t>these general </a:t>
            </a:r>
            <a:r>
              <a:rPr lang="en-US" dirty="0"/>
              <a:t>Eclipse-based </a:t>
            </a:r>
            <a:r>
              <a:rPr lang="en-US" dirty="0" smtClean="0"/>
              <a:t>concepts</a:t>
            </a:r>
          </a:p>
          <a:p>
            <a:pPr lvl="1"/>
            <a:r>
              <a:rPr lang="en-US" b="0" dirty="0" smtClean="0"/>
              <a:t>Associated </a:t>
            </a:r>
            <a:r>
              <a:rPr lang="en-US" b="0" dirty="0"/>
              <a:t>with a specific SDSoC development environment </a:t>
            </a:r>
            <a:r>
              <a:rPr lang="en-US" b="0" dirty="0" smtClean="0"/>
              <a:t>platform</a:t>
            </a:r>
          </a:p>
          <a:p>
            <a:pPr lvl="1"/>
            <a:r>
              <a:rPr lang="en-US" b="0" dirty="0" smtClean="0"/>
              <a:t>Built </a:t>
            </a:r>
            <a:r>
              <a:rPr lang="en-US" b="0" dirty="0"/>
              <a:t>for a specific type of operating system (OS)</a:t>
            </a:r>
          </a:p>
          <a:p>
            <a:r>
              <a:rPr lang="en-US" dirty="0"/>
              <a:t>Built-in OS support: Linux (default), Standalone (a.k.a bare-metal), </a:t>
            </a:r>
            <a:r>
              <a:rPr lang="en-US" dirty="0" smtClean="0"/>
              <a:t>and </a:t>
            </a:r>
            <a:r>
              <a:rPr lang="en-US" dirty="0" err="1" smtClean="0"/>
              <a:t>FreeRTOS</a:t>
            </a:r>
            <a:endParaRPr lang="en-US" dirty="0"/>
          </a:p>
          <a:p>
            <a:r>
              <a:rPr lang="en-US" dirty="0"/>
              <a:t>An SDSoC development environment platform is a baseline </a:t>
            </a:r>
            <a:r>
              <a:rPr lang="en-US" dirty="0" smtClean="0"/>
              <a:t>embedded system </a:t>
            </a:r>
            <a:r>
              <a:rPr lang="en-US" dirty="0"/>
              <a:t>that the SDSoC tool can build on top </a:t>
            </a:r>
            <a:r>
              <a:rPr lang="en-US" dirty="0" smtClean="0"/>
              <a:t>of</a:t>
            </a:r>
          </a:p>
          <a:p>
            <a:pPr lvl="1"/>
            <a:r>
              <a:rPr lang="en-US" b="0" dirty="0" smtClean="0"/>
              <a:t>Consists </a:t>
            </a:r>
            <a:r>
              <a:rPr lang="en-US" b="0" dirty="0"/>
              <a:t>of a Vivado Design Suite hardware design targeting a specific </a:t>
            </a:r>
            <a:r>
              <a:rPr lang="en-US" b="0" dirty="0" smtClean="0"/>
              <a:t>board</a:t>
            </a:r>
          </a:p>
          <a:p>
            <a:pPr lvl="1"/>
            <a:r>
              <a:rPr lang="en-US" b="0" dirty="0" smtClean="0"/>
              <a:t>Can </a:t>
            </a:r>
            <a:r>
              <a:rPr lang="en-US" b="0" dirty="0"/>
              <a:t>also include platform-specific software </a:t>
            </a:r>
            <a:r>
              <a:rPr lang="en-US" b="0" dirty="0" smtClean="0"/>
              <a:t>libraries</a:t>
            </a:r>
          </a:p>
          <a:p>
            <a:pPr lvl="1"/>
            <a:r>
              <a:rPr lang="en-US" b="0" dirty="0" smtClean="0"/>
              <a:t>Support </a:t>
            </a:r>
            <a:r>
              <a:rPr lang="en-US" b="0" dirty="0"/>
              <a:t>for several platforms is included with the SDSoC development </a:t>
            </a:r>
            <a:r>
              <a:rPr lang="en-US" b="0" dirty="0" smtClean="0"/>
              <a:t>environment but </a:t>
            </a:r>
            <a:r>
              <a:rPr lang="en-US" b="0" dirty="0"/>
              <a:t>platforms can also come from third parties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Definition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32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37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output products of an SDSoC tool project vary depending </a:t>
            </a:r>
            <a:r>
              <a:rPr lang="en-US" dirty="0" smtClean="0"/>
              <a:t>on the </a:t>
            </a:r>
            <a:r>
              <a:rPr lang="en-US" dirty="0"/>
              <a:t>targeted OS</a:t>
            </a:r>
          </a:p>
          <a:p>
            <a:r>
              <a:rPr lang="en-US" dirty="0"/>
              <a:t>For standalone projects</a:t>
            </a:r>
          </a:p>
          <a:p>
            <a:pPr lvl="1"/>
            <a:r>
              <a:rPr lang="en-US" i="1" dirty="0" err="1"/>
              <a:t>swstubs</a:t>
            </a:r>
            <a:r>
              <a:rPr lang="en-US" i="1" dirty="0"/>
              <a:t> </a:t>
            </a:r>
            <a:r>
              <a:rPr lang="en-US" dirty="0"/>
              <a:t>folder will include the Xilinx standalone library (</a:t>
            </a:r>
            <a:r>
              <a:rPr lang="en-US" i="1" dirty="0" err="1"/>
              <a:t>libxil</a:t>
            </a:r>
            <a:r>
              <a:rPr lang="en-US" dirty="0"/>
              <a:t>)</a:t>
            </a:r>
          </a:p>
          <a:p>
            <a:r>
              <a:rPr lang="en-US" dirty="0" smtClean="0"/>
              <a:t>For </a:t>
            </a:r>
            <a:r>
              <a:rPr lang="en-US" dirty="0"/>
              <a:t>Linux </a:t>
            </a:r>
            <a:r>
              <a:rPr lang="en-US" dirty="0" smtClean="0"/>
              <a:t>projects</a:t>
            </a:r>
          </a:p>
          <a:p>
            <a:pPr lvl="1"/>
            <a:r>
              <a:rPr lang="en-US" b="0" dirty="0" smtClean="0"/>
              <a:t>SD </a:t>
            </a:r>
            <a:r>
              <a:rPr lang="en-US" b="0" dirty="0"/>
              <a:t>card image will include a pre-compiled Linux kernel and root file </a:t>
            </a:r>
            <a:r>
              <a:rPr lang="en-US" b="0" dirty="0" smtClean="0"/>
              <a:t>system</a:t>
            </a:r>
          </a:p>
          <a:p>
            <a:pPr lvl="1"/>
            <a:r>
              <a:rPr lang="en-US" b="0" dirty="0" smtClean="0"/>
              <a:t>Pre-compiled </a:t>
            </a:r>
            <a:r>
              <a:rPr lang="en-US" b="0" dirty="0"/>
              <a:t>kernel contains drivers to communicate with accelerators</a:t>
            </a:r>
          </a:p>
          <a:p>
            <a:r>
              <a:rPr lang="en-US" dirty="0" smtClean="0"/>
              <a:t>For </a:t>
            </a:r>
            <a:r>
              <a:rPr lang="en-US" dirty="0" err="1"/>
              <a:t>FreeRTOS</a:t>
            </a:r>
            <a:r>
              <a:rPr lang="en-US" dirty="0"/>
              <a:t> </a:t>
            </a:r>
            <a:r>
              <a:rPr lang="en-US" dirty="0" smtClean="0"/>
              <a:t>projects</a:t>
            </a:r>
          </a:p>
          <a:p>
            <a:pPr lvl="1"/>
            <a:r>
              <a:rPr lang="en-US" b="0" dirty="0" smtClean="0"/>
              <a:t>Projects </a:t>
            </a:r>
            <a:r>
              <a:rPr lang="en-US" b="0" dirty="0"/>
              <a:t>will link to a FreeRTOS library supplied by the </a:t>
            </a:r>
            <a:r>
              <a:rPr lang="en-US" b="0" dirty="0" err="1"/>
              <a:t>SDSoC</a:t>
            </a:r>
            <a:r>
              <a:rPr lang="en-US" b="0" dirty="0"/>
              <a:t> </a:t>
            </a:r>
            <a:r>
              <a:rPr lang="en-US" b="0" dirty="0" smtClean="0"/>
              <a:t>development environment </a:t>
            </a:r>
            <a:r>
              <a:rPr lang="en-US" b="0" dirty="0"/>
              <a:t>as an extension to the GNU toolchain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Support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41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arimalp\AppData\Local\Temp\SNAGHTML275ff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44" y="1741589"/>
            <a:ext cx="2349161" cy="40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Hierarchy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Project Explorer View</a:t>
            </a:r>
          </a:p>
          <a:p>
            <a:pPr lvl="1"/>
            <a:r>
              <a:rPr lang="en-US" dirty="0"/>
              <a:t>The root folder of a project hierarchy is </a:t>
            </a:r>
            <a:r>
              <a:rPr lang="en-US" dirty="0" smtClean="0"/>
              <a:t>named after </a:t>
            </a:r>
            <a:r>
              <a:rPr lang="en-US" dirty="0"/>
              <a:t>the project itself (</a:t>
            </a:r>
            <a:r>
              <a:rPr lang="en-US" i="1" dirty="0" smtClean="0"/>
              <a:t>lab1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Three virtual branches are provided: </a:t>
            </a:r>
            <a:r>
              <a:rPr lang="en-US" dirty="0" smtClean="0"/>
              <a:t>Binaries, Archives</a:t>
            </a:r>
            <a:r>
              <a:rPr lang="en-US" dirty="0"/>
              <a:t>, </a:t>
            </a:r>
            <a:r>
              <a:rPr lang="en-US" dirty="0" smtClean="0"/>
              <a:t>Includes</a:t>
            </a:r>
          </a:p>
          <a:p>
            <a:pPr lvl="2"/>
            <a:r>
              <a:rPr lang="en-US" b="0" dirty="0" smtClean="0"/>
              <a:t>These </a:t>
            </a:r>
            <a:r>
              <a:rPr lang="en-US" b="0" dirty="0"/>
              <a:t>list executables, libraries, and header files </a:t>
            </a:r>
            <a:r>
              <a:rPr lang="en-US" b="0" dirty="0" smtClean="0"/>
              <a:t>found in </a:t>
            </a:r>
            <a:r>
              <a:rPr lang="en-US" b="0" dirty="0"/>
              <a:t>or used by the project</a:t>
            </a:r>
          </a:p>
          <a:p>
            <a:pPr lvl="1"/>
            <a:r>
              <a:rPr lang="en-US" dirty="0"/>
              <a:t>Other branches represent actual folders on </a:t>
            </a:r>
            <a:r>
              <a:rPr lang="en-US" dirty="0" smtClean="0"/>
              <a:t>the file </a:t>
            </a:r>
            <a:r>
              <a:rPr lang="en-US" dirty="0"/>
              <a:t>system: build outputs and source </a:t>
            </a:r>
            <a:r>
              <a:rPr lang="en-US" dirty="0" smtClean="0"/>
              <a:t>files</a:t>
            </a:r>
          </a:p>
          <a:p>
            <a:pPr lvl="1"/>
            <a:r>
              <a:rPr lang="en-US" b="0" dirty="0" smtClean="0"/>
              <a:t>The </a:t>
            </a:r>
            <a:r>
              <a:rPr lang="en-US" i="1" dirty="0" err="1" smtClean="0"/>
              <a:t>src</a:t>
            </a:r>
            <a:r>
              <a:rPr lang="en-US" i="1" dirty="0" smtClean="0"/>
              <a:t> </a:t>
            </a:r>
            <a:r>
              <a:rPr lang="en-US" dirty="0" smtClean="0"/>
              <a:t>folder holds </a:t>
            </a:r>
            <a:r>
              <a:rPr lang="en-US" b="0" dirty="0" smtClean="0"/>
              <a:t>source files</a:t>
            </a:r>
            <a:endParaRPr lang="en-US" b="0" i="1" dirty="0"/>
          </a:p>
          <a:p>
            <a:pPr lvl="1"/>
            <a:r>
              <a:rPr lang="en-US" dirty="0"/>
              <a:t>The final element at root level is the </a:t>
            </a:r>
            <a:r>
              <a:rPr lang="en-US" dirty="0" smtClean="0"/>
              <a:t>actual </a:t>
            </a:r>
            <a:r>
              <a:rPr lang="en-US" dirty="0" err="1" smtClean="0"/>
              <a:t>SDSoC</a:t>
            </a:r>
            <a:r>
              <a:rPr lang="en-US" dirty="0" smtClean="0"/>
              <a:t> </a:t>
            </a:r>
            <a:r>
              <a:rPr lang="en-US" dirty="0"/>
              <a:t>project file: </a:t>
            </a:r>
            <a:r>
              <a:rPr lang="en-US" i="1" dirty="0"/>
              <a:t>project .sdsoc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812460" y="1600202"/>
            <a:ext cx="3785970" cy="4525963"/>
          </a:xfrm>
        </p:spPr>
        <p:txBody>
          <a:bodyPr/>
          <a:lstStyle/>
          <a:p>
            <a:r>
              <a:rPr lang="en-US" dirty="0" smtClean="0"/>
              <a:t>Windows Explorer View</a:t>
            </a:r>
          </a:p>
          <a:p>
            <a:pPr lvl="1"/>
            <a:r>
              <a:rPr lang="en-US" dirty="0" smtClean="0"/>
              <a:t>Hosts real files and directories</a:t>
            </a:r>
            <a:endParaRPr lang="en-US" dirty="0"/>
          </a:p>
        </p:txBody>
      </p:sp>
      <p:pic>
        <p:nvPicPr>
          <p:cNvPr id="1026" name="Picture 2" descr="C:\Users\parimalp\AppData\Local\Temp\SNAGHTML26f28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10" y="2409544"/>
            <a:ext cx="3785970" cy="29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2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442" y="1600201"/>
            <a:ext cx="8135165" cy="4268337"/>
          </a:xfrm>
        </p:spPr>
        <p:txBody>
          <a:bodyPr/>
          <a:lstStyle/>
          <a:p>
            <a:r>
              <a:rPr lang="en-US" dirty="0"/>
              <a:t>Common to every build folder are </a:t>
            </a:r>
            <a:r>
              <a:rPr lang="en-US" dirty="0" smtClean="0"/>
              <a:t>several important components</a:t>
            </a:r>
          </a:p>
          <a:p>
            <a:pPr lvl="1"/>
            <a:r>
              <a:rPr lang="en-US" b="0" dirty="0" smtClean="0"/>
              <a:t>The </a:t>
            </a:r>
            <a:r>
              <a:rPr lang="en-US" b="0" dirty="0"/>
              <a:t>compiled application executable is placed at </a:t>
            </a:r>
            <a:r>
              <a:rPr lang="en-US" b="0" dirty="0" smtClean="0"/>
              <a:t>the root </a:t>
            </a:r>
            <a:r>
              <a:rPr lang="en-US" b="0" dirty="0"/>
              <a:t>of the build folder (</a:t>
            </a:r>
            <a:r>
              <a:rPr lang="en-US" b="0" i="1" dirty="0" smtClean="0"/>
              <a:t>lab1.elf</a:t>
            </a:r>
            <a:r>
              <a:rPr lang="en-US" b="0" dirty="0" smtClean="0"/>
              <a:t>) </a:t>
            </a:r>
          </a:p>
          <a:p>
            <a:pPr lvl="1"/>
            <a:r>
              <a:rPr lang="en-US" b="0" dirty="0" smtClean="0"/>
              <a:t>Several </a:t>
            </a:r>
            <a:r>
              <a:rPr lang="en-US" b="0" dirty="0"/>
              <a:t>auto-generated make files used by the IDE </a:t>
            </a:r>
            <a:r>
              <a:rPr lang="en-US" b="0" dirty="0" smtClean="0"/>
              <a:t>to initiate </a:t>
            </a:r>
            <a:r>
              <a:rPr lang="en-US" b="0" dirty="0"/>
              <a:t>the build </a:t>
            </a:r>
            <a:r>
              <a:rPr lang="en-US" b="0" dirty="0" smtClean="0"/>
              <a:t>process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_</a:t>
            </a:r>
            <a:r>
              <a:rPr lang="en-US" i="1" dirty="0" err="1"/>
              <a:t>sds</a:t>
            </a:r>
            <a:r>
              <a:rPr lang="en-US" i="1" dirty="0"/>
              <a:t> </a:t>
            </a:r>
            <a:r>
              <a:rPr lang="en-US" dirty="0"/>
              <a:t>folder is a catch all for everything else</a:t>
            </a:r>
          </a:p>
          <a:p>
            <a:pPr lvl="2"/>
            <a:r>
              <a:rPr lang="en-US" dirty="0"/>
              <a:t>Reports, files generated by back-end tools (e.g. </a:t>
            </a:r>
            <a:r>
              <a:rPr lang="en-US" dirty="0" err="1"/>
              <a:t>Vivado</a:t>
            </a:r>
            <a:r>
              <a:rPr lang="en-US" dirty="0"/>
              <a:t> Design Suite project), software stubs, etc.</a:t>
            </a:r>
          </a:p>
          <a:p>
            <a:pPr lvl="1"/>
            <a:r>
              <a:rPr lang="en-US" b="0" dirty="0" smtClean="0"/>
              <a:t>An </a:t>
            </a:r>
            <a:r>
              <a:rPr lang="en-US" b="0" i="1" dirty="0"/>
              <a:t>sd_card </a:t>
            </a:r>
            <a:r>
              <a:rPr lang="en-US" b="0" dirty="0"/>
              <a:t>folder that contains the SD card </a:t>
            </a:r>
            <a:r>
              <a:rPr lang="en-US" b="0" dirty="0" smtClean="0"/>
              <a:t>image</a:t>
            </a:r>
          </a:p>
          <a:p>
            <a:pPr lvl="2"/>
            <a:r>
              <a:rPr lang="en-US" b="0" dirty="0" smtClean="0"/>
              <a:t>Not </a:t>
            </a:r>
            <a:r>
              <a:rPr lang="en-US" b="0" dirty="0"/>
              <a:t>strictly an image but rather a collection of files </a:t>
            </a:r>
            <a:r>
              <a:rPr lang="en-US" b="0" dirty="0" smtClean="0"/>
              <a:t>and folders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err="1"/>
              <a:t>src</a:t>
            </a:r>
            <a:r>
              <a:rPr lang="en-US" i="1" dirty="0"/>
              <a:t> </a:t>
            </a:r>
            <a:r>
              <a:rPr lang="en-US" dirty="0"/>
              <a:t>folder that contains compiled source files (i.e., object files)</a:t>
            </a:r>
          </a:p>
          <a:p>
            <a:pPr lvl="2"/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Hierarchy (2)</a:t>
            </a:r>
            <a:endParaRPr lang="en-US" dirty="0"/>
          </a:p>
        </p:txBody>
      </p:sp>
      <p:pic>
        <p:nvPicPr>
          <p:cNvPr id="2050" name="Picture 2" descr="C:\Users\parimalp\AppData\Local\Temp\SNAGHTML2827c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043" y="1689482"/>
            <a:ext cx="2311341" cy="400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29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_sds </a:t>
            </a:r>
            <a:r>
              <a:rPr lang="en-US" dirty="0"/>
              <a:t>folder contains several </a:t>
            </a:r>
            <a:r>
              <a:rPr lang="en-US" dirty="0" smtClean="0"/>
              <a:t>sub-folders</a:t>
            </a:r>
          </a:p>
          <a:p>
            <a:pPr lvl="1"/>
            <a:r>
              <a:rPr lang="en-US" i="1" dirty="0" err="1" smtClean="0"/>
              <a:t>swstubs</a:t>
            </a:r>
            <a:endParaRPr lang="en-US" i="1" dirty="0" smtClean="0"/>
          </a:p>
          <a:p>
            <a:pPr lvl="2"/>
            <a:r>
              <a:rPr lang="en-US" b="0" dirty="0" smtClean="0"/>
              <a:t>Software </a:t>
            </a:r>
            <a:r>
              <a:rPr lang="en-US" b="0" dirty="0"/>
              <a:t>files and stubs generated and supplied by </a:t>
            </a:r>
            <a:r>
              <a:rPr lang="en-US" b="0" dirty="0" smtClean="0"/>
              <a:t>the </a:t>
            </a:r>
            <a:r>
              <a:rPr lang="en-US" b="0" dirty="0" err="1" smtClean="0"/>
              <a:t>SDSoC</a:t>
            </a:r>
            <a:r>
              <a:rPr lang="en-US" b="0" dirty="0" smtClean="0"/>
              <a:t> </a:t>
            </a:r>
            <a:r>
              <a:rPr lang="en-US" b="0" dirty="0"/>
              <a:t>development </a:t>
            </a:r>
            <a:r>
              <a:rPr lang="en-US" b="0" dirty="0" smtClean="0"/>
              <a:t>environment</a:t>
            </a:r>
          </a:p>
          <a:p>
            <a:pPr lvl="2"/>
            <a:r>
              <a:rPr lang="en-US" b="0" dirty="0" smtClean="0"/>
              <a:t>Some </a:t>
            </a:r>
            <a:r>
              <a:rPr lang="en-US" b="0" dirty="0"/>
              <a:t>original source code </a:t>
            </a:r>
            <a:r>
              <a:rPr lang="en-US" b="0" dirty="0" smtClean="0"/>
              <a:t>modified </a:t>
            </a:r>
            <a:r>
              <a:rPr lang="en-US" b="0" dirty="0"/>
              <a:t>to </a:t>
            </a:r>
            <a:r>
              <a:rPr lang="en-US" b="0" dirty="0" smtClean="0"/>
              <a:t>interface with accelerators</a:t>
            </a:r>
          </a:p>
          <a:p>
            <a:pPr lvl="1"/>
            <a:r>
              <a:rPr lang="en-US" i="1" dirty="0" err="1" smtClean="0"/>
              <a:t>iprepo</a:t>
            </a:r>
            <a:endParaRPr lang="en-US" i="1" dirty="0" smtClean="0"/>
          </a:p>
          <a:p>
            <a:pPr lvl="2"/>
            <a:r>
              <a:rPr lang="en-US" b="0" dirty="0" smtClean="0"/>
              <a:t>Repository </a:t>
            </a:r>
            <a:r>
              <a:rPr lang="en-US" b="0" dirty="0"/>
              <a:t>of cores generated by the Vivado HLS </a:t>
            </a:r>
            <a:r>
              <a:rPr lang="en-US" b="0" dirty="0" smtClean="0"/>
              <a:t>tool (i.e</a:t>
            </a:r>
            <a:r>
              <a:rPr lang="en-US" b="0" dirty="0"/>
              <a:t>., accelerators</a:t>
            </a:r>
            <a:r>
              <a:rPr lang="en-US" b="0" dirty="0" smtClean="0"/>
              <a:t>)</a:t>
            </a:r>
          </a:p>
          <a:p>
            <a:pPr lvl="1"/>
            <a:r>
              <a:rPr lang="en-US" i="1" dirty="0" smtClean="0"/>
              <a:t>p0</a:t>
            </a:r>
          </a:p>
          <a:p>
            <a:pPr lvl="2"/>
            <a:r>
              <a:rPr lang="en-US" dirty="0" err="1" smtClean="0"/>
              <a:t>Vivado</a:t>
            </a:r>
            <a:r>
              <a:rPr lang="en-US" dirty="0" smtClean="0"/>
              <a:t> IPI project and related files, can invoke </a:t>
            </a:r>
            <a:r>
              <a:rPr lang="en-US" dirty="0" err="1" smtClean="0"/>
              <a:t>Vivado</a:t>
            </a:r>
            <a:r>
              <a:rPr lang="en-US" dirty="0" smtClean="0"/>
              <a:t> by double-clicking on the *.</a:t>
            </a:r>
            <a:r>
              <a:rPr lang="en-US" dirty="0" err="1" smtClean="0"/>
              <a:t>xpr</a:t>
            </a:r>
            <a:r>
              <a:rPr lang="en-US" dirty="0" smtClean="0"/>
              <a:t> entry</a:t>
            </a:r>
          </a:p>
          <a:p>
            <a:pPr lvl="1"/>
            <a:r>
              <a:rPr lang="en-US" i="1" dirty="0"/>
              <a:t>r</a:t>
            </a:r>
            <a:r>
              <a:rPr lang="en-US" i="1" dirty="0" smtClean="0"/>
              <a:t>eports</a:t>
            </a:r>
          </a:p>
          <a:p>
            <a:pPr lvl="2"/>
            <a:r>
              <a:rPr lang="en-US" dirty="0" smtClean="0"/>
              <a:t>Various reports including data motion network</a:t>
            </a:r>
          </a:p>
          <a:p>
            <a:pPr lvl="1"/>
            <a:r>
              <a:rPr lang="en-US" i="1" dirty="0" err="1"/>
              <a:t>v</a:t>
            </a:r>
            <a:r>
              <a:rPr lang="en-US" i="1" dirty="0" err="1" smtClean="0"/>
              <a:t>hls</a:t>
            </a:r>
            <a:endParaRPr lang="en-US" i="1" dirty="0" smtClean="0"/>
          </a:p>
          <a:p>
            <a:pPr lvl="2"/>
            <a:r>
              <a:rPr lang="en-US" dirty="0" err="1" smtClean="0"/>
              <a:t>Vivado</a:t>
            </a:r>
            <a:r>
              <a:rPr lang="en-US" dirty="0" smtClean="0"/>
              <a:t> </a:t>
            </a:r>
            <a:r>
              <a:rPr lang="en-US" dirty="0" err="1" smtClean="0"/>
              <a:t>hls</a:t>
            </a:r>
            <a:r>
              <a:rPr lang="en-US" dirty="0" smtClean="0"/>
              <a:t> project files for each of the targeted accelerators</a:t>
            </a:r>
          </a:p>
          <a:p>
            <a:r>
              <a:rPr lang="en-US" dirty="0" smtClean="0"/>
              <a:t>Grayed out folders </a:t>
            </a:r>
            <a:r>
              <a:rPr lang="en-US" dirty="0"/>
              <a:t>indicate </a:t>
            </a:r>
            <a:r>
              <a:rPr lang="en-US" dirty="0" smtClean="0"/>
              <a:t>output products </a:t>
            </a:r>
            <a:r>
              <a:rPr lang="en-US" dirty="0"/>
              <a:t>generated by independent </a:t>
            </a:r>
            <a:r>
              <a:rPr lang="en-US" dirty="0" smtClean="0"/>
              <a:t>back-end tools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Hierarchy (3)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127" y="1600200"/>
            <a:ext cx="1984541" cy="228874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33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Overview tab</a:t>
            </a:r>
          </a:p>
          <a:p>
            <a:pPr lvl="1"/>
            <a:r>
              <a:rPr lang="en-US" dirty="0" smtClean="0"/>
              <a:t>Select functions which are hardware target</a:t>
            </a:r>
          </a:p>
          <a:p>
            <a:pPr lvl="1"/>
            <a:r>
              <a:rPr lang="en-US" dirty="0" smtClean="0"/>
              <a:t>Select Data Motion network clock frequency</a:t>
            </a:r>
          </a:p>
          <a:p>
            <a:pPr lvl="1"/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Platform tab </a:t>
            </a:r>
          </a:p>
          <a:p>
            <a:pPr lvl="1"/>
            <a:r>
              <a:rPr lang="en-US" dirty="0" smtClean="0"/>
              <a:t>Shows available clock frequencies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474" y="2287535"/>
            <a:ext cx="2491956" cy="39856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026" y="2739762"/>
            <a:ext cx="6286493" cy="30811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32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Development Environment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Use Cases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Development Flow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Project Creation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i="1" dirty="0" smtClean="0">
                <a:solidFill>
                  <a:schemeClr val="tx1"/>
                </a:solidFill>
                <a:cs typeface="Arial" pitchFamily="34" charset="0"/>
              </a:rPr>
              <a:t>Summary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chemeClr val="bg2"/>
                </a:solidFill>
                <a:cs typeface="Arial" pitchFamily="34" charset="0"/>
              </a:rPr>
              <a:t>Lab1 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Intro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chemeClr val="bg2"/>
                </a:solidFill>
                <a:cs typeface="Arial" pitchFamily="34" charset="0"/>
              </a:rPr>
              <a:t>Appendix</a:t>
            </a:r>
            <a:endParaRPr lang="en-US" altLang="zh-CN" dirty="0" smtClean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29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 smtClean="0"/>
              <a:t>SDSoC</a:t>
            </a:r>
            <a:r>
              <a:rPr lang="en-US" dirty="0" smtClean="0"/>
              <a:t> </a:t>
            </a:r>
            <a:r>
              <a:rPr lang="en-US" dirty="0"/>
              <a:t>development environment provides a familiar embedded C/C++ application development experience </a:t>
            </a:r>
            <a:endParaRPr lang="en-US" dirty="0" smtClean="0"/>
          </a:p>
          <a:p>
            <a:r>
              <a:rPr lang="en-US" dirty="0"/>
              <a:t>Provides infrastructure to combine processing system, accelerators, data movers, signaling, and drivers</a:t>
            </a:r>
          </a:p>
          <a:p>
            <a:r>
              <a:rPr lang="en-US" dirty="0" smtClean="0"/>
              <a:t>Benefits of using </a:t>
            </a:r>
            <a:r>
              <a:rPr lang="en-US" dirty="0" err="1" smtClean="0"/>
              <a:t>SDSoC</a:t>
            </a:r>
            <a:r>
              <a:rPr lang="en-US" dirty="0" smtClean="0"/>
              <a:t> include</a:t>
            </a:r>
          </a:p>
          <a:p>
            <a:pPr lvl="1"/>
            <a:r>
              <a:rPr lang="en-US" dirty="0"/>
              <a:t>Shorter development cycles</a:t>
            </a:r>
          </a:p>
          <a:p>
            <a:pPr lvl="1"/>
            <a:r>
              <a:rPr lang="en-US" dirty="0"/>
              <a:t>Simplified interface and partitioning between hardware and software</a:t>
            </a:r>
          </a:p>
          <a:p>
            <a:r>
              <a:rPr lang="en-US" dirty="0" err="1" smtClean="0"/>
              <a:t>SDSoC</a:t>
            </a:r>
            <a:r>
              <a:rPr lang="en-US" dirty="0" smtClean="0"/>
              <a:t> may be suitable for video, communication, image and digital signal processing applications where either large amount of data and/or higher throughput is required</a:t>
            </a:r>
          </a:p>
          <a:p>
            <a:pPr>
              <a:lnSpc>
                <a:spcPts val="25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rgbClr val="3F3F3F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rgbClr val="3F3F3F"/>
                </a:solidFill>
                <a:cs typeface="Arial" pitchFamily="34" charset="0"/>
              </a:rPr>
              <a:t> uses </a:t>
            </a:r>
            <a:r>
              <a:rPr lang="en-US" altLang="zh-CN" dirty="0" err="1" smtClean="0">
                <a:solidFill>
                  <a:srgbClr val="3F3F3F"/>
                </a:solidFill>
                <a:cs typeface="Arial" pitchFamily="34" charset="0"/>
              </a:rPr>
              <a:t>Vivado</a:t>
            </a:r>
            <a:r>
              <a:rPr lang="en-US" altLang="zh-CN" dirty="0" smtClean="0">
                <a:solidFill>
                  <a:srgbClr val="3F3F3F"/>
                </a:solidFill>
                <a:cs typeface="Arial" pitchFamily="34" charset="0"/>
              </a:rPr>
              <a:t> HLS, </a:t>
            </a:r>
            <a:r>
              <a:rPr lang="en-US" altLang="zh-CN" dirty="0" err="1" smtClean="0">
                <a:solidFill>
                  <a:srgbClr val="3F3F3F"/>
                </a:solidFill>
                <a:cs typeface="Arial" pitchFamily="34" charset="0"/>
              </a:rPr>
              <a:t>Vivado</a:t>
            </a:r>
            <a:r>
              <a:rPr lang="en-US" altLang="zh-CN" dirty="0" smtClean="0">
                <a:solidFill>
                  <a:srgbClr val="3F3F3F"/>
                </a:solidFill>
                <a:cs typeface="Arial" pitchFamily="34" charset="0"/>
              </a:rPr>
              <a:t> IPI, SDK tools</a:t>
            </a:r>
          </a:p>
          <a:p>
            <a:pPr>
              <a:lnSpc>
                <a:spcPts val="25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rgbClr val="3F3F3F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rgbClr val="3F3F3F"/>
                </a:solidFill>
                <a:cs typeface="Arial" pitchFamily="34" charset="0"/>
              </a:rPr>
              <a:t> project creation involves identifying workspace, project name, selecting target platform, selecting OS, and either selecting pre-defined application templates or creating empty application</a:t>
            </a:r>
            <a:endParaRPr lang="en-US" altLang="zh-CN" dirty="0">
              <a:solidFill>
                <a:srgbClr val="3F3F3F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39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Zynq-7000 All Programmable </a:t>
            </a:r>
            <a:r>
              <a:rPr lang="en-US" dirty="0" err="1" smtClean="0"/>
              <a:t>SoC</a:t>
            </a:r>
            <a:r>
              <a:rPr lang="en-US" dirty="0" smtClean="0"/>
              <a:t> Highlights</a:t>
            </a:r>
            <a:endParaRPr lang="en-US" dirty="0"/>
          </a:p>
        </p:txBody>
      </p:sp>
      <p:grpSp>
        <p:nvGrpSpPr>
          <p:cNvPr id="25" name="PL shapes" hidden="1"/>
          <p:cNvGrpSpPr/>
          <p:nvPr/>
        </p:nvGrpSpPr>
        <p:grpSpPr>
          <a:xfrm>
            <a:off x="4451880" y="1566091"/>
            <a:ext cx="3652063" cy="3953397"/>
            <a:chOff x="2929467" y="1566090"/>
            <a:chExt cx="3652063" cy="3953397"/>
          </a:xfrm>
        </p:grpSpPr>
        <p:sp>
          <p:nvSpPr>
            <p:cNvPr id="6" name="Rectangle 1454" descr="Large grid"/>
            <p:cNvSpPr>
              <a:spLocks noChangeArrowheads="1"/>
            </p:cNvSpPr>
            <p:nvPr/>
          </p:nvSpPr>
          <p:spPr bwMode="auto">
            <a:xfrm>
              <a:off x="2929467" y="4462011"/>
              <a:ext cx="3640666" cy="105747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none" lIns="182880" tIns="182880" rIns="91440" bIns="45720" numCol="1" rtlCol="0" anchor="t" anchorCtr="0" compatLnSpc="1">
              <a:prstTxWarp prst="textNoShape">
                <a:avLst/>
              </a:prstTxWarp>
              <a:no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l"/>
              <a:endParaRPr lang="en-US" altLang="en-US" sz="1200" b="1" dirty="0">
                <a:ln>
                  <a:prstDash val="solid"/>
                </a:ln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Rectangle 1454" descr="Large grid"/>
            <p:cNvSpPr>
              <a:spLocks noChangeArrowheads="1"/>
            </p:cNvSpPr>
            <p:nvPr/>
          </p:nvSpPr>
          <p:spPr bwMode="auto">
            <a:xfrm rot="16200000">
              <a:off x="4232459" y="2857685"/>
              <a:ext cx="3640666" cy="105747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none" lIns="182880" tIns="182880" rIns="91440" bIns="45720" numCol="1" rtlCol="0" anchor="t" anchorCtr="0" compatLnSpc="1">
              <a:prstTxWarp prst="textNoShape">
                <a:avLst/>
              </a:prstTxWarp>
              <a:no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l"/>
              <a:endParaRPr lang="en-US" altLang="en-US" sz="1200" b="1" dirty="0">
                <a:ln>
                  <a:prstDash val="solid"/>
                </a:ln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Group 12" hidden="1"/>
          <p:cNvGrpSpPr/>
          <p:nvPr/>
        </p:nvGrpSpPr>
        <p:grpSpPr>
          <a:xfrm>
            <a:off x="4604280" y="1727201"/>
            <a:ext cx="3674503" cy="3944687"/>
            <a:chOff x="3081867" y="1727200"/>
            <a:chExt cx="3674503" cy="3944687"/>
          </a:xfrm>
        </p:grpSpPr>
        <p:sp>
          <p:nvSpPr>
            <p:cNvPr id="11" name="Rectangle 1454" descr="Large grid"/>
            <p:cNvSpPr>
              <a:spLocks noChangeArrowheads="1"/>
            </p:cNvSpPr>
            <p:nvPr/>
          </p:nvSpPr>
          <p:spPr bwMode="auto">
            <a:xfrm>
              <a:off x="3081867" y="4614411"/>
              <a:ext cx="3640666" cy="105747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none" lIns="182880" tIns="182880" rIns="91440" bIns="45720" numCol="1" rtlCol="0" anchor="t" anchorCtr="0" compatLnSpc="1">
              <a:prstTxWarp prst="textNoShape">
                <a:avLst/>
              </a:prstTxWarp>
              <a:no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l"/>
              <a:endParaRPr lang="en-US" altLang="en-US" sz="1200" b="1" dirty="0">
                <a:ln>
                  <a:prstDash val="solid"/>
                </a:ln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Rectangle 1454" descr="Large grid"/>
            <p:cNvSpPr>
              <a:spLocks noChangeArrowheads="1"/>
            </p:cNvSpPr>
            <p:nvPr/>
          </p:nvSpPr>
          <p:spPr bwMode="auto">
            <a:xfrm rot="16200000">
              <a:off x="4407299" y="3018795"/>
              <a:ext cx="3640666" cy="105747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none" lIns="182880" tIns="182880" rIns="91440" bIns="45720" numCol="1" rtlCol="0" anchor="t" anchorCtr="0" compatLnSpc="1">
              <a:prstTxWarp prst="textNoShape">
                <a:avLst/>
              </a:prstTxWarp>
              <a:no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l"/>
              <a:endParaRPr lang="en-US" altLang="en-US" sz="1200" b="1" dirty="0">
                <a:ln>
                  <a:prstDash val="solid"/>
                </a:ln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7" name="Rectangle 46" hidden="1"/>
          <p:cNvSpPr/>
          <p:nvPr/>
        </p:nvSpPr>
        <p:spPr bwMode="auto">
          <a:xfrm>
            <a:off x="6166086" y="2325846"/>
            <a:ext cx="739378" cy="136021"/>
          </a:xfrm>
          <a:prstGeom prst="rect">
            <a:avLst/>
          </a:prstGeom>
          <a:gradFill flip="none" rotWithShape="1">
            <a:gsLst>
              <a:gs pos="0">
                <a:srgbClr val="5F9F87">
                  <a:shade val="30000"/>
                  <a:satMod val="115000"/>
                </a:srgbClr>
              </a:gs>
              <a:gs pos="50000">
                <a:srgbClr val="5F9F87">
                  <a:shade val="67500"/>
                  <a:satMod val="115000"/>
                </a:srgbClr>
              </a:gs>
              <a:gs pos="100000">
                <a:srgbClr val="5F9F87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9050" h="12700"/>
          </a:sp3d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convex"/>
              <a:contourClr>
                <a:schemeClr val="accent4">
                  <a:alpha val="95000"/>
                </a:schemeClr>
              </a:contourClr>
            </a:sp3d>
          </a:bodyPr>
          <a:lstStyle/>
          <a:p>
            <a:endParaRPr lang="en-US" sz="1400" b="1" dirty="0">
              <a:ln>
                <a:prstDash val="solid"/>
              </a:ln>
              <a:solidFill>
                <a:schemeClr val="bg1"/>
              </a:solidFill>
              <a:latin typeface="Arial Narrow" panose="020B0606020202030204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" name="PL" descr="Large grid"/>
          <p:cNvSpPr>
            <a:spLocks noChangeArrowheads="1"/>
          </p:cNvSpPr>
          <p:nvPr/>
        </p:nvSpPr>
        <p:spPr bwMode="auto">
          <a:xfrm rot="16200000">
            <a:off x="5605750" y="3264924"/>
            <a:ext cx="1017258" cy="3131871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182880" tIns="18288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endParaRPr lang="en-US" altLang="en-US" sz="1200" b="1" dirty="0">
              <a:ln>
                <a:prstDash val="solid"/>
              </a:ln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 bwMode="auto">
          <a:xfrm>
            <a:off x="4545731" y="1700751"/>
            <a:ext cx="3134582" cy="2615456"/>
          </a:xfrm>
          <a:prstGeom prst="rect">
            <a:avLst/>
          </a:prstGeom>
          <a:gradFill>
            <a:gsLst>
              <a:gs pos="0">
                <a:srgbClr val="C2D2DD"/>
              </a:gs>
              <a:gs pos="46000">
                <a:srgbClr val="F7FBFF">
                  <a:lumMod val="87000"/>
                  <a:lumOff val="13000"/>
                </a:srgbClr>
              </a:gs>
              <a:gs pos="100000">
                <a:srgbClr val="BDCEDE"/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182880" tIns="45720" rIns="91440" bIns="45720" numCol="1" rtlCol="0" anchor="b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endParaRPr lang="en-US" sz="1200" b="1" dirty="0">
              <a:ln>
                <a:prstDash val="solid"/>
              </a:ln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1454" descr="Large grid"/>
          <p:cNvSpPr>
            <a:spLocks noChangeArrowheads="1"/>
          </p:cNvSpPr>
          <p:nvPr/>
        </p:nvSpPr>
        <p:spPr bwMode="auto">
          <a:xfrm>
            <a:off x="4777011" y="4767662"/>
            <a:ext cx="579440" cy="244240"/>
          </a:xfrm>
          <a:prstGeom prst="rect">
            <a:avLst/>
          </a:prstGeom>
          <a:solidFill>
            <a:srgbClr val="002B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 h="50800" prst="softRound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convex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en-US" sz="800" b="1" dirty="0">
                <a:ln>
                  <a:prstDash val="solid"/>
                </a:ln>
                <a:solidFill>
                  <a:srgbClr val="FFFFFF"/>
                </a:solidFill>
                <a:latin typeface="Arial Narrow" panose="020B0606020202030204" pitchFamily="34" charset="0"/>
              </a:rPr>
              <a:t>XADC</a:t>
            </a:r>
            <a:endParaRPr lang="en-US" altLang="en-US" sz="1000" b="1" dirty="0">
              <a:ln>
                <a:prstDash val="solid"/>
              </a:ln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81387" y="1888821"/>
            <a:ext cx="972942" cy="30948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57150" h="12700" prst="softRound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" dirty="0">
                <a:ln/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Flash Controller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719216" y="2821402"/>
            <a:ext cx="400486" cy="144376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57150" h="12700" prst="softRound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" dirty="0">
                <a:ln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CAN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19216" y="3055047"/>
            <a:ext cx="400486" cy="144376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57150" h="12700" prst="softRound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" dirty="0">
                <a:ln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UART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719216" y="3288693"/>
            <a:ext cx="400486" cy="144376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57150" h="12700" prst="softRound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" dirty="0">
                <a:ln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GPIO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719216" y="3522338"/>
            <a:ext cx="400486" cy="144376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57150" h="12700" prst="softRound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" dirty="0">
                <a:ln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SDIO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719216" y="3755984"/>
            <a:ext cx="400486" cy="144376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57150" h="12700" prst="softRound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" dirty="0">
                <a:ln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USB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4719216" y="3989627"/>
            <a:ext cx="400486" cy="144376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57150" h="12700" prst="softRound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" dirty="0">
                <a:ln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GigE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018681" y="1888821"/>
            <a:ext cx="972942" cy="30948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57150" h="12700" prst="softRound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" dirty="0">
                <a:ln/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Memory Controller</a:t>
            </a:r>
            <a:br>
              <a:rPr lang="en-US" sz="800" dirty="0">
                <a:ln/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700" dirty="0">
                <a:ln/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DDR3, DDR2, LPDDR2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390067" y="2472707"/>
            <a:ext cx="1863033" cy="1524778"/>
            <a:chOff x="3832193" y="2646088"/>
            <a:chExt cx="1349063" cy="1386162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832193" y="2646088"/>
              <a:ext cx="1349063" cy="1386162"/>
            </a:xfrm>
            <a:prstGeom prst="rect">
              <a:avLst/>
            </a:prstGeom>
            <a:solidFill>
              <a:srgbClr val="5F9F87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0" tIns="45720" rIns="0" bIns="0" numCol="1" anchor="t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extrusionH="57150" prstMaterial="softEdge">
                <a:bevelT w="29210" h="16510" prst="convex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endParaRPr lang="en-US" sz="1400" b="1" dirty="0">
                <a:ln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886845" y="2716972"/>
              <a:ext cx="1243584" cy="537722"/>
            </a:xfrm>
            <a:prstGeom prst="rect">
              <a:avLst/>
            </a:prstGeom>
            <a:solidFill>
              <a:srgbClr val="B6D4C9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h="19050" prst="softRound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extrusionH="57150"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r>
                <a:rPr lang="en-US" sz="1000" b="1" dirty="0">
                  <a:ln>
                    <a:prstDash val="solid"/>
                  </a:ln>
                  <a:latin typeface="Arial Narrow" panose="020B0606020202030204" pitchFamily="34" charset="0"/>
                  <a:ea typeface="Calibri" pitchFamily="34" charset="0"/>
                  <a:cs typeface="Times New Roman" pitchFamily="18" charset="0"/>
                </a:rPr>
                <a:t>ARM Dual-Core  </a:t>
              </a:r>
              <a:br>
                <a:rPr lang="en-US" sz="1000" b="1" dirty="0">
                  <a:ln>
                    <a:prstDash val="solid"/>
                  </a:ln>
                  <a:latin typeface="Arial Narrow" panose="020B0606020202030204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en-US" sz="1000" b="1" dirty="0">
                  <a:ln>
                    <a:prstDash val="solid"/>
                  </a:ln>
                  <a:latin typeface="Arial Narrow" panose="020B0606020202030204" pitchFamily="34" charset="0"/>
                  <a:ea typeface="Calibri" pitchFamily="34" charset="0"/>
                  <a:cs typeface="Times New Roman" pitchFamily="18" charset="0"/>
                </a:rPr>
                <a:t>Cortex™-A9 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886845" y="3273492"/>
              <a:ext cx="1243584" cy="222377"/>
            </a:xfrm>
            <a:prstGeom prst="rect">
              <a:avLst/>
            </a:prstGeom>
            <a:solidFill>
              <a:srgbClr val="B6D4C9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h="19050" prst="softRound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extrusionH="57150"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r>
                <a:rPr lang="en-US" sz="900" b="1" dirty="0">
                  <a:ln>
                    <a:prstDash val="solid"/>
                  </a:ln>
                  <a:latin typeface="Arial Narrow" panose="020B0606020202030204" pitchFamily="34" charset="0"/>
                  <a:ea typeface="Calibri" pitchFamily="34" charset="0"/>
                  <a:cs typeface="Times New Roman" pitchFamily="18" charset="0"/>
                </a:rPr>
                <a:t>512 KB L2 Cache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886845" y="3516318"/>
              <a:ext cx="1243584" cy="222377"/>
            </a:xfrm>
            <a:prstGeom prst="rect">
              <a:avLst/>
            </a:prstGeom>
            <a:solidFill>
              <a:srgbClr val="B6D4C9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h="19050" prst="softRound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extrusionH="57150"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r>
                <a:rPr lang="en-US" sz="900" b="1" dirty="0">
                  <a:ln>
                    <a:prstDash val="solid"/>
                  </a:ln>
                  <a:latin typeface="Arial Narrow" panose="020B0606020202030204" pitchFamily="34" charset="0"/>
                  <a:ea typeface="Calibri" pitchFamily="34" charset="0"/>
                  <a:cs typeface="Times New Roman" pitchFamily="18" charset="0"/>
                </a:rPr>
                <a:t>256 KB On-Chip Memory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878392" y="3755489"/>
              <a:ext cx="609833" cy="222377"/>
            </a:xfrm>
            <a:prstGeom prst="rect">
              <a:avLst/>
            </a:prstGeom>
            <a:solidFill>
              <a:srgbClr val="B6D4C9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h="19050" prst="softRound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extrusionH="57150"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r>
                <a:rPr lang="en-US" sz="900" b="1" dirty="0">
                  <a:ln>
                    <a:prstDash val="solid"/>
                  </a:ln>
                  <a:latin typeface="Arial Narrow" panose="020B0606020202030204" pitchFamily="34" charset="0"/>
                  <a:ea typeface="Calibri" pitchFamily="34" charset="0"/>
                  <a:cs typeface="Times New Roman" pitchFamily="18" charset="0"/>
                </a:rPr>
                <a:t>GIC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521201" y="3755489"/>
              <a:ext cx="609094" cy="222377"/>
            </a:xfrm>
            <a:prstGeom prst="rect">
              <a:avLst/>
            </a:prstGeom>
            <a:solidFill>
              <a:srgbClr val="B6D4C9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h="19050" prst="softRound"/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extrusionH="57150"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r>
                <a:rPr lang="en-US" sz="900" b="1" dirty="0">
                  <a:ln>
                    <a:prstDash val="solid"/>
                  </a:ln>
                  <a:latin typeface="Arial Narrow" panose="020B0606020202030204" pitchFamily="34" charset="0"/>
                  <a:ea typeface="Calibri" pitchFamily="34" charset="0"/>
                  <a:cs typeface="Times New Roman" pitchFamily="18" charset="0"/>
                </a:rPr>
                <a:t>SCU</a:t>
              </a:r>
            </a:p>
          </p:txBody>
        </p:sp>
      </p:grpSp>
      <p:sp>
        <p:nvSpPr>
          <p:cNvPr id="40" name="Rectangle 1454" descr="Large grid"/>
          <p:cNvSpPr>
            <a:spLocks noChangeArrowheads="1"/>
          </p:cNvSpPr>
          <p:nvPr/>
        </p:nvSpPr>
        <p:spPr bwMode="auto">
          <a:xfrm>
            <a:off x="6906686" y="4767662"/>
            <a:ext cx="579440" cy="244240"/>
          </a:xfrm>
          <a:prstGeom prst="rect">
            <a:avLst/>
          </a:prstGeom>
          <a:solidFill>
            <a:srgbClr val="002B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 h="50800" prst="softRound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convex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en-US" sz="800" b="1" dirty="0">
                <a:ln>
                  <a:prstDash val="solid"/>
                </a:ln>
                <a:solidFill>
                  <a:srgbClr val="FFFFFF"/>
                </a:solidFill>
                <a:latin typeface="Arial Narrow" panose="020B0606020202030204" pitchFamily="34" charset="0"/>
              </a:rPr>
              <a:t>PCIe</a:t>
            </a:r>
            <a:endParaRPr lang="en-US" altLang="en-US" sz="1000" b="1" dirty="0">
              <a:ln>
                <a:prstDash val="solid"/>
              </a:ln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ctangle 1454" descr="Large grid"/>
          <p:cNvSpPr>
            <a:spLocks noChangeArrowheads="1"/>
          </p:cNvSpPr>
          <p:nvPr/>
        </p:nvSpPr>
        <p:spPr bwMode="auto">
          <a:xfrm>
            <a:off x="6177639" y="4767662"/>
            <a:ext cx="579440" cy="244240"/>
          </a:xfrm>
          <a:prstGeom prst="rect">
            <a:avLst/>
          </a:prstGeom>
          <a:solidFill>
            <a:srgbClr val="002B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 h="50800" prst="softRound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convex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en-US" sz="800" b="1" dirty="0">
                <a:ln>
                  <a:prstDash val="solid"/>
                </a:ln>
                <a:solidFill>
                  <a:srgbClr val="FFFFFF"/>
                </a:solidFill>
                <a:latin typeface="Arial Narrow" panose="020B0606020202030204" pitchFamily="34" charset="0"/>
              </a:rPr>
              <a:t>DSP</a:t>
            </a:r>
            <a:endParaRPr lang="en-US" altLang="en-US" sz="1000" b="1" dirty="0">
              <a:ln>
                <a:prstDash val="solid"/>
              </a:ln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Rectangle 1454" descr="Large grid"/>
          <p:cNvSpPr>
            <a:spLocks noChangeArrowheads="1"/>
          </p:cNvSpPr>
          <p:nvPr/>
        </p:nvSpPr>
        <p:spPr bwMode="auto">
          <a:xfrm>
            <a:off x="5476404" y="4767662"/>
            <a:ext cx="579440" cy="244240"/>
          </a:xfrm>
          <a:prstGeom prst="rect">
            <a:avLst/>
          </a:prstGeom>
          <a:solidFill>
            <a:srgbClr val="002B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 h="50800" prst="softRound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convex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en-US" sz="800" b="1" dirty="0">
                <a:ln>
                  <a:prstDash val="solid"/>
                </a:ln>
                <a:solidFill>
                  <a:srgbClr val="FFFFFF"/>
                </a:solidFill>
                <a:latin typeface="Arial Narrow" panose="020B0606020202030204" pitchFamily="34" charset="0"/>
              </a:rPr>
              <a:t>Block RAM</a:t>
            </a:r>
            <a:endParaRPr lang="en-US" altLang="en-US" sz="1000" b="1" dirty="0">
              <a:ln>
                <a:prstDash val="solid"/>
              </a:ln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 rot="16200000">
            <a:off x="6597549" y="3118308"/>
            <a:ext cx="164558" cy="64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95250" h="6350" prst="softRound"/>
          </a:sp3d>
        </p:spPr>
        <p:txBody>
          <a:bodyPr vert="vert" wrap="square" lIns="0" tIns="45720" rIns="0" bIns="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4445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" b="1" dirty="0">
                <a:ln/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AMBA</a:t>
            </a:r>
          </a:p>
        </p:txBody>
      </p:sp>
      <p:sp>
        <p:nvSpPr>
          <p:cNvPr id="66" name="Freeform 65" hidden="1"/>
          <p:cNvSpPr/>
          <p:nvPr/>
        </p:nvSpPr>
        <p:spPr bwMode="auto">
          <a:xfrm>
            <a:off x="5217947" y="2255606"/>
            <a:ext cx="1833021" cy="1963575"/>
          </a:xfrm>
          <a:custGeom>
            <a:avLst/>
            <a:gdLst>
              <a:gd name="connsiteX0" fmla="*/ 0 w 1833021"/>
              <a:gd name="connsiteY0" fmla="*/ 1 h 1963575"/>
              <a:gd name="connsiteX1" fmla="*/ 930029 w 1833021"/>
              <a:gd name="connsiteY1" fmla="*/ 1 h 1963575"/>
              <a:gd name="connsiteX2" fmla="*/ 930029 w 1833021"/>
              <a:gd name="connsiteY2" fmla="*/ 108522 h 1963575"/>
              <a:gd name="connsiteX3" fmla="*/ 109556 w 1833021"/>
              <a:gd name="connsiteY3" fmla="*/ 108522 h 1963575"/>
              <a:gd name="connsiteX4" fmla="*/ 109556 w 1833021"/>
              <a:gd name="connsiteY4" fmla="*/ 1855054 h 1963575"/>
              <a:gd name="connsiteX5" fmla="*/ 1656089 w 1833021"/>
              <a:gd name="connsiteY5" fmla="*/ 1855054 h 1963575"/>
              <a:gd name="connsiteX6" fmla="*/ 1656089 w 1833021"/>
              <a:gd name="connsiteY6" fmla="*/ 1963575 h 1963575"/>
              <a:gd name="connsiteX7" fmla="*/ 0 w 1833021"/>
              <a:gd name="connsiteY7" fmla="*/ 1963575 h 1963575"/>
              <a:gd name="connsiteX8" fmla="*/ 0 w 1833021"/>
              <a:gd name="connsiteY8" fmla="*/ 1855054 h 1963575"/>
              <a:gd name="connsiteX9" fmla="*/ 1035 w 1833021"/>
              <a:gd name="connsiteY9" fmla="*/ 1855054 h 1963575"/>
              <a:gd name="connsiteX10" fmla="*/ 1035 w 1833021"/>
              <a:gd name="connsiteY10" fmla="*/ 108522 h 1963575"/>
              <a:gd name="connsiteX11" fmla="*/ 0 w 1833021"/>
              <a:gd name="connsiteY11" fmla="*/ 108522 h 1963575"/>
              <a:gd name="connsiteX12" fmla="*/ 1255302 w 1833021"/>
              <a:gd name="connsiteY12" fmla="*/ 0 h 1963575"/>
              <a:gd name="connsiteX13" fmla="*/ 1832777 w 1833021"/>
              <a:gd name="connsiteY13" fmla="*/ 0 h 1963575"/>
              <a:gd name="connsiteX14" fmla="*/ 1832777 w 1833021"/>
              <a:gd name="connsiteY14" fmla="*/ 58735 h 1963575"/>
              <a:gd name="connsiteX15" fmla="*/ 1833021 w 1833021"/>
              <a:gd name="connsiteY15" fmla="*/ 58735 h 1963575"/>
              <a:gd name="connsiteX16" fmla="*/ 1833021 w 1833021"/>
              <a:gd name="connsiteY16" fmla="*/ 1565424 h 1963575"/>
              <a:gd name="connsiteX17" fmla="*/ 1724500 w 1833021"/>
              <a:gd name="connsiteY17" fmla="*/ 1565424 h 1963575"/>
              <a:gd name="connsiteX18" fmla="*/ 1724500 w 1833021"/>
              <a:gd name="connsiteY18" fmla="*/ 108521 h 1963575"/>
              <a:gd name="connsiteX19" fmla="*/ 1255302 w 1833021"/>
              <a:gd name="connsiteY19" fmla="*/ 108521 h 19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33021" h="1963575">
                <a:moveTo>
                  <a:pt x="0" y="1"/>
                </a:moveTo>
                <a:lnTo>
                  <a:pt x="930029" y="1"/>
                </a:lnTo>
                <a:lnTo>
                  <a:pt x="930029" y="108522"/>
                </a:lnTo>
                <a:lnTo>
                  <a:pt x="109556" y="108522"/>
                </a:lnTo>
                <a:lnTo>
                  <a:pt x="109556" y="1855054"/>
                </a:lnTo>
                <a:lnTo>
                  <a:pt x="1656089" y="1855054"/>
                </a:lnTo>
                <a:lnTo>
                  <a:pt x="1656089" y="1963575"/>
                </a:lnTo>
                <a:lnTo>
                  <a:pt x="0" y="1963575"/>
                </a:lnTo>
                <a:lnTo>
                  <a:pt x="0" y="1855054"/>
                </a:lnTo>
                <a:lnTo>
                  <a:pt x="1035" y="1855054"/>
                </a:lnTo>
                <a:lnTo>
                  <a:pt x="1035" y="108522"/>
                </a:lnTo>
                <a:lnTo>
                  <a:pt x="0" y="108522"/>
                </a:lnTo>
                <a:close/>
                <a:moveTo>
                  <a:pt x="1255302" y="0"/>
                </a:moveTo>
                <a:lnTo>
                  <a:pt x="1832777" y="0"/>
                </a:lnTo>
                <a:lnTo>
                  <a:pt x="1832777" y="58735"/>
                </a:lnTo>
                <a:lnTo>
                  <a:pt x="1833021" y="58735"/>
                </a:lnTo>
                <a:lnTo>
                  <a:pt x="1833021" y="1565424"/>
                </a:lnTo>
                <a:lnTo>
                  <a:pt x="1724500" y="1565424"/>
                </a:lnTo>
                <a:lnTo>
                  <a:pt x="1724500" y="108521"/>
                </a:lnTo>
                <a:lnTo>
                  <a:pt x="1255302" y="108521"/>
                </a:lnTo>
                <a:close/>
              </a:path>
            </a:pathLst>
          </a:custGeom>
          <a:solidFill>
            <a:srgbClr val="5F9F87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" h="19050" prst="softRound"/>
          </a:sp3d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convex"/>
              <a:contourClr>
                <a:schemeClr val="accent4">
                  <a:alpha val="95000"/>
                </a:schemeClr>
              </a:contourClr>
            </a:sp3d>
          </a:bodyPr>
          <a:lstStyle/>
          <a:p>
            <a:endParaRPr lang="en-US" sz="1400" b="1" dirty="0">
              <a:ln>
                <a:prstDash val="solid"/>
              </a:ln>
              <a:solidFill>
                <a:schemeClr val="bg1"/>
              </a:solidFill>
              <a:latin typeface="Arial Narrow" panose="020B0606020202030204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 rot="16200000">
            <a:off x="7150506" y="4218452"/>
            <a:ext cx="184523" cy="213540"/>
            <a:chOff x="5438920" y="3028733"/>
            <a:chExt cx="245600" cy="21354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5438920" y="3028733"/>
              <a:ext cx="245600" cy="1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5438920" y="3242272"/>
              <a:ext cx="245600" cy="1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5438920" y="3135503"/>
              <a:ext cx="245600" cy="1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</p:grpSp>
      <p:cxnSp>
        <p:nvCxnSpPr>
          <p:cNvPr id="77" name="Straight Arrow Connector 76"/>
          <p:cNvCxnSpPr/>
          <p:nvPr/>
        </p:nvCxnSpPr>
        <p:spPr bwMode="auto">
          <a:xfrm>
            <a:off x="6769665" y="3282273"/>
            <a:ext cx="499860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6738768" y="3618046"/>
            <a:ext cx="236434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5246719" y="3212612"/>
            <a:ext cx="193465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grpSp>
        <p:nvGrpSpPr>
          <p:cNvPr id="94" name="Group 93"/>
          <p:cNvGrpSpPr/>
          <p:nvPr/>
        </p:nvGrpSpPr>
        <p:grpSpPr>
          <a:xfrm>
            <a:off x="2484162" y="861653"/>
            <a:ext cx="3200400" cy="1097280"/>
            <a:chOff x="1445310" y="796642"/>
            <a:chExt cx="3200400" cy="1097280"/>
          </a:xfrm>
        </p:grpSpPr>
        <p:sp>
          <p:nvSpPr>
            <p:cNvPr id="95" name="Rounded Rectangle 94"/>
            <p:cNvSpPr/>
            <p:nvPr/>
          </p:nvSpPr>
          <p:spPr bwMode="auto">
            <a:xfrm>
              <a:off x="1445310" y="796642"/>
              <a:ext cx="3200400" cy="1097280"/>
            </a:xfrm>
            <a:prstGeom prst="roundRect">
              <a:avLst>
                <a:gd name="adj" fmla="val 9636"/>
              </a:avLst>
            </a:prstGeom>
            <a:gradFill flip="none" rotWithShape="1">
              <a:gsLst>
                <a:gs pos="0">
                  <a:schemeClr val="bg1"/>
                </a:gs>
                <a:gs pos="96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>
                <a:defRPr/>
              </a:pPr>
              <a:endParaRPr lang="en-US" sz="1400" b="1" dirty="0">
                <a:ln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2450711" y="939947"/>
              <a:ext cx="2142107" cy="746358"/>
            </a:xfrm>
            <a:prstGeom prst="rect">
              <a:avLst/>
            </a:prstGeom>
            <a:noFill/>
          </p:spPr>
          <p:txBody>
            <a:bodyPr wrap="square" rIns="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l">
                <a:defRPr/>
              </a:pPr>
              <a:r>
                <a:rPr lang="en-US" sz="16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Application Processors</a:t>
              </a:r>
            </a:p>
            <a:p>
              <a:pPr marL="114300" indent="-114300" algn="l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Up to 1GHz</a:t>
              </a:r>
            </a:p>
            <a:p>
              <a:pPr marL="114300" indent="-114300" algn="l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Single &amp; Double Floating Point</a:t>
              </a:r>
            </a:p>
          </p:txBody>
        </p:sp>
        <p:pic>
          <p:nvPicPr>
            <p:cNvPr id="97" name="Picture 20" descr="http://upload.wikimedia.org/wikipedia/de/thumb/9/99/Cortex_Logo.svg/744px-Cortex_Logo.svg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218"/>
            <a:stretch/>
          </p:blipFill>
          <p:spPr bwMode="auto">
            <a:xfrm>
              <a:off x="1525978" y="1375677"/>
              <a:ext cx="646975" cy="242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22" descr="http://static.androidnext.de/arm-logo-1024x303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126" y="1051550"/>
              <a:ext cx="937320" cy="30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/>
            <p:cNvSpPr txBox="1"/>
            <p:nvPr/>
          </p:nvSpPr>
          <p:spPr bwMode="auto">
            <a:xfrm>
              <a:off x="2087182" y="1349641"/>
              <a:ext cx="421413" cy="338554"/>
            </a:xfrm>
            <a:prstGeom prst="rect">
              <a:avLst/>
            </a:prstGeom>
            <a:noFill/>
          </p:spPr>
          <p:txBody>
            <a:bodyPr wrap="square" rIns="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l">
                <a:defRPr/>
              </a:pPr>
              <a:r>
                <a:rPr lang="en-US" sz="16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A9</a:t>
              </a:r>
              <a:endParaRPr lang="en-US" sz="3600" b="1" dirty="0">
                <a:ln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656653" y="2177862"/>
            <a:ext cx="2938002" cy="1097280"/>
            <a:chOff x="6057132" y="2486243"/>
            <a:chExt cx="2938002" cy="1097280"/>
          </a:xfrm>
        </p:grpSpPr>
        <p:sp>
          <p:nvSpPr>
            <p:cNvPr id="101" name="Rounded Rectangle 100"/>
            <p:cNvSpPr/>
            <p:nvPr/>
          </p:nvSpPr>
          <p:spPr bwMode="auto">
            <a:xfrm>
              <a:off x="6057132" y="2486243"/>
              <a:ext cx="2909455" cy="1097280"/>
            </a:xfrm>
            <a:prstGeom prst="roundRect">
              <a:avLst>
                <a:gd name="adj" fmla="val 9636"/>
              </a:avLst>
            </a:prstGeom>
            <a:gradFill flip="none" rotWithShape="1">
              <a:gsLst>
                <a:gs pos="0">
                  <a:schemeClr val="bg1"/>
                </a:gs>
                <a:gs pos="96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>
                <a:defRPr/>
              </a:pPr>
              <a:endParaRPr lang="en-US" sz="1400" b="1" dirty="0">
                <a:ln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336" y="2838428"/>
              <a:ext cx="641722" cy="476955"/>
            </a:xfrm>
            <a:prstGeom prst="rect">
              <a:avLst/>
            </a:prstGeom>
            <a:noFill/>
            <a:ln>
              <a:noFill/>
            </a:ln>
            <a:effectLst>
              <a:outerShdw blurRad="177800" dist="35921" dir="2700000" algn="ctr" rotWithShape="0">
                <a:schemeClr val="tx1">
                  <a:lumMod val="50000"/>
                  <a:lumOff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TextBox 102"/>
            <p:cNvSpPr txBox="1"/>
            <p:nvPr/>
          </p:nvSpPr>
          <p:spPr bwMode="auto">
            <a:xfrm>
              <a:off x="6607744" y="2542965"/>
              <a:ext cx="2387390" cy="97719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l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en-US" sz="14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High Bandwidth Memory &amp; DSP</a:t>
              </a:r>
            </a:p>
            <a:p>
              <a:pPr marL="174625" indent="-114300" algn="l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Internal L1/L2 Cache and OCM</a:t>
              </a:r>
            </a:p>
            <a:p>
              <a:pPr marL="174625" indent="-114300" algn="l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DDR3, DDR2, LPDDR2 w/ ECC</a:t>
              </a:r>
            </a:p>
            <a:p>
              <a:pPr marL="174625" indent="-114300" algn="l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Up to 2,662 GMACs of DSP </a:t>
              </a:r>
              <a:r>
                <a:rPr lang="en-US" sz="1200" b="1" dirty="0" err="1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perf</a:t>
              </a:r>
              <a:r>
                <a:rPr lang="en-US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511180" y="4086186"/>
            <a:ext cx="3059776" cy="1097280"/>
            <a:chOff x="6083448" y="3883145"/>
            <a:chExt cx="3059776" cy="1097280"/>
          </a:xfrm>
        </p:grpSpPr>
        <p:sp>
          <p:nvSpPr>
            <p:cNvPr id="105" name="Rounded Rectangle 104"/>
            <p:cNvSpPr/>
            <p:nvPr/>
          </p:nvSpPr>
          <p:spPr bwMode="auto">
            <a:xfrm>
              <a:off x="6210814" y="3883145"/>
              <a:ext cx="2909455" cy="1097280"/>
            </a:xfrm>
            <a:prstGeom prst="roundRect">
              <a:avLst>
                <a:gd name="adj" fmla="val 9636"/>
              </a:avLst>
            </a:prstGeom>
            <a:gradFill flip="none" rotWithShape="1">
              <a:gsLst>
                <a:gs pos="0">
                  <a:schemeClr val="bg1"/>
                </a:gs>
                <a:gs pos="96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>
                <a:defRPr/>
              </a:pPr>
              <a:endParaRPr lang="en-US" sz="1400" b="1" dirty="0">
                <a:ln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7194605" y="3962425"/>
              <a:ext cx="1948619" cy="93871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l">
                <a:defRPr/>
              </a:pPr>
              <a:r>
                <a:rPr lang="en-US" sz="14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AXI Interconnect</a:t>
              </a:r>
            </a:p>
            <a:p>
              <a:pPr marL="114300" indent="-114300" algn="l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Up to 100Gb of bandwidth</a:t>
              </a:r>
            </a:p>
            <a:p>
              <a:pPr marL="114300" indent="-114300" algn="l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Over 3000 interconnects</a:t>
              </a:r>
            </a:p>
            <a:p>
              <a:pPr marL="114300" indent="-114300" algn="l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ACP Acceleration Port</a:t>
              </a:r>
            </a:p>
          </p:txBody>
        </p:sp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448" y="4005496"/>
              <a:ext cx="1283288" cy="817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8" name="Group 107"/>
          <p:cNvGrpSpPr/>
          <p:nvPr/>
        </p:nvGrpSpPr>
        <p:grpSpPr>
          <a:xfrm>
            <a:off x="6755727" y="861653"/>
            <a:ext cx="3453485" cy="1097280"/>
            <a:chOff x="5200442" y="828233"/>
            <a:chExt cx="3453485" cy="1097280"/>
          </a:xfrm>
        </p:grpSpPr>
        <p:sp>
          <p:nvSpPr>
            <p:cNvPr id="109" name="Rounded Rectangle 108"/>
            <p:cNvSpPr/>
            <p:nvPr/>
          </p:nvSpPr>
          <p:spPr bwMode="auto">
            <a:xfrm>
              <a:off x="5200442" y="828233"/>
              <a:ext cx="3453485" cy="1097280"/>
            </a:xfrm>
            <a:prstGeom prst="roundRect">
              <a:avLst>
                <a:gd name="adj" fmla="val 9636"/>
              </a:avLst>
            </a:prstGeom>
            <a:gradFill flip="none" rotWithShape="1">
              <a:gsLst>
                <a:gs pos="0">
                  <a:schemeClr val="bg1"/>
                </a:gs>
                <a:gs pos="96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>
                <a:defRPr/>
              </a:pPr>
              <a:endParaRPr lang="en-US" sz="1400" b="1" dirty="0">
                <a:ln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 bwMode="auto">
            <a:xfrm>
              <a:off x="6306014" y="886471"/>
              <a:ext cx="1957589" cy="93102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l">
                <a:defRPr/>
              </a:pPr>
              <a:r>
                <a:rPr lang="en-US" sz="14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7-Series </a:t>
              </a:r>
              <a:br>
                <a:rPr lang="en-US" sz="14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</a:br>
              <a:r>
                <a:rPr lang="en-US" sz="14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Programmable Logic</a:t>
              </a:r>
            </a:p>
            <a:p>
              <a:pPr marL="114300" indent="-114300" algn="l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28K-440K Logic Cells</a:t>
              </a:r>
            </a:p>
            <a:p>
              <a:pPr marL="114300" indent="-114300" algn="l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Hard PCIe Gen2x8 </a:t>
              </a:r>
            </a:p>
          </p:txBody>
        </p:sp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424" y="979587"/>
              <a:ext cx="673714" cy="691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2" name="Group 111"/>
          <p:cNvGrpSpPr/>
          <p:nvPr/>
        </p:nvGrpSpPr>
        <p:grpSpPr>
          <a:xfrm>
            <a:off x="1772398" y="2177862"/>
            <a:ext cx="3060251" cy="1097280"/>
            <a:chOff x="144337" y="2135422"/>
            <a:chExt cx="3060251" cy="1097280"/>
          </a:xfrm>
        </p:grpSpPr>
        <p:sp>
          <p:nvSpPr>
            <p:cNvPr id="113" name="Rounded Rectangle 112"/>
            <p:cNvSpPr/>
            <p:nvPr/>
          </p:nvSpPr>
          <p:spPr bwMode="auto">
            <a:xfrm>
              <a:off x="147754" y="2135422"/>
              <a:ext cx="2763358" cy="1097280"/>
            </a:xfrm>
            <a:prstGeom prst="roundRect">
              <a:avLst>
                <a:gd name="adj" fmla="val 9636"/>
              </a:avLst>
            </a:prstGeom>
            <a:gradFill flip="none" rotWithShape="1">
              <a:gsLst>
                <a:gs pos="0">
                  <a:schemeClr val="bg1"/>
                </a:gs>
                <a:gs pos="96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>
                <a:defRPr/>
              </a:pPr>
              <a:endParaRPr lang="en-US" sz="1400" b="1" dirty="0">
                <a:ln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935614" y="2309476"/>
              <a:ext cx="2268974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l">
                <a:defRPr/>
              </a:pPr>
              <a:r>
                <a:rPr lang="en-US" sz="14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Integrated Memory </a:t>
              </a:r>
              <a:br>
                <a:rPr lang="en-US" sz="14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</a:br>
              <a:r>
                <a:rPr lang="en-US" sz="14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Mapped Peripherals</a:t>
              </a:r>
            </a:p>
            <a:p>
              <a:pPr algn="l">
                <a:defRPr/>
              </a:pPr>
              <a:r>
                <a:rPr lang="en-US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itchFamily="34" charset="0"/>
                </a:rPr>
                <a:t>e.g. USB2.0, GigE, SDIO, CAN </a:t>
              </a:r>
            </a:p>
          </p:txBody>
        </p:sp>
        <p:pic>
          <p:nvPicPr>
            <p:cNvPr id="115" name="Picture 4" descr="http://p.globalsources.com/IMAGES/PDT/B1072244355/DP-to-HDMI-Cable-Adapter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37" y="2197147"/>
              <a:ext cx="820876" cy="82087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6" name="Group 115"/>
          <p:cNvGrpSpPr/>
          <p:nvPr/>
        </p:nvGrpSpPr>
        <p:grpSpPr>
          <a:xfrm>
            <a:off x="1772398" y="4086186"/>
            <a:ext cx="2767117" cy="1097280"/>
            <a:chOff x="94381" y="4018936"/>
            <a:chExt cx="2767117" cy="1097280"/>
          </a:xfrm>
        </p:grpSpPr>
        <p:sp>
          <p:nvSpPr>
            <p:cNvPr id="117" name="Rounded Rectangle 116"/>
            <p:cNvSpPr/>
            <p:nvPr/>
          </p:nvSpPr>
          <p:spPr bwMode="auto">
            <a:xfrm>
              <a:off x="94381" y="4018936"/>
              <a:ext cx="2767117" cy="1097280"/>
            </a:xfrm>
            <a:prstGeom prst="roundRect">
              <a:avLst>
                <a:gd name="adj" fmla="val 9636"/>
              </a:avLst>
            </a:prstGeom>
            <a:gradFill flip="none" rotWithShape="1">
              <a:gsLst>
                <a:gs pos="0">
                  <a:schemeClr val="bg1"/>
                </a:gs>
                <a:gs pos="96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>
                <a:defRPr/>
              </a:pPr>
              <a:endParaRPr lang="en-US" sz="1400" b="1" dirty="0">
                <a:ln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 bwMode="auto">
            <a:xfrm>
              <a:off x="739369" y="4074844"/>
              <a:ext cx="2122077" cy="96949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l">
                <a:defRPr/>
              </a:pPr>
              <a:r>
                <a:rPr lang="en-US" sz="16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Integrated Analog</a:t>
              </a:r>
            </a:p>
            <a:p>
              <a:pPr marL="114300" indent="-114300" algn="l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Dual multi-channel 12-bit ADC</a:t>
              </a:r>
            </a:p>
            <a:p>
              <a:pPr marL="114300" indent="-114300" algn="l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Up to 1Msps </a:t>
              </a:r>
            </a:p>
            <a:p>
              <a:pPr marL="114300" indent="-114300" algn="l"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Temp &amp; Voltage sensors</a:t>
              </a:r>
            </a:p>
          </p:txBody>
        </p:sp>
        <p:pic>
          <p:nvPicPr>
            <p:cNvPr id="119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81" y="4326213"/>
              <a:ext cx="725536" cy="532215"/>
            </a:xfrm>
            <a:prstGeom prst="rect">
              <a:avLst/>
            </a:prstGeom>
            <a:noFill/>
            <a:ln>
              <a:noFill/>
            </a:ln>
            <a:effectLst>
              <a:outerShdw blurRad="3937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1" name="Group 70"/>
          <p:cNvGrpSpPr>
            <a:grpSpLocks/>
          </p:cNvGrpSpPr>
          <p:nvPr/>
        </p:nvGrpSpPr>
        <p:grpSpPr bwMode="auto">
          <a:xfrm>
            <a:off x="3609594" y="5385989"/>
            <a:ext cx="5026714" cy="1158694"/>
            <a:chOff x="-76538" y="3987199"/>
            <a:chExt cx="2855826" cy="1562406"/>
          </a:xfrm>
        </p:grpSpPr>
        <p:sp>
          <p:nvSpPr>
            <p:cNvPr id="123" name="Rounded Rectangle 122"/>
            <p:cNvSpPr/>
            <p:nvPr/>
          </p:nvSpPr>
          <p:spPr bwMode="auto">
            <a:xfrm>
              <a:off x="-76538" y="3987199"/>
              <a:ext cx="2855826" cy="1562406"/>
            </a:xfrm>
            <a:prstGeom prst="roundRect">
              <a:avLst>
                <a:gd name="adj" fmla="val 9636"/>
              </a:avLst>
            </a:prstGeom>
            <a:gradFill flip="none" rotWithShape="1">
              <a:gsLst>
                <a:gs pos="0">
                  <a:schemeClr val="bg1"/>
                </a:gs>
                <a:gs pos="96000">
                  <a:schemeClr val="bg1">
                    <a:lumMod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>
                <a:defRPr/>
              </a:pPr>
              <a:endParaRPr lang="en-US" sz="1400" b="1" dirty="0">
                <a:ln>
                  <a:prstDash val="solid"/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7793" y="4020030"/>
              <a:ext cx="2213490" cy="147536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en-US" sz="16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Runtime SW &amp; Tools</a:t>
              </a:r>
            </a:p>
            <a:p>
              <a:pPr marL="114300" indent="-114300" algn="l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pt-BR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Eclipse-based SDK for profiling and performance analysis</a:t>
              </a:r>
            </a:p>
            <a:p>
              <a:pPr marL="114300" indent="-114300" algn="l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pt-BR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Cross-trigger/Heterogeneous Debug, Run-time Libraries</a:t>
              </a:r>
            </a:p>
            <a:p>
              <a:pPr marL="114300" indent="-114300" algn="l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pt-BR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Extensive support for OS, RTOS, AMP, Hypervisor</a:t>
              </a:r>
            </a:p>
            <a:p>
              <a:pPr marL="114300" indent="-114300" algn="l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pt-BR" sz="1200" b="1" dirty="0">
                  <a:ln>
                    <a:prstDash val="solid"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latin typeface="Arial Narrow" panose="020B0606020202030204" pitchFamily="34" charset="0"/>
                </a:rPr>
                <a:t>PetaLinux for easiest out-of-box development</a:t>
              </a:r>
            </a:p>
          </p:txBody>
        </p:sp>
      </p:grpSp>
      <p:pic>
        <p:nvPicPr>
          <p:cNvPr id="122" name="Picture 1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83" y="5575900"/>
            <a:ext cx="795639" cy="752632"/>
          </a:xfrm>
          <a:prstGeom prst="rect">
            <a:avLst/>
          </a:prstGeom>
        </p:spPr>
      </p:pic>
      <p:sp>
        <p:nvSpPr>
          <p:cNvPr id="126" name="Rectangle 125">
            <a:hlinkClick r:id="" action="ppaction://noaction"/>
          </p:cNvPr>
          <p:cNvSpPr/>
          <p:nvPr/>
        </p:nvSpPr>
        <p:spPr bwMode="auto">
          <a:xfrm>
            <a:off x="4441635" y="4443239"/>
            <a:ext cx="1619064" cy="3367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none" lIns="182880" tIns="45720" rIns="91440" bIns="45720" numCol="1" rtlCol="0" anchor="b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1200" b="1" dirty="0">
                <a:ln>
                  <a:prstDash val="solid"/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Programmable </a:t>
            </a:r>
            <a:br>
              <a:rPr lang="en-US" sz="1200" b="1" dirty="0">
                <a:ln>
                  <a:prstDash val="solid"/>
                </a:ln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sz="1200" b="1" dirty="0">
                <a:ln>
                  <a:prstDash val="solid"/>
                </a:ln>
                <a:solidFill>
                  <a:srgbClr val="000000"/>
                </a:solidFill>
                <a:latin typeface="Arial Narrow" panose="020B0606020202030204" pitchFamily="34" charset="0"/>
              </a:rPr>
              <a:t>Logic</a:t>
            </a:r>
          </a:p>
        </p:txBody>
      </p:sp>
      <p:cxnSp>
        <p:nvCxnSpPr>
          <p:cNvPr id="132" name="Straight Arrow Connector 131"/>
          <p:cNvCxnSpPr/>
          <p:nvPr/>
        </p:nvCxnSpPr>
        <p:spPr bwMode="auto">
          <a:xfrm rot="5400000">
            <a:off x="6173348" y="2317707"/>
            <a:ext cx="223273" cy="1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sm" len="sm"/>
            <a:tailEnd type="stealth" w="sm" len="sm"/>
          </a:ln>
          <a:effectLst/>
        </p:spPr>
      </p:cxnSp>
      <p:grpSp>
        <p:nvGrpSpPr>
          <p:cNvPr id="134" name="Group 133"/>
          <p:cNvGrpSpPr/>
          <p:nvPr/>
        </p:nvGrpSpPr>
        <p:grpSpPr>
          <a:xfrm rot="5400000">
            <a:off x="5393374" y="2185419"/>
            <a:ext cx="167748" cy="97064"/>
            <a:chOff x="5438920" y="3135503"/>
            <a:chExt cx="245600" cy="106770"/>
          </a:xfrm>
        </p:grpSpPr>
        <p:cxnSp>
          <p:nvCxnSpPr>
            <p:cNvPr id="135" name="Straight Arrow Connector 134"/>
            <p:cNvCxnSpPr/>
            <p:nvPr/>
          </p:nvCxnSpPr>
          <p:spPr bwMode="auto">
            <a:xfrm>
              <a:off x="5438920" y="3242272"/>
              <a:ext cx="245600" cy="1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136" name="Straight Arrow Connector 135"/>
            <p:cNvCxnSpPr/>
            <p:nvPr/>
          </p:nvCxnSpPr>
          <p:spPr bwMode="auto">
            <a:xfrm>
              <a:off x="5438920" y="3135503"/>
              <a:ext cx="245600" cy="1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</p:grpSp>
      <p:sp>
        <p:nvSpPr>
          <p:cNvPr id="131" name="Rectangle 130"/>
          <p:cNvSpPr/>
          <p:nvPr/>
        </p:nvSpPr>
        <p:spPr bwMode="auto">
          <a:xfrm rot="16200000">
            <a:off x="7116802" y="4148187"/>
            <a:ext cx="204998" cy="78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95250" h="6350" prst="softRound"/>
          </a:sp3d>
        </p:spPr>
        <p:txBody>
          <a:bodyPr vert="vert" wrap="square" lIns="0" tIns="45720" rIns="0" bIns="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4445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" dirty="0">
                <a:ln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High Performance </a:t>
            </a:r>
            <a:br>
              <a:rPr lang="en-US" sz="800" dirty="0">
                <a:ln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800" dirty="0">
                <a:ln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AXI Ports</a:t>
            </a:r>
          </a:p>
        </p:txBody>
      </p:sp>
      <p:sp>
        <p:nvSpPr>
          <p:cNvPr id="133" name="Rectangle 1454" descr="Large grid"/>
          <p:cNvSpPr>
            <a:spLocks noChangeArrowheads="1"/>
          </p:cNvSpPr>
          <p:nvPr/>
        </p:nvSpPr>
        <p:spPr bwMode="auto">
          <a:xfrm>
            <a:off x="6906686" y="5030025"/>
            <a:ext cx="579440" cy="241690"/>
          </a:xfrm>
          <a:prstGeom prst="rect">
            <a:avLst/>
          </a:prstGeom>
          <a:solidFill>
            <a:srgbClr val="002B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44450" h="50800" prst="softRound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convex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en-US" altLang="en-US" sz="800" b="1" dirty="0">
                <a:ln>
                  <a:prstDash val="solid"/>
                </a:ln>
                <a:solidFill>
                  <a:srgbClr val="FFFFFF"/>
                </a:solidFill>
                <a:latin typeface="Arial Narrow" panose="020B0606020202030204" pitchFamily="34" charset="0"/>
              </a:rPr>
              <a:t>GTX</a:t>
            </a:r>
            <a:br>
              <a:rPr lang="en-US" altLang="en-US" sz="800" b="1" dirty="0">
                <a:ln>
                  <a:prstDash val="solid"/>
                </a:ln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en-US" altLang="en-US" sz="800" b="1" dirty="0" err="1">
                <a:ln>
                  <a:prstDash val="solid"/>
                </a:ln>
                <a:solidFill>
                  <a:srgbClr val="FFFFFF"/>
                </a:solidFill>
                <a:latin typeface="Arial Narrow" panose="020B0606020202030204" pitchFamily="34" charset="0"/>
              </a:rPr>
              <a:t>Transcievers</a:t>
            </a:r>
            <a:endParaRPr lang="en-US" altLang="en-US" sz="800" b="1" dirty="0">
              <a:ln>
                <a:prstDash val="solid"/>
              </a:ln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4719216" y="2610540"/>
            <a:ext cx="400486" cy="144376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57150" h="12700" prst="softRound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" dirty="0">
                <a:ln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I2C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4719216" y="2391521"/>
            <a:ext cx="400486" cy="144376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57150" h="12700" prst="softRound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" dirty="0">
                <a:ln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SPI</a:t>
            </a:r>
          </a:p>
        </p:txBody>
      </p:sp>
      <p:grpSp>
        <p:nvGrpSpPr>
          <p:cNvPr id="142" name="Group 141"/>
          <p:cNvGrpSpPr/>
          <p:nvPr/>
        </p:nvGrpSpPr>
        <p:grpSpPr>
          <a:xfrm rot="16200000">
            <a:off x="5786550" y="4218452"/>
            <a:ext cx="184523" cy="213540"/>
            <a:chOff x="5438920" y="3028733"/>
            <a:chExt cx="245600" cy="213540"/>
          </a:xfrm>
        </p:grpSpPr>
        <p:cxnSp>
          <p:nvCxnSpPr>
            <p:cNvPr id="143" name="Straight Arrow Connector 142"/>
            <p:cNvCxnSpPr/>
            <p:nvPr/>
          </p:nvCxnSpPr>
          <p:spPr bwMode="auto">
            <a:xfrm>
              <a:off x="5438920" y="3028733"/>
              <a:ext cx="245600" cy="1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  <p:cxnSp>
          <p:nvCxnSpPr>
            <p:cNvPr id="144" name="Straight Arrow Connector 143"/>
            <p:cNvCxnSpPr/>
            <p:nvPr/>
          </p:nvCxnSpPr>
          <p:spPr bwMode="auto">
            <a:xfrm>
              <a:off x="5438920" y="3242272"/>
              <a:ext cx="245600" cy="1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  <p:cxnSp>
          <p:nvCxnSpPr>
            <p:cNvPr id="145" name="Straight Arrow Connector 144"/>
            <p:cNvCxnSpPr/>
            <p:nvPr/>
          </p:nvCxnSpPr>
          <p:spPr bwMode="auto">
            <a:xfrm>
              <a:off x="5438920" y="3135503"/>
              <a:ext cx="245600" cy="1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</p:grpSp>
      <p:sp>
        <p:nvSpPr>
          <p:cNvPr id="146" name="Rectangle 145"/>
          <p:cNvSpPr/>
          <p:nvPr/>
        </p:nvSpPr>
        <p:spPr bwMode="auto">
          <a:xfrm rot="16200000">
            <a:off x="5771741" y="4173587"/>
            <a:ext cx="204998" cy="78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95250" h="6350" prst="softRound"/>
          </a:sp3d>
        </p:spPr>
        <p:txBody>
          <a:bodyPr vert="vert" wrap="square" lIns="0" tIns="45720" rIns="0" bIns="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4445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" dirty="0">
                <a:ln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General Purpose</a:t>
            </a:r>
            <a:br>
              <a:rPr lang="en-US" sz="800" dirty="0">
                <a:ln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800" dirty="0">
                <a:ln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AXI Ports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6127909" y="4024992"/>
            <a:ext cx="508455" cy="41192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57150" h="12700" prst="softRound"/>
          </a:sp3d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" dirty="0">
                <a:ln/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Security</a:t>
            </a:r>
            <a:br>
              <a:rPr lang="en-US" sz="800" dirty="0">
                <a:ln/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800" dirty="0">
                <a:ln/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AES, </a:t>
            </a:r>
            <a:br>
              <a:rPr lang="en-US" sz="800" dirty="0">
                <a:ln/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800" dirty="0">
                <a:ln/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SHA, RSA</a:t>
            </a:r>
          </a:p>
        </p:txBody>
      </p:sp>
      <p:sp>
        <p:nvSpPr>
          <p:cNvPr id="164" name="AMBA Left"/>
          <p:cNvSpPr/>
          <p:nvPr/>
        </p:nvSpPr>
        <p:spPr bwMode="auto">
          <a:xfrm>
            <a:off x="5201476" y="2304375"/>
            <a:ext cx="980185" cy="1876834"/>
          </a:xfrm>
          <a:custGeom>
            <a:avLst/>
            <a:gdLst>
              <a:gd name="connsiteX0" fmla="*/ 0 w 980185"/>
              <a:gd name="connsiteY0" fmla="*/ 0 h 1876834"/>
              <a:gd name="connsiteX1" fmla="*/ 1 w 980185"/>
              <a:gd name="connsiteY1" fmla="*/ 0 h 1876834"/>
              <a:gd name="connsiteX2" fmla="*/ 108521 w 980185"/>
              <a:gd name="connsiteY2" fmla="*/ 0 h 1876834"/>
              <a:gd name="connsiteX3" fmla="*/ 980185 w 980185"/>
              <a:gd name="connsiteY3" fmla="*/ 0 h 1876834"/>
              <a:gd name="connsiteX4" fmla="*/ 980185 w 980185"/>
              <a:gd name="connsiteY4" fmla="*/ 108521 h 1876834"/>
              <a:gd name="connsiteX5" fmla="*/ 108521 w 980185"/>
              <a:gd name="connsiteY5" fmla="*/ 108521 h 1876834"/>
              <a:gd name="connsiteX6" fmla="*/ 108521 w 980185"/>
              <a:gd name="connsiteY6" fmla="*/ 1768313 h 1876834"/>
              <a:gd name="connsiteX7" fmla="*/ 817205 w 980185"/>
              <a:gd name="connsiteY7" fmla="*/ 1768313 h 1876834"/>
              <a:gd name="connsiteX8" fmla="*/ 817205 w 980185"/>
              <a:gd name="connsiteY8" fmla="*/ 1876834 h 1876834"/>
              <a:gd name="connsiteX9" fmla="*/ 0 w 980185"/>
              <a:gd name="connsiteY9" fmla="*/ 1876834 h 1876834"/>
              <a:gd name="connsiteX10" fmla="*/ 0 w 980185"/>
              <a:gd name="connsiteY10" fmla="*/ 1783951 h 1876834"/>
              <a:gd name="connsiteX11" fmla="*/ 0 w 980185"/>
              <a:gd name="connsiteY11" fmla="*/ 1768313 h 18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0185" h="1876834">
                <a:moveTo>
                  <a:pt x="0" y="0"/>
                </a:moveTo>
                <a:lnTo>
                  <a:pt x="1" y="0"/>
                </a:lnTo>
                <a:lnTo>
                  <a:pt x="108521" y="0"/>
                </a:lnTo>
                <a:lnTo>
                  <a:pt x="980185" y="0"/>
                </a:lnTo>
                <a:lnTo>
                  <a:pt x="980185" y="108521"/>
                </a:lnTo>
                <a:lnTo>
                  <a:pt x="108521" y="108521"/>
                </a:lnTo>
                <a:lnTo>
                  <a:pt x="108521" y="1768313"/>
                </a:lnTo>
                <a:lnTo>
                  <a:pt x="817205" y="1768313"/>
                </a:lnTo>
                <a:lnTo>
                  <a:pt x="817205" y="1876834"/>
                </a:lnTo>
                <a:lnTo>
                  <a:pt x="0" y="1876834"/>
                </a:lnTo>
                <a:lnTo>
                  <a:pt x="0" y="1783951"/>
                </a:lnTo>
                <a:lnTo>
                  <a:pt x="0" y="1768313"/>
                </a:lnTo>
                <a:close/>
              </a:path>
            </a:pathLst>
          </a:custGeom>
          <a:solidFill>
            <a:srgbClr val="5F9F87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" h="19050" prst="softRound"/>
          </a:sp3d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convex"/>
              <a:contourClr>
                <a:schemeClr val="accent4">
                  <a:alpha val="95000"/>
                </a:schemeClr>
              </a:contourClr>
            </a:sp3d>
          </a:bodyPr>
          <a:lstStyle/>
          <a:p>
            <a:endParaRPr lang="en-US" sz="1400" b="1" dirty="0">
              <a:ln>
                <a:prstDash val="solid"/>
              </a:ln>
              <a:solidFill>
                <a:schemeClr val="bg1"/>
              </a:solidFill>
              <a:latin typeface="Arial Narrow" panose="020B0606020202030204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65" name="Straight Arrow Connector 164"/>
          <p:cNvCxnSpPr/>
          <p:nvPr/>
        </p:nvCxnSpPr>
        <p:spPr bwMode="auto">
          <a:xfrm flipV="1">
            <a:off x="6738768" y="4038012"/>
            <a:ext cx="0" cy="38624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166" name="Rectangle 165"/>
          <p:cNvSpPr/>
          <p:nvPr/>
        </p:nvSpPr>
        <p:spPr bwMode="auto">
          <a:xfrm rot="16200000">
            <a:off x="6634267" y="4306903"/>
            <a:ext cx="154018" cy="40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95250" h="6350" prst="softRound"/>
          </a:sp3d>
        </p:spPr>
        <p:txBody>
          <a:bodyPr vert="vert" wrap="square" lIns="0" tIns="45720" rIns="0" bIns="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4445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" dirty="0">
                <a:ln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ACP</a:t>
            </a:r>
          </a:p>
        </p:txBody>
      </p:sp>
      <p:sp>
        <p:nvSpPr>
          <p:cNvPr id="176" name="Freeform 175"/>
          <p:cNvSpPr/>
          <p:nvPr/>
        </p:nvSpPr>
        <p:spPr bwMode="auto">
          <a:xfrm flipH="1">
            <a:off x="6447293" y="2297516"/>
            <a:ext cx="975102" cy="1876834"/>
          </a:xfrm>
          <a:custGeom>
            <a:avLst/>
            <a:gdLst>
              <a:gd name="connsiteX0" fmla="*/ 975102 w 975102"/>
              <a:gd name="connsiteY0" fmla="*/ 0 h 1876834"/>
              <a:gd name="connsiteX1" fmla="*/ 108521 w 975102"/>
              <a:gd name="connsiteY1" fmla="*/ 0 h 1876834"/>
              <a:gd name="connsiteX2" fmla="*/ 1 w 975102"/>
              <a:gd name="connsiteY2" fmla="*/ 0 h 1876834"/>
              <a:gd name="connsiteX3" fmla="*/ 0 w 975102"/>
              <a:gd name="connsiteY3" fmla="*/ 0 h 1876834"/>
              <a:gd name="connsiteX4" fmla="*/ 0 w 975102"/>
              <a:gd name="connsiteY4" fmla="*/ 1783951 h 1876834"/>
              <a:gd name="connsiteX5" fmla="*/ 1 w 975102"/>
              <a:gd name="connsiteY5" fmla="*/ 1783951 h 1876834"/>
              <a:gd name="connsiteX6" fmla="*/ 1 w 975102"/>
              <a:gd name="connsiteY6" fmla="*/ 1876834 h 1876834"/>
              <a:gd name="connsiteX7" fmla="*/ 608026 w 975102"/>
              <a:gd name="connsiteY7" fmla="*/ 1876834 h 1876834"/>
              <a:gd name="connsiteX8" fmla="*/ 608026 w 975102"/>
              <a:gd name="connsiteY8" fmla="*/ 1768313 h 1876834"/>
              <a:gd name="connsiteX9" fmla="*/ 108521 w 975102"/>
              <a:gd name="connsiteY9" fmla="*/ 1768313 h 1876834"/>
              <a:gd name="connsiteX10" fmla="*/ 108521 w 975102"/>
              <a:gd name="connsiteY10" fmla="*/ 108521 h 1876834"/>
              <a:gd name="connsiteX11" fmla="*/ 975102 w 975102"/>
              <a:gd name="connsiteY11" fmla="*/ 108521 h 18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5102" h="1876834">
                <a:moveTo>
                  <a:pt x="975102" y="0"/>
                </a:moveTo>
                <a:lnTo>
                  <a:pt x="108521" y="0"/>
                </a:lnTo>
                <a:lnTo>
                  <a:pt x="1" y="0"/>
                </a:lnTo>
                <a:lnTo>
                  <a:pt x="0" y="0"/>
                </a:lnTo>
                <a:lnTo>
                  <a:pt x="0" y="1783951"/>
                </a:lnTo>
                <a:lnTo>
                  <a:pt x="1" y="1783951"/>
                </a:lnTo>
                <a:lnTo>
                  <a:pt x="1" y="1876834"/>
                </a:lnTo>
                <a:lnTo>
                  <a:pt x="608026" y="1876834"/>
                </a:lnTo>
                <a:lnTo>
                  <a:pt x="608026" y="1768313"/>
                </a:lnTo>
                <a:lnTo>
                  <a:pt x="108521" y="1768313"/>
                </a:lnTo>
                <a:lnTo>
                  <a:pt x="108521" y="108521"/>
                </a:lnTo>
                <a:lnTo>
                  <a:pt x="975102" y="108521"/>
                </a:lnTo>
                <a:close/>
              </a:path>
            </a:pathLst>
          </a:custGeom>
          <a:solidFill>
            <a:srgbClr val="5F9F87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5400" h="19050" prst="softRound"/>
          </a:sp3d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convex"/>
              <a:contourClr>
                <a:schemeClr val="accent4">
                  <a:alpha val="95000"/>
                </a:schemeClr>
              </a:contourClr>
            </a:sp3d>
          </a:bodyPr>
          <a:lstStyle/>
          <a:p>
            <a:endParaRPr lang="en-US" sz="1400" b="1" dirty="0">
              <a:ln>
                <a:prstDash val="solid"/>
              </a:ln>
              <a:solidFill>
                <a:schemeClr val="bg1"/>
              </a:solidFill>
              <a:latin typeface="Arial Narrow" panose="020B0606020202030204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 rot="16200000">
            <a:off x="6834907" y="2037439"/>
            <a:ext cx="140740" cy="64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95250" h="6350" prst="softRound"/>
          </a:sp3d>
        </p:spPr>
        <p:txBody>
          <a:bodyPr vert="vert" wrap="square" lIns="0" tIns="45720" rIns="0" bIns="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4445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" b="1" dirty="0">
                <a:ln/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AMBA</a:t>
            </a:r>
          </a:p>
        </p:txBody>
      </p:sp>
      <p:grpSp>
        <p:nvGrpSpPr>
          <p:cNvPr id="127" name="Group 126"/>
          <p:cNvGrpSpPr/>
          <p:nvPr/>
        </p:nvGrpSpPr>
        <p:grpSpPr>
          <a:xfrm rot="5400000">
            <a:off x="6468157" y="2185419"/>
            <a:ext cx="167748" cy="97064"/>
            <a:chOff x="5438920" y="3135503"/>
            <a:chExt cx="245600" cy="106770"/>
          </a:xfrm>
        </p:grpSpPr>
        <p:cxnSp>
          <p:nvCxnSpPr>
            <p:cNvPr id="129" name="Straight Arrow Connector 128"/>
            <p:cNvCxnSpPr/>
            <p:nvPr/>
          </p:nvCxnSpPr>
          <p:spPr bwMode="auto">
            <a:xfrm>
              <a:off x="5438920" y="3242272"/>
              <a:ext cx="245600" cy="1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  <p:cxnSp>
          <p:nvCxnSpPr>
            <p:cNvPr id="130" name="Straight Arrow Connector 129"/>
            <p:cNvCxnSpPr/>
            <p:nvPr/>
          </p:nvCxnSpPr>
          <p:spPr bwMode="auto">
            <a:xfrm>
              <a:off x="5438920" y="3135503"/>
              <a:ext cx="245600" cy="1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sm" len="sm"/>
              <a:tailEnd type="stealth" w="sm" len="sm"/>
            </a:ln>
            <a:effectLst/>
          </p:spPr>
        </p:cxnSp>
      </p:grpSp>
      <p:grpSp>
        <p:nvGrpSpPr>
          <p:cNvPr id="172" name="AMBA Right Shapes" hidden="1"/>
          <p:cNvGrpSpPr/>
          <p:nvPr/>
        </p:nvGrpSpPr>
        <p:grpSpPr>
          <a:xfrm flipH="1">
            <a:off x="6599694" y="2449917"/>
            <a:ext cx="975102" cy="1876834"/>
            <a:chOff x="3679063" y="2304376"/>
            <a:chExt cx="975102" cy="1876834"/>
          </a:xfrm>
        </p:grpSpPr>
        <p:sp>
          <p:nvSpPr>
            <p:cNvPr id="173" name="Rectangle 172"/>
            <p:cNvSpPr/>
            <p:nvPr/>
          </p:nvSpPr>
          <p:spPr bwMode="auto">
            <a:xfrm>
              <a:off x="3679064" y="2304376"/>
              <a:ext cx="975101" cy="108521"/>
            </a:xfrm>
            <a:prstGeom prst="rect">
              <a:avLst/>
            </a:prstGeom>
            <a:solidFill>
              <a:srgbClr val="5F9F87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" h="19050" prst="softRound"/>
            </a:sp3d>
          </p:spPr>
          <p:txBody>
            <a:bodyPr vert="horz" wrap="square" lIns="0" tIns="45720" rIns="0" bIns="0" numCol="1" anchor="t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extrusionH="57150" prstMaterial="softEdge">
                <a:bevelT w="29210" h="16510" prst="convex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endParaRPr lang="en-US" sz="1400" b="1" dirty="0">
                <a:ln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 rot="5400000">
              <a:off x="2841348" y="3142091"/>
              <a:ext cx="1783951" cy="108521"/>
            </a:xfrm>
            <a:prstGeom prst="rect">
              <a:avLst/>
            </a:prstGeom>
            <a:solidFill>
              <a:srgbClr val="5F9F87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" h="19050" prst="softRound"/>
            </a:sp3d>
          </p:spPr>
          <p:txBody>
            <a:bodyPr vert="horz" wrap="square" lIns="0" tIns="45720" rIns="0" bIns="0" numCol="1" anchor="t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extrusionH="57150" prstMaterial="softEdge">
                <a:bevelT w="29210" h="16510" prst="convex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endParaRPr lang="en-US" sz="1400" b="1" dirty="0">
                <a:ln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3679064" y="4072689"/>
              <a:ext cx="608025" cy="108521"/>
            </a:xfrm>
            <a:prstGeom prst="rect">
              <a:avLst/>
            </a:prstGeom>
            <a:solidFill>
              <a:srgbClr val="5F9F87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5400" h="19050" prst="softRound"/>
            </a:sp3d>
          </p:spPr>
          <p:txBody>
            <a:bodyPr vert="horz" wrap="square" lIns="0" tIns="45720" rIns="0" bIns="0" numCol="1" anchor="t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extrusionH="57150" prstMaterial="softEdge">
                <a:bevelT w="29210" h="16510" prst="convex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endParaRPr lang="en-US" sz="1400" b="1" dirty="0">
                <a:ln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77" name="Rectangle 176"/>
          <p:cNvSpPr/>
          <p:nvPr/>
        </p:nvSpPr>
        <p:spPr bwMode="auto">
          <a:xfrm rot="16200000">
            <a:off x="7025307" y="3957873"/>
            <a:ext cx="127945" cy="33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95250" h="6350" prst="softRound"/>
          </a:sp3d>
        </p:spPr>
        <p:txBody>
          <a:bodyPr vert="vert" wrap="square" lIns="0" tIns="45720" rIns="0" bIns="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4445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" b="1" dirty="0">
                <a:ln/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AMBA</a:t>
            </a:r>
          </a:p>
        </p:txBody>
      </p:sp>
      <p:sp>
        <p:nvSpPr>
          <p:cNvPr id="178" name="Rectangle 177"/>
          <p:cNvSpPr/>
          <p:nvPr/>
        </p:nvSpPr>
        <p:spPr bwMode="auto">
          <a:xfrm rot="16200000">
            <a:off x="5480936" y="3964223"/>
            <a:ext cx="127945" cy="33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95250" h="6350" prst="softRound"/>
          </a:sp3d>
        </p:spPr>
        <p:txBody>
          <a:bodyPr vert="vert" wrap="square" lIns="0" tIns="45720" rIns="0" bIns="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4445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" b="1" dirty="0">
                <a:ln/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AMBA</a:t>
            </a:r>
          </a:p>
        </p:txBody>
      </p:sp>
      <p:sp>
        <p:nvSpPr>
          <p:cNvPr id="54" name="Rectangle 53"/>
          <p:cNvSpPr/>
          <p:nvPr/>
        </p:nvSpPr>
        <p:spPr bwMode="auto">
          <a:xfrm rot="16200000">
            <a:off x="5676715" y="2037439"/>
            <a:ext cx="149598" cy="64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95250" h="6350" prst="softRound"/>
          </a:sp3d>
        </p:spPr>
        <p:txBody>
          <a:bodyPr vert="vert" wrap="square" lIns="0" tIns="45720" rIns="0" bIns="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4445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" b="1" dirty="0">
                <a:ln/>
                <a:solidFill>
                  <a:schemeClr val="bg1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AMBA</a:t>
            </a: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5092179" y="2449931"/>
            <a:ext cx="175877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5092179" y="2680536"/>
            <a:ext cx="175877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5092179" y="3127235"/>
            <a:ext cx="175877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5092179" y="3341892"/>
            <a:ext cx="175877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5092179" y="3593072"/>
            <a:ext cx="175877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>
            <a:off x="5092179" y="4051026"/>
            <a:ext cx="175877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179" name="Straight Arrow Connector 178"/>
          <p:cNvCxnSpPr/>
          <p:nvPr/>
        </p:nvCxnSpPr>
        <p:spPr bwMode="auto">
          <a:xfrm>
            <a:off x="5092179" y="3815355"/>
            <a:ext cx="175877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cxnSp>
        <p:nvCxnSpPr>
          <p:cNvPr id="180" name="Straight Arrow Connector 179"/>
          <p:cNvCxnSpPr/>
          <p:nvPr/>
        </p:nvCxnSpPr>
        <p:spPr bwMode="auto">
          <a:xfrm>
            <a:off x="5092179" y="2881385"/>
            <a:ext cx="175877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24" y="5511598"/>
            <a:ext cx="2074226" cy="834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604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Development Environment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Use Cases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Development Flow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Project Creation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Summary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i="1" dirty="0">
                <a:solidFill>
                  <a:schemeClr val="tx1"/>
                </a:solidFill>
                <a:cs typeface="Arial" pitchFamily="34" charset="0"/>
              </a:rPr>
              <a:t>Lab1 </a:t>
            </a:r>
            <a:r>
              <a:rPr lang="en-US" altLang="zh-CN" i="1" dirty="0" smtClean="0">
                <a:solidFill>
                  <a:schemeClr val="tx1"/>
                </a:solidFill>
                <a:cs typeface="Arial" pitchFamily="34" charset="0"/>
              </a:rPr>
              <a:t>Intro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chemeClr val="bg2"/>
                </a:solidFill>
                <a:cs typeface="Arial" pitchFamily="34" charset="0"/>
              </a:rPr>
              <a:t>Appendix</a:t>
            </a:r>
            <a:endParaRPr lang="en-US" altLang="zh-CN" dirty="0" smtClean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40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11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/>
              <a:t>This lab guides you through the process of using SDSoC to create a new project using available templates, mark a function for hardware implementation, build a hardware implemented design, and run the project on either ZedBoard or ZYBO </a:t>
            </a:r>
            <a:r>
              <a:rPr lang="en-US" dirty="0" smtClean="0"/>
              <a:t>board</a:t>
            </a:r>
          </a:p>
          <a:p>
            <a:r>
              <a:rPr lang="en-US" dirty="0" smtClean="0"/>
              <a:t>Objectives</a:t>
            </a:r>
          </a:p>
          <a:p>
            <a:pPr lvl="1"/>
            <a:r>
              <a:rPr lang="en-US" dirty="0"/>
              <a:t>Create a new SDSoC environment project for your application from a number of available platforms and project templates</a:t>
            </a:r>
          </a:p>
          <a:p>
            <a:pPr lvl="1"/>
            <a:r>
              <a:rPr lang="en-US" dirty="0"/>
              <a:t>Mark a function for hardware implementation</a:t>
            </a:r>
          </a:p>
          <a:p>
            <a:pPr lvl="1"/>
            <a:r>
              <a:rPr lang="en-US" dirty="0"/>
              <a:t>Build your project to generate a bitstream containing the hardware implemented function and an executable file that invokes this hardware implemented </a:t>
            </a:r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Test the design </a:t>
            </a:r>
            <a:r>
              <a:rPr lang="en-US" smtClean="0"/>
              <a:t>in hardware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Lab1 Intro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41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24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Development Environment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Use Cases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Development Flow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err="1" smtClean="0">
                <a:solidFill>
                  <a:schemeClr val="bg2"/>
                </a:solidFill>
                <a:cs typeface="Arial" pitchFamily="34" charset="0"/>
              </a:rPr>
              <a:t>SDSoC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 Project Creation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Summary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dirty="0">
                <a:solidFill>
                  <a:schemeClr val="bg2"/>
                </a:solidFill>
                <a:cs typeface="Arial" pitchFamily="34" charset="0"/>
              </a:rPr>
              <a:t>Lab1 </a:t>
            </a:r>
            <a:r>
              <a:rPr lang="en-US" altLang="zh-CN" dirty="0" smtClean="0">
                <a:solidFill>
                  <a:schemeClr val="bg2"/>
                </a:solidFill>
                <a:cs typeface="Arial" pitchFamily="34" charset="0"/>
              </a:rPr>
              <a:t>Intro</a:t>
            </a:r>
          </a:p>
          <a:p>
            <a:pPr>
              <a:lnSpc>
                <a:spcPts val="2200"/>
              </a:lnSpc>
              <a:tabLst>
                <a:tab pos="228600" algn="l"/>
              </a:tabLst>
            </a:pPr>
            <a:r>
              <a:rPr lang="en-US" altLang="zh-CN" i="1" dirty="0">
                <a:solidFill>
                  <a:schemeClr val="tx1"/>
                </a:solidFill>
                <a:cs typeface="Arial" pitchFamily="34" charset="0"/>
              </a:rPr>
              <a:t>Appendix</a:t>
            </a:r>
            <a:endParaRPr lang="en-US" altLang="zh-CN" i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42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31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7000"/>
              </a:lnSpc>
              <a:buClrTx/>
              <a:buSzTx/>
              <a:defRPr/>
            </a:pPr>
            <a:r>
              <a:rPr lang="pt-BR" dirty="0">
                <a:solidFill>
                  <a:schemeClr val="tx1"/>
                </a:solidFill>
              </a:rPr>
              <a:t>Processing System (PS)</a:t>
            </a:r>
          </a:p>
          <a:p>
            <a:pPr lvl="1">
              <a:lnSpc>
                <a:spcPct val="97000"/>
              </a:lnSpc>
              <a:buClrTx/>
              <a:defRPr/>
            </a:pPr>
            <a:r>
              <a:rPr lang="pt-BR" dirty="0"/>
              <a:t>Two ARM</a:t>
            </a:r>
            <a:r>
              <a:rPr lang="pt-BR" baseline="30000" dirty="0"/>
              <a:t>®</a:t>
            </a:r>
            <a:r>
              <a:rPr lang="pt-BR" dirty="0"/>
              <a:t> Cortex™-A9 </a:t>
            </a:r>
            <a:r>
              <a:rPr lang="en-US" dirty="0"/>
              <a:t>with NEON™ extensions </a:t>
            </a:r>
          </a:p>
          <a:p>
            <a:pPr lvl="1">
              <a:lnSpc>
                <a:spcPct val="97000"/>
              </a:lnSpc>
              <a:buClrTx/>
              <a:defRPr/>
            </a:pPr>
            <a:r>
              <a:rPr lang="en-US" dirty="0"/>
              <a:t>Floating Point support</a:t>
            </a:r>
          </a:p>
          <a:p>
            <a:pPr lvl="1">
              <a:lnSpc>
                <a:spcPct val="97000"/>
              </a:lnSpc>
              <a:buClrTx/>
              <a:defRPr/>
            </a:pPr>
            <a:r>
              <a:rPr lang="en-US" dirty="0"/>
              <a:t>Up to 1 GHz operation</a:t>
            </a:r>
          </a:p>
          <a:p>
            <a:pPr lvl="1">
              <a:lnSpc>
                <a:spcPct val="97000"/>
              </a:lnSpc>
              <a:buClrTx/>
              <a:defRPr/>
            </a:pPr>
            <a:r>
              <a:rPr lang="en-US" dirty="0"/>
              <a:t>L2 Cache – 512KB Unified</a:t>
            </a:r>
          </a:p>
          <a:p>
            <a:pPr lvl="1">
              <a:lnSpc>
                <a:spcPct val="97000"/>
              </a:lnSpc>
              <a:buClrTx/>
              <a:defRPr/>
            </a:pPr>
            <a:r>
              <a:rPr lang="en-US" dirty="0"/>
              <a:t>On-Chip Memory of 256KB </a:t>
            </a:r>
          </a:p>
          <a:p>
            <a:pPr lvl="1">
              <a:lnSpc>
                <a:spcPct val="97000"/>
              </a:lnSpc>
              <a:buClrTx/>
              <a:defRPr/>
            </a:pPr>
            <a:r>
              <a:rPr lang="en-US" dirty="0"/>
              <a:t>Integrated Memory Controllers</a:t>
            </a:r>
          </a:p>
          <a:p>
            <a:pPr lvl="1">
              <a:lnSpc>
                <a:spcPct val="97000"/>
              </a:lnSpc>
              <a:buClrTx/>
              <a:defRPr/>
            </a:pPr>
            <a:r>
              <a:rPr lang="en-US" dirty="0"/>
              <a:t>Run full Linux</a:t>
            </a:r>
          </a:p>
          <a:p>
            <a:pPr>
              <a:lnSpc>
                <a:spcPct val="97000"/>
              </a:lnSpc>
              <a:spcBef>
                <a:spcPts val="18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Programmable Logic (PL)</a:t>
            </a:r>
          </a:p>
          <a:p>
            <a:pPr lvl="1">
              <a:lnSpc>
                <a:spcPct val="97000"/>
              </a:lnSpc>
              <a:defRPr/>
            </a:pPr>
            <a:r>
              <a:rPr lang="en-US" sz="2000" dirty="0"/>
              <a:t>28K-444K logic cells </a:t>
            </a:r>
          </a:p>
          <a:p>
            <a:pPr lvl="1">
              <a:lnSpc>
                <a:spcPct val="97000"/>
              </a:lnSpc>
              <a:defRPr/>
            </a:pPr>
            <a:r>
              <a:rPr lang="en-US" sz="2000" dirty="0">
                <a:latin typeface="Arial" charset="0"/>
              </a:rPr>
              <a:t>High bandwidth AMBA interconnect</a:t>
            </a:r>
          </a:p>
          <a:p>
            <a:pPr lvl="1">
              <a:lnSpc>
                <a:spcPct val="97000"/>
              </a:lnSpc>
              <a:defRPr/>
            </a:pPr>
            <a:r>
              <a:rPr lang="en-US" sz="2000" dirty="0">
                <a:latin typeface="Arial" charset="0"/>
              </a:rPr>
              <a:t>ACP port - cache coherency for additional soft </a:t>
            </a:r>
            <a:r>
              <a:rPr lang="en-US" sz="2000" dirty="0" smtClean="0">
                <a:latin typeface="Arial" charset="0"/>
              </a:rPr>
              <a:t>processors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of FPGA Hardware Accelerators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2412" y="5891800"/>
            <a:ext cx="9144000" cy="609600"/>
          </a:xfrm>
          <a:prstGeom prst="rect">
            <a:avLst/>
          </a:prstGeom>
          <a:solidFill>
            <a:srgbClr val="669900"/>
          </a:solidFill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Programmable Logic Provides Superior Performance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93704" y="1233579"/>
            <a:ext cx="5285680" cy="4203652"/>
            <a:chOff x="5333396" y="1149496"/>
            <a:chExt cx="5285680" cy="4203652"/>
          </a:xfrm>
        </p:grpSpPr>
        <p:pic>
          <p:nvPicPr>
            <p:cNvPr id="117" name="Picture 116" descr="CS680_Zynq_Diagram_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3396" y="1149496"/>
              <a:ext cx="5285680" cy="4203652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 bwMode="auto">
            <a:xfrm>
              <a:off x="5813107" y="1556715"/>
              <a:ext cx="1817521" cy="93784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</a:rPr>
                <a:t>1-2 </a:t>
              </a:r>
            </a:p>
            <a:p>
              <a:pPr algn="ctr"/>
              <a:r>
                <a:rPr lang="en-US" sz="2800" b="1" dirty="0" err="1">
                  <a:solidFill>
                    <a:srgbClr val="000000"/>
                  </a:solidFill>
                </a:rPr>
                <a:t>Gops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796435" y="3689583"/>
              <a:ext cx="2305631" cy="93784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IE" sz="2800" b="1" dirty="0">
                  <a:solidFill>
                    <a:srgbClr val="000000"/>
                  </a:solidFill>
                </a:rPr>
                <a:t>10-1000+</a:t>
              </a:r>
              <a:r>
                <a:rPr lang="en-US" sz="2800" b="1" dirty="0">
                  <a:solidFill>
                    <a:srgbClr val="000000"/>
                  </a:solidFill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</a:rPr>
                <a:t>Gops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43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1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Data</a:t>
            </a:r>
          </a:p>
          <a:p>
            <a:pPr lvl="1"/>
            <a:r>
              <a:rPr lang="en-US" dirty="0" smtClean="0"/>
              <a:t>Function </a:t>
            </a:r>
            <a:r>
              <a:rPr lang="en-US" dirty="0"/>
              <a:t>n</a:t>
            </a:r>
            <a:r>
              <a:rPr lang="en-US" dirty="0" smtClean="0"/>
              <a:t>ames redacted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CPU cycles to complete the function</a:t>
            </a:r>
          </a:p>
          <a:p>
            <a:pPr marL="685800" lvl="2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Communications Algorithm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16650" y="2966601"/>
          <a:ext cx="8686799" cy="291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292"/>
                <a:gridCol w="2212292"/>
                <a:gridCol w="2212292"/>
                <a:gridCol w="2049923"/>
              </a:tblGrid>
              <a:tr h="41063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Times New Roman"/>
                          <a:ea typeface="宋体"/>
                        </a:rPr>
                        <a:t>Function</a:t>
                      </a:r>
                      <a:endParaRPr lang="en-US" altLang="zh-CN" sz="2000" kern="100" baseline="0" dirty="0" smtClean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Times New Roman"/>
                          <a:ea typeface="宋体"/>
                        </a:rPr>
                        <a:t>Software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Times New Roman"/>
                          <a:ea typeface="宋体"/>
                        </a:rPr>
                        <a:t>(cycles)</a:t>
                      </a:r>
                      <a:endParaRPr lang="zh-CN" sz="14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Times New Roman"/>
                          <a:ea typeface="宋体"/>
                        </a:rPr>
                        <a:t>Hardware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Times New Roman"/>
                          <a:ea typeface="宋体"/>
                        </a:rPr>
                        <a:t>(cycles)</a:t>
                      </a:r>
                      <a:endParaRPr lang="zh-CN" sz="14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latin typeface="Times New Roman"/>
                          <a:ea typeface="宋体"/>
                        </a:rPr>
                        <a:t>Speed</a:t>
                      </a:r>
                      <a:r>
                        <a:rPr lang="en-US" altLang="zh-CN" sz="2000" kern="100" baseline="0" dirty="0" smtClean="0">
                          <a:latin typeface="Times New Roman"/>
                          <a:ea typeface="宋体"/>
                        </a:rPr>
                        <a:t> Up</a:t>
                      </a:r>
                      <a:endParaRPr lang="zh-CN" sz="20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41063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Times New Roman"/>
                          <a:ea typeface="宋体"/>
                        </a:rPr>
                        <a:t>Function 1</a:t>
                      </a:r>
                      <a:endParaRPr lang="zh-CN" altLang="en-US" sz="1400" kern="100" dirty="0" smtClean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</a:rPr>
                        <a:t>338~258</a:t>
                      </a:r>
                      <a:endParaRPr lang="zh-CN" sz="14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</a:rPr>
                        <a:t>61 ~ 30</a:t>
                      </a:r>
                      <a:endParaRPr lang="zh-CN" sz="14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rgbClr val="333333"/>
                          </a:solidFill>
                          <a:latin typeface="Times New Roman"/>
                          <a:ea typeface="Arial"/>
                        </a:rPr>
                        <a:t>5-8x</a:t>
                      </a:r>
                      <a:endParaRPr lang="zh-CN" sz="18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53255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Times New Roman"/>
                          <a:ea typeface="宋体"/>
                        </a:rPr>
                        <a:t>Function 2</a:t>
                      </a:r>
                      <a:endParaRPr lang="zh-CN" altLang="en-US" sz="1400" kern="100" dirty="0" smtClean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latin typeface="Times New Roman"/>
                          <a:ea typeface="宋体"/>
                        </a:rPr>
                        <a:t>Case type</a:t>
                      </a:r>
                      <a:r>
                        <a:rPr lang="zh-CN" sz="1400" kern="100" dirty="0" smtClean="0">
                          <a:latin typeface="Times New Roman"/>
                          <a:ea typeface="宋体"/>
                        </a:rPr>
                        <a:t>：</a:t>
                      </a:r>
                      <a:endParaRPr lang="zh-CN" sz="1400" kern="100" dirty="0">
                        <a:latin typeface="Times New Roman"/>
                        <a:ea typeface="宋体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</a:rPr>
                        <a:t>1: </a:t>
                      </a:r>
                      <a:r>
                        <a:rPr lang="en-US" sz="1400" kern="100" dirty="0" smtClean="0">
                          <a:latin typeface="Times New Roman"/>
                          <a:ea typeface="宋体"/>
                        </a:rPr>
                        <a:t>351</a:t>
                      </a:r>
                      <a:endParaRPr lang="zh-CN" sz="1400" kern="100" dirty="0">
                        <a:latin typeface="Times New Roman"/>
                        <a:ea typeface="宋体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</a:rPr>
                        <a:t>2: </a:t>
                      </a:r>
                      <a:r>
                        <a:rPr lang="en-US" sz="1400" kern="100" dirty="0" smtClean="0">
                          <a:latin typeface="Times New Roman"/>
                          <a:ea typeface="宋体"/>
                        </a:rPr>
                        <a:t>357</a:t>
                      </a:r>
                      <a:endParaRPr lang="zh-CN" sz="1400" kern="100" dirty="0">
                        <a:latin typeface="Times New Roman"/>
                        <a:ea typeface="宋体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</a:rPr>
                        <a:t>3: </a:t>
                      </a:r>
                      <a:r>
                        <a:rPr lang="en-US" sz="1400" kern="100" dirty="0" smtClean="0">
                          <a:latin typeface="Times New Roman"/>
                          <a:ea typeface="宋体"/>
                        </a:rPr>
                        <a:t>448</a:t>
                      </a:r>
                      <a:endParaRPr lang="zh-CN" sz="14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latin typeface="Times New Roman"/>
                          <a:ea typeface="宋体"/>
                        </a:rPr>
                        <a:t>Case</a:t>
                      </a:r>
                      <a:r>
                        <a:rPr lang="en-US" altLang="zh-CN" sz="1400" kern="100" baseline="0" dirty="0" smtClean="0">
                          <a:latin typeface="Times New Roman"/>
                          <a:ea typeface="宋体"/>
                        </a:rPr>
                        <a:t> type</a:t>
                      </a:r>
                      <a:r>
                        <a:rPr lang="zh-CN" altLang="zh-CN" sz="1400" kern="100" dirty="0" smtClean="0">
                          <a:latin typeface="Times New Roman"/>
                          <a:ea typeface="宋体"/>
                        </a:rPr>
                        <a:t>：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Times New Roman"/>
                          <a:ea typeface="宋体"/>
                        </a:rPr>
                        <a:t>1</a:t>
                      </a:r>
                      <a:r>
                        <a:rPr lang="en-US" sz="1400" kern="100" dirty="0">
                          <a:latin typeface="Times New Roman"/>
                          <a:ea typeface="宋体"/>
                        </a:rPr>
                        <a:t>:  13</a:t>
                      </a:r>
                      <a:endParaRPr lang="zh-CN" sz="1400" kern="100" dirty="0">
                        <a:latin typeface="Times New Roman"/>
                        <a:ea typeface="宋体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</a:rPr>
                        <a:t>2:  13</a:t>
                      </a:r>
                      <a:endParaRPr lang="zh-CN" sz="1400" kern="100" dirty="0">
                        <a:latin typeface="Times New Roman"/>
                        <a:ea typeface="宋体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</a:rPr>
                        <a:t>3:  13</a:t>
                      </a:r>
                      <a:endParaRPr lang="zh-CN" sz="14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0" dirty="0" smtClean="0">
                          <a:solidFill>
                            <a:srgbClr val="333333"/>
                          </a:solidFill>
                          <a:latin typeface="Times New Roman"/>
                          <a:ea typeface="Arial"/>
                        </a:rPr>
                        <a:t>27-37x</a:t>
                      </a:r>
                      <a:endParaRPr lang="zh-CN" altLang="zh-CN" sz="1800" kern="100" dirty="0" smtClean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42362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Times New Roman"/>
                          <a:ea typeface="宋体"/>
                        </a:rPr>
                        <a:t>Function 3</a:t>
                      </a:r>
                      <a:endParaRPr lang="zh-CN" altLang="en-US" sz="1400" kern="100" dirty="0" smtClean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Times New Roman"/>
                          <a:ea typeface="宋体"/>
                        </a:rPr>
                        <a:t>277~13</a:t>
                      </a:r>
                      <a:endParaRPr lang="zh-CN" sz="14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</a:rPr>
                        <a:t>13</a:t>
                      </a:r>
                      <a:endParaRPr lang="zh-CN" sz="14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rgbClr val="333333"/>
                          </a:solidFill>
                          <a:latin typeface="Times New Roman"/>
                          <a:ea typeface="宋体"/>
                        </a:rPr>
                        <a:t>1-21x</a:t>
                      </a:r>
                      <a:endParaRPr lang="zh-CN" altLang="zh-CN" sz="18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36478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Times New Roman"/>
                          <a:ea typeface="宋体"/>
                        </a:rPr>
                        <a:t>Function 4</a:t>
                      </a:r>
                      <a:endParaRPr lang="zh-CN" altLang="en-US" sz="1400" kern="100" dirty="0" smtClean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</a:rPr>
                        <a:t>1351~492</a:t>
                      </a:r>
                      <a:endParaRPr lang="zh-CN" sz="14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宋体"/>
                        </a:rPr>
                        <a:t>739~106</a:t>
                      </a:r>
                      <a:endParaRPr lang="zh-CN" sz="14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0" dirty="0" smtClean="0">
                          <a:solidFill>
                            <a:srgbClr val="333333"/>
                          </a:solidFill>
                          <a:latin typeface="Times New Roman"/>
                          <a:ea typeface="宋体"/>
                        </a:rPr>
                        <a:t>2-4x</a:t>
                      </a:r>
                      <a:endParaRPr lang="zh-CN" altLang="zh-CN" sz="1800" kern="100" dirty="0" smtClean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44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72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ZUC e</a:t>
            </a:r>
            <a:r>
              <a:rPr lang="en-US" dirty="0" smtClean="0"/>
              <a:t>ncryption </a:t>
            </a:r>
            <a:r>
              <a:rPr lang="en-US" dirty="0"/>
              <a:t>a</a:t>
            </a:r>
            <a:r>
              <a:rPr lang="en-US" dirty="0" smtClean="0"/>
              <a:t>lgorithm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art </a:t>
            </a:r>
            <a:r>
              <a:rPr lang="en-US" dirty="0"/>
              <a:t>of the 3GPP LTE </a:t>
            </a:r>
            <a:r>
              <a:rPr lang="en-US" dirty="0" smtClean="0"/>
              <a:t>EEA/EIA-3</a:t>
            </a:r>
          </a:p>
          <a:p>
            <a:pPr lvl="1"/>
            <a:endParaRPr lang="en-US" dirty="0"/>
          </a:p>
          <a:p>
            <a:r>
              <a:rPr lang="en-US" dirty="0" smtClean="0"/>
              <a:t>EEA performance</a:t>
            </a:r>
          </a:p>
          <a:p>
            <a:pPr lvl="1"/>
            <a:r>
              <a:rPr lang="en-US" dirty="0" smtClean="0"/>
              <a:t>50% with 16M data set</a:t>
            </a:r>
          </a:p>
          <a:p>
            <a:endParaRPr lang="en-US" dirty="0"/>
          </a:p>
          <a:p>
            <a:r>
              <a:rPr lang="en-US" dirty="0" smtClean="0"/>
              <a:t>EIA performance 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X with 16M data set</a:t>
            </a:r>
          </a:p>
          <a:p>
            <a:pPr lvl="1"/>
            <a:endParaRPr lang="en-US" dirty="0"/>
          </a:p>
          <a:p>
            <a:r>
              <a:rPr lang="en-US" dirty="0" smtClean="0"/>
              <a:t>Smaller data sets</a:t>
            </a:r>
          </a:p>
          <a:p>
            <a:pPr lvl="1"/>
            <a:r>
              <a:rPr lang="en-US" dirty="0" smtClean="0"/>
              <a:t>Typically show less improvement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Communications Algorithm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59" y="3782882"/>
            <a:ext cx="4326103" cy="186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384606" y="918277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EEA Block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7593612" y="3298063"/>
            <a:ext cx="117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EIA Block</a:t>
            </a:r>
            <a:endParaRPr lang="en-US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03" y="1287610"/>
            <a:ext cx="4504903" cy="190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82" y="5851540"/>
            <a:ext cx="5618877" cy="6787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45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73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Digital Pre-distortion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dirty="0"/>
              <a:t>ARM NEON function </a:t>
            </a:r>
            <a:r>
              <a:rPr lang="en-IE" dirty="0" smtClean="0"/>
              <a:t>intrinsics </a:t>
            </a:r>
            <a:endParaRPr lang="en-IE" dirty="0"/>
          </a:p>
          <a:p>
            <a:pPr lvl="1"/>
            <a:r>
              <a:rPr lang="en-IE" dirty="0"/>
              <a:t>Low-level ARM-A9 </a:t>
            </a:r>
            <a:r>
              <a:rPr lang="en-IE" dirty="0" smtClean="0"/>
              <a:t>programming</a:t>
            </a:r>
          </a:p>
          <a:p>
            <a:pPr lvl="1"/>
            <a:r>
              <a:rPr lang="en-IE" dirty="0" smtClean="0"/>
              <a:t>Sometimes software optimization is good enough (5X in this case)</a:t>
            </a:r>
          </a:p>
          <a:p>
            <a:pPr lvl="1"/>
            <a:r>
              <a:rPr lang="en-IE" dirty="0" smtClean="0"/>
              <a:t>HLS is better but uses HW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transfer from GP port through AXI interconnect and FIFO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0393" y="4678214"/>
            <a:ext cx="2606039" cy="978093"/>
          </a:xfrm>
          <a:prstGeom prst="rect">
            <a:avLst/>
          </a:prstGeom>
          <a:solidFill>
            <a:srgbClr val="669900"/>
          </a:solidFill>
        </p:spPr>
        <p:txBody>
          <a:bodyPr wrap="none" rtlCol="0" anchor="ctr" anchorCtr="0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70x speedup for the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main </a:t>
            </a:r>
            <a:r>
              <a:rPr lang="en-US" sz="2000" b="1" dirty="0">
                <a:solidFill>
                  <a:schemeClr val="bg1"/>
                </a:solidFill>
              </a:rPr>
              <a:t>feedback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update </a:t>
            </a:r>
            <a:r>
              <a:rPr lang="en-US" sz="2000" b="1" dirty="0">
                <a:solidFill>
                  <a:schemeClr val="bg1"/>
                </a:solidFill>
              </a:rPr>
              <a:t>function</a:t>
            </a:r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1405489586"/>
              </p:ext>
            </p:extLst>
          </p:nvPr>
        </p:nvGraphicFramePr>
        <p:xfrm>
          <a:off x="6622410" y="1576260"/>
          <a:ext cx="4862025" cy="320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460254" y="1946190"/>
            <a:ext cx="369332" cy="137999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IE" sz="1200" b="1" dirty="0"/>
              <a:t>Update Time (ms)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87084"/>
              </p:ext>
            </p:extLst>
          </p:nvPr>
        </p:nvGraphicFramePr>
        <p:xfrm>
          <a:off x="6867608" y="5275195"/>
          <a:ext cx="3657554" cy="103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688"/>
                <a:gridCol w="1049403"/>
                <a:gridCol w="944463"/>
              </a:tblGrid>
              <a:tr h="17497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Hardware</a:t>
                      </a:r>
                      <a:endParaRPr lang="en-GB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FF</a:t>
                      </a:r>
                      <a:endParaRPr lang="en-GB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LUT</a:t>
                      </a:r>
                      <a:endParaRPr lang="en-GB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8165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AXI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</a:rPr>
                        <a:t> Infrastructure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1" dirty="0" smtClean="0">
                          <a:solidFill>
                            <a:schemeClr val="dk1"/>
                          </a:solidFill>
                        </a:rPr>
                        <a:t>~300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1" dirty="0" smtClean="0"/>
                        <a:t>~300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65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Accelerator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2552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2605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ight Brace 3"/>
          <p:cNvSpPr/>
          <p:nvPr/>
        </p:nvSpPr>
        <p:spPr bwMode="auto">
          <a:xfrm rot="16200000">
            <a:off x="8483273" y="3203781"/>
            <a:ext cx="407406" cy="3638739"/>
          </a:xfrm>
          <a:prstGeom prst="rightBrace">
            <a:avLst>
              <a:gd name="adj1" fmla="val 8333"/>
              <a:gd name="adj2" fmla="val 6766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46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70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err="1"/>
              <a:t>SDSoC</a:t>
            </a:r>
            <a:r>
              <a:rPr lang="en-US" dirty="0"/>
              <a:t> provides a familiar embedded C/C++ application development experience including </a:t>
            </a:r>
          </a:p>
          <a:p>
            <a:pPr lvl="2"/>
            <a:r>
              <a:rPr lang="en-US" dirty="0"/>
              <a:t>An easy to use Eclipse IDE</a:t>
            </a:r>
          </a:p>
          <a:p>
            <a:pPr lvl="2"/>
            <a:r>
              <a:rPr lang="en-US" dirty="0"/>
              <a:t>A comprehensive design environment for heterogeneous </a:t>
            </a:r>
            <a:r>
              <a:rPr lang="en-US" dirty="0" err="1"/>
              <a:t>Zynq</a:t>
            </a:r>
            <a:r>
              <a:rPr lang="en-US" dirty="0"/>
              <a:t> </a:t>
            </a:r>
            <a:r>
              <a:rPr lang="en-US" dirty="0" err="1"/>
              <a:t>SoC</a:t>
            </a:r>
            <a:r>
              <a:rPr lang="en-US" dirty="0"/>
              <a:t> and </a:t>
            </a:r>
            <a:r>
              <a:rPr lang="en-US" dirty="0" err="1"/>
              <a:t>MPSoC</a:t>
            </a:r>
            <a:endParaRPr lang="en-US" dirty="0"/>
          </a:p>
          <a:p>
            <a:pPr lvl="2"/>
            <a:r>
              <a:rPr lang="en-US" dirty="0"/>
              <a:t>C/C++ full-system optimizing compiler</a:t>
            </a:r>
          </a:p>
          <a:p>
            <a:pPr lvl="1"/>
            <a:r>
              <a:rPr lang="en-US" dirty="0" err="1" smtClean="0"/>
              <a:t>SDSoC</a:t>
            </a:r>
            <a:r>
              <a:rPr lang="en-US" dirty="0" smtClean="0"/>
              <a:t> </a:t>
            </a:r>
            <a:r>
              <a:rPr lang="en-US" dirty="0"/>
              <a:t>enables function acceleration in </a:t>
            </a:r>
            <a:r>
              <a:rPr lang="en-US" dirty="0" smtClean="0"/>
              <a:t>PL </a:t>
            </a:r>
            <a:r>
              <a:rPr lang="en-US" dirty="0"/>
              <a:t>with a click of button using various technologies</a:t>
            </a:r>
          </a:p>
          <a:p>
            <a:pPr lvl="2"/>
            <a:r>
              <a:rPr lang="en-US" dirty="0" err="1"/>
              <a:t>Vivado</a:t>
            </a:r>
            <a:r>
              <a:rPr lang="en-US" dirty="0"/>
              <a:t> IPI</a:t>
            </a:r>
          </a:p>
          <a:p>
            <a:pPr lvl="2"/>
            <a:r>
              <a:rPr lang="en-US" dirty="0" err="1"/>
              <a:t>Vivado</a:t>
            </a:r>
            <a:r>
              <a:rPr lang="en-US" dirty="0"/>
              <a:t> HLS</a:t>
            </a:r>
          </a:p>
          <a:p>
            <a:pPr lvl="2"/>
            <a:r>
              <a:rPr lang="en-US" dirty="0"/>
              <a:t>SDK</a:t>
            </a:r>
          </a:p>
          <a:p>
            <a:pPr lvl="2"/>
            <a:r>
              <a:rPr lang="en-US" dirty="0"/>
              <a:t>Profiler</a:t>
            </a:r>
          </a:p>
          <a:p>
            <a:pPr lvl="1"/>
            <a:r>
              <a:rPr lang="en-US" dirty="0" err="1" smtClean="0"/>
              <a:t>SDSoC</a:t>
            </a:r>
            <a:r>
              <a:rPr lang="en-US" dirty="0" smtClean="0"/>
              <a:t> provides infrastructure </a:t>
            </a:r>
            <a:r>
              <a:rPr lang="en-US" dirty="0"/>
              <a:t>to combine processing system, accelerators, data movers, signaling, and </a:t>
            </a:r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SDSoC</a:t>
            </a:r>
            <a:r>
              <a:rPr lang="en-US" dirty="0" smtClean="0"/>
              <a:t> Development Environment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7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Shorter development </a:t>
            </a:r>
            <a:r>
              <a:rPr lang="en-US" dirty="0" smtClean="0"/>
              <a:t>cycles</a:t>
            </a:r>
          </a:p>
          <a:p>
            <a:pPr lvl="1"/>
            <a:r>
              <a:rPr lang="en-US" b="0" dirty="0" smtClean="0"/>
              <a:t>Estimation </a:t>
            </a:r>
            <a:r>
              <a:rPr lang="en-US" b="0" dirty="0"/>
              <a:t>shows improvement over software-only solution for system </a:t>
            </a:r>
            <a:r>
              <a:rPr lang="en-US" b="0" dirty="0" smtClean="0"/>
              <a:t>and accelerators</a:t>
            </a:r>
            <a:endParaRPr lang="en-US" dirty="0" smtClean="0"/>
          </a:p>
          <a:p>
            <a:pPr lvl="1"/>
            <a:r>
              <a:rPr lang="en-US" b="0" dirty="0" smtClean="0"/>
              <a:t>Iterative </a:t>
            </a:r>
            <a:r>
              <a:rPr lang="en-US" b="0" dirty="0"/>
              <a:t>improvement can be made at early stages of development </a:t>
            </a:r>
            <a:r>
              <a:rPr lang="en-US" b="0" dirty="0" smtClean="0"/>
              <a:t>without the </a:t>
            </a:r>
            <a:r>
              <a:rPr lang="en-US" b="0" dirty="0"/>
              <a:t>need to build </a:t>
            </a:r>
            <a:r>
              <a:rPr lang="en-US" b="0" dirty="0" smtClean="0"/>
              <a:t>hardware</a:t>
            </a:r>
          </a:p>
          <a:p>
            <a:r>
              <a:rPr lang="en-US" dirty="0"/>
              <a:t>Simplified interface and partitioning between hardware </a:t>
            </a:r>
            <a:r>
              <a:rPr lang="en-US" dirty="0" smtClean="0"/>
              <a:t>and software</a:t>
            </a:r>
          </a:p>
          <a:p>
            <a:pPr lvl="1"/>
            <a:r>
              <a:rPr lang="en-US" b="0" dirty="0" smtClean="0"/>
              <a:t>Software-based </a:t>
            </a:r>
            <a:r>
              <a:rPr lang="en-US" b="0" dirty="0"/>
              <a:t>flow vs RTL </a:t>
            </a:r>
            <a:endParaRPr lang="en-US" b="0" dirty="0" smtClean="0"/>
          </a:p>
          <a:p>
            <a:pPr lvl="1"/>
            <a:r>
              <a:rPr lang="en-US" b="0" dirty="0" smtClean="0"/>
              <a:t>User </a:t>
            </a:r>
            <a:r>
              <a:rPr lang="en-US" b="0" dirty="0"/>
              <a:t>interfaces with software-only </a:t>
            </a:r>
            <a:r>
              <a:rPr lang="en-US" b="0" dirty="0" smtClean="0"/>
              <a:t>tools; hardware </a:t>
            </a:r>
            <a:r>
              <a:rPr lang="en-US" b="0" dirty="0"/>
              <a:t>management </a:t>
            </a:r>
            <a:r>
              <a:rPr lang="en-US" b="0" dirty="0" smtClean="0"/>
              <a:t>is abstracted</a:t>
            </a:r>
          </a:p>
          <a:p>
            <a:pPr lvl="1"/>
            <a:r>
              <a:rPr lang="en-US" b="0" dirty="0" smtClean="0"/>
              <a:t>Removes </a:t>
            </a:r>
            <a:r>
              <a:rPr lang="en-US" b="0" dirty="0"/>
              <a:t>much of the hardware/software distinction and </a:t>
            </a:r>
            <a:r>
              <a:rPr lang="en-US" b="0" dirty="0" smtClean="0"/>
              <a:t>throw-over-the-wall effect</a:t>
            </a:r>
          </a:p>
          <a:p>
            <a:r>
              <a:rPr lang="en-US" dirty="0"/>
              <a:t>Automated initial </a:t>
            </a:r>
            <a:r>
              <a:rPr lang="en-US" dirty="0" smtClean="0"/>
              <a:t>design</a:t>
            </a:r>
            <a:r>
              <a:rPr lang="en-US" b="0" dirty="0" smtClean="0"/>
              <a:t> </a:t>
            </a:r>
          </a:p>
          <a:p>
            <a:pPr lvl="1"/>
            <a:r>
              <a:rPr lang="en-US" b="0" dirty="0" smtClean="0"/>
              <a:t>Users </a:t>
            </a:r>
            <a:r>
              <a:rPr lang="en-US" b="0" dirty="0"/>
              <a:t>can tweak code at macro- and micro-architectural </a:t>
            </a:r>
            <a:r>
              <a:rPr lang="en-US" b="0" dirty="0" smtClean="0"/>
              <a:t>levels</a:t>
            </a:r>
          </a:p>
          <a:p>
            <a:pPr lvl="1"/>
            <a:r>
              <a:rPr lang="en-US" b="0" dirty="0" smtClean="0"/>
              <a:t>Designers </a:t>
            </a:r>
            <a:r>
              <a:rPr lang="en-US" b="0" dirty="0"/>
              <a:t>still have manual control over the constructed Vivado HLS </a:t>
            </a:r>
            <a:r>
              <a:rPr lang="en-US" b="0" dirty="0" smtClean="0"/>
              <a:t>tool and </a:t>
            </a:r>
            <a:r>
              <a:rPr lang="en-US" b="0" dirty="0"/>
              <a:t>Vivado Design Suite projects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</a:t>
            </a:r>
            <a:r>
              <a:rPr lang="en-US" dirty="0" err="1" smtClean="0"/>
              <a:t>SDSoC</a:t>
            </a:r>
            <a:r>
              <a:rPr lang="en-US" dirty="0" smtClean="0"/>
              <a:t> Development Environment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38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process requires expertise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all steps in the </a:t>
            </a:r>
            <a:r>
              <a:rPr lang="en-US" dirty="0" smtClean="0"/>
              <a:t>development process</a:t>
            </a:r>
          </a:p>
          <a:p>
            <a:pPr lvl="1"/>
            <a:r>
              <a:rPr lang="en-US" dirty="0" smtClean="0"/>
              <a:t>Various hardware design entries</a:t>
            </a:r>
          </a:p>
          <a:p>
            <a:pPr lvl="1"/>
            <a:r>
              <a:rPr lang="en-US" dirty="0" smtClean="0"/>
              <a:t>Hardware connectivity at system level</a:t>
            </a:r>
          </a:p>
          <a:p>
            <a:pPr lvl="1"/>
            <a:r>
              <a:rPr lang="en-US" dirty="0" smtClean="0"/>
              <a:t>Driver development to drive custom</a:t>
            </a:r>
            <a:br>
              <a:rPr lang="en-US" dirty="0" smtClean="0"/>
            </a:br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Integrating with application and target OS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Flow Without </a:t>
            </a:r>
            <a:r>
              <a:rPr lang="en-US" dirty="0" err="1" smtClean="0"/>
              <a:t>SDSoC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473" y="1459357"/>
            <a:ext cx="6144482" cy="501084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49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SDSoC</a:t>
            </a:r>
            <a:r>
              <a:rPr lang="en-US" dirty="0" smtClean="0"/>
              <a:t> - Unified Development Environment</a:t>
            </a:r>
            <a:endParaRPr lang="en-US" sz="2200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867525" y="1603375"/>
            <a:ext cx="5321300" cy="244633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ASSP-like programming experience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System-level profiling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 system optimizing compiler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Expert use model for platform developers and system architects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760731" y="2637630"/>
            <a:ext cx="0" cy="23579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 bwMode="auto">
          <a:xfrm>
            <a:off x="2675797" y="1999016"/>
            <a:ext cx="2176040" cy="5942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691781" y="2125082"/>
            <a:ext cx="216005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8000"/>
            </a:pPr>
            <a:r>
              <a:rPr lang="en-US" sz="1500" dirty="0">
                <a:solidFill>
                  <a:srgbClr val="000000"/>
                </a:solidFill>
              </a:rPr>
              <a:t>C/C++ Development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691781" y="2899713"/>
            <a:ext cx="2176040" cy="5942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2675797" y="3025779"/>
            <a:ext cx="219202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8000"/>
            </a:pPr>
            <a:r>
              <a:rPr lang="en-US" sz="1500" dirty="0">
                <a:solidFill>
                  <a:srgbClr val="000000"/>
                </a:solidFill>
              </a:rPr>
              <a:t>System-level Profiling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691781" y="3750572"/>
            <a:ext cx="2176040" cy="5942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2612297" y="3749677"/>
            <a:ext cx="231404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8000"/>
            </a:pPr>
            <a:r>
              <a:rPr lang="en-US" sz="1500" dirty="0">
                <a:solidFill>
                  <a:srgbClr val="000000"/>
                </a:solidFill>
              </a:rPr>
              <a:t>Specify C/C++Functions for Acceleration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3776715" y="3520221"/>
            <a:ext cx="0" cy="23579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 bwMode="auto">
          <a:xfrm>
            <a:off x="2691781" y="4614172"/>
            <a:ext cx="2176040" cy="5942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612297" y="4590195"/>
            <a:ext cx="23140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8000"/>
            </a:pPr>
            <a:r>
              <a:rPr lang="en-US" sz="1500" dirty="0">
                <a:solidFill>
                  <a:srgbClr val="000000"/>
                </a:solidFill>
              </a:rPr>
              <a:t>Full system</a:t>
            </a:r>
          </a:p>
          <a:p>
            <a:pPr marL="2286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8000"/>
            </a:pPr>
            <a:r>
              <a:rPr lang="en-US" sz="1500" dirty="0">
                <a:solidFill>
                  <a:srgbClr val="000000"/>
                </a:solidFill>
              </a:rPr>
              <a:t>Optimizing Compiler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776715" y="4383821"/>
            <a:ext cx="0" cy="23579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urved Left Arrow 20"/>
          <p:cNvSpPr/>
          <p:nvPr/>
        </p:nvSpPr>
        <p:spPr bwMode="auto">
          <a:xfrm rot="10800000">
            <a:off x="2235824" y="3180772"/>
            <a:ext cx="448731" cy="905933"/>
          </a:xfrm>
          <a:prstGeom prst="curvedLeftArrow">
            <a:avLst>
              <a:gd name="adj1" fmla="val 25000"/>
              <a:gd name="adj2" fmla="val 40985"/>
              <a:gd name="adj3" fmla="val 23113"/>
            </a:avLst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2413" y="2530380"/>
            <a:ext cx="11693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Rapid System Level  Performance  Estimation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0"/>
          <a:stretch/>
        </p:blipFill>
        <p:spPr>
          <a:xfrm>
            <a:off x="2948775" y="1099658"/>
            <a:ext cx="1864963" cy="853719"/>
          </a:xfrm>
          <a:prstGeom prst="rect">
            <a:avLst/>
          </a:prstGeom>
        </p:spPr>
      </p:pic>
      <p:pic>
        <p:nvPicPr>
          <p:cNvPr id="27" name="Picture 26" descr="SoC16.png"/>
          <p:cNvPicPr>
            <a:picLocks noChangeAspect="1"/>
          </p:cNvPicPr>
          <p:nvPr/>
        </p:nvPicPr>
        <p:blipFill>
          <a:blip r:embed="rId4" cstate="print"/>
          <a:srcRect r="-7824"/>
          <a:stretch>
            <a:fillRect/>
          </a:stretch>
        </p:blipFill>
        <p:spPr>
          <a:xfrm>
            <a:off x="5984841" y="3968277"/>
            <a:ext cx="3803029" cy="2209129"/>
          </a:xfrm>
          <a:prstGeom prst="rect">
            <a:avLst/>
          </a:prstGeom>
          <a:effectLst>
            <a:outerShdw blurRad="152400" dist="101600" dir="5400000" algn="t" rotWithShape="0">
              <a:prstClr val="black">
                <a:alpha val="38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1" t="40537" r="30442" b="19159"/>
          <a:stretch/>
        </p:blipFill>
        <p:spPr>
          <a:xfrm>
            <a:off x="1877828" y="5368291"/>
            <a:ext cx="1627907" cy="9192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1" b="66597"/>
          <a:stretch/>
        </p:blipFill>
        <p:spPr>
          <a:xfrm>
            <a:off x="3881256" y="5406709"/>
            <a:ext cx="1627907" cy="76181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5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443" y="1600201"/>
            <a:ext cx="5484970" cy="4268337"/>
          </a:xfrm>
        </p:spPr>
        <p:txBody>
          <a:bodyPr/>
          <a:lstStyle/>
          <a:p>
            <a:r>
              <a:rPr lang="en-US" dirty="0"/>
              <a:t>SDSoC development environment consolidates a </a:t>
            </a:r>
            <a:r>
              <a:rPr lang="en-US" dirty="0" smtClean="0"/>
              <a:t>multi-step/multi-tool process </a:t>
            </a:r>
            <a:r>
              <a:rPr lang="en-US" dirty="0"/>
              <a:t>into a single tool and reduces hardware/software partitioning </a:t>
            </a:r>
            <a:r>
              <a:rPr lang="en-US" dirty="0" smtClean="0"/>
              <a:t>to simple </a:t>
            </a:r>
            <a:r>
              <a:rPr lang="en-US" dirty="0"/>
              <a:t>function </a:t>
            </a:r>
            <a:r>
              <a:rPr lang="en-US" dirty="0" smtClean="0"/>
              <a:t>selection</a:t>
            </a:r>
          </a:p>
          <a:p>
            <a:pPr lvl="1"/>
            <a:r>
              <a:rPr lang="en-US" b="0" dirty="0" smtClean="0"/>
              <a:t>Code </a:t>
            </a:r>
            <a:r>
              <a:rPr lang="en-US" b="0" dirty="0"/>
              <a:t>typically needs to be refined to achieve optimal results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SDSoC</a:t>
            </a:r>
            <a:r>
              <a:rPr lang="en-US" dirty="0" smtClean="0"/>
              <a:t> Development Environment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608430"/>
            <a:ext cx="5778885" cy="471270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Copyright 2015 Xilinx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SDSoC Overview 12-</a:t>
            </a:r>
            <a:fld id="{BFCA2A5C-65D0-4F71-B4D8-734FF63F7E2F}" type="slidenum">
              <a:rPr smtClean="0"/>
              <a:pPr>
                <a:defRPr/>
              </a:pPr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8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ilinx_All_Programmable_Template">
  <a:themeElements>
    <a:clrScheme name="Custom 34">
      <a:dk1>
        <a:srgbClr val="000000"/>
      </a:dk1>
      <a:lt1>
        <a:srgbClr val="FFFFFF"/>
      </a:lt1>
      <a:dk2>
        <a:srgbClr val="EC891D"/>
      </a:dk2>
      <a:lt2>
        <a:srgbClr val="EE3424"/>
      </a:lt2>
      <a:accent1>
        <a:srgbClr val="008CA8"/>
      </a:accent1>
      <a:accent2>
        <a:srgbClr val="B20838"/>
      </a:accent2>
      <a:accent3>
        <a:srgbClr val="008CA8"/>
      </a:accent3>
      <a:accent4>
        <a:srgbClr val="000000"/>
      </a:accent4>
      <a:accent5>
        <a:srgbClr val="D9DA56"/>
      </a:accent5>
      <a:accent6>
        <a:srgbClr val="8B8D09"/>
      </a:accent6>
      <a:hlink>
        <a:srgbClr val="D9DA56"/>
      </a:hlink>
      <a:folHlink>
        <a:srgbClr val="8B8D09"/>
      </a:folHlink>
    </a:clrScheme>
    <a:fontScheme name="Xilinx Templat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762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ilinx Template_light 1">
        <a:dk1>
          <a:srgbClr val="000000"/>
        </a:dk1>
        <a:lt1>
          <a:srgbClr val="FFFFFF"/>
        </a:lt1>
        <a:dk2>
          <a:srgbClr val="008CA8"/>
        </a:dk2>
        <a:lt2>
          <a:srgbClr val="EE3424"/>
        </a:lt2>
        <a:accent1>
          <a:srgbClr val="EC891D"/>
        </a:accent1>
        <a:accent2>
          <a:srgbClr val="B20838"/>
        </a:accent2>
        <a:accent3>
          <a:srgbClr val="FFFFFF"/>
        </a:accent3>
        <a:accent4>
          <a:srgbClr val="000000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linx Template_light 2">
        <a:dk1>
          <a:srgbClr val="EE3423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ilinx Template_light 3">
        <a:dk1>
          <a:srgbClr val="EE3424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tion0 xmlns="D46A7F71-384C-4B0A-B6CB-1869FF28952A">The wide-frame format of the new All Programmable template.</Description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F6AD44C380A4BB6CB1869FF28952A" ma:contentTypeVersion="0" ma:contentTypeDescription="Create a new document." ma:contentTypeScope="" ma:versionID="cbec7fb8faa159a01dcec9b5572a4f9b">
  <xsd:schema xmlns:xsd="http://www.w3.org/2001/XMLSchema" xmlns:p="http://schemas.microsoft.com/office/2006/metadata/properties" xmlns:ns2="D46A7F71-384C-4B0A-B6CB-1869FF28952A" targetNamespace="http://schemas.microsoft.com/office/2006/metadata/properties" ma:root="true" ma:fieldsID="e6a1f69f03052b316a7875f7c9741570" ns2:_="">
    <xsd:import namespace="D46A7F71-384C-4B0A-B6CB-1869FF28952A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46A7F71-384C-4B0A-B6CB-1869FF28952A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47654C-B272-4B15-B46C-BB332E6C5466}">
  <ds:schemaRefs>
    <ds:schemaRef ds:uri="http://schemas.microsoft.com/office/2006/metadata/properties"/>
    <ds:schemaRef ds:uri="http://schemas.microsoft.com/office/2006/documentManagement/types"/>
    <ds:schemaRef ds:uri="D46A7F71-384C-4B0A-B6CB-1869FF28952A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570465-C410-4C49-BB43-C779FFF28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6A7F71-384C-4B0A-B6CB-1869FF28952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645E401-49A1-479D-B023-F249450A84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Xilinx_All_Programmable_Template</Template>
  <TotalTime>17062</TotalTime>
  <Words>3431</Words>
  <Application>Microsoft Office PowerPoint</Application>
  <PresentationFormat>Custom</PresentationFormat>
  <Paragraphs>672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宋体</vt:lpstr>
      <vt:lpstr>Arial</vt:lpstr>
      <vt:lpstr>Arial Narrow</vt:lpstr>
      <vt:lpstr>Calibri</vt:lpstr>
      <vt:lpstr>Courier New</vt:lpstr>
      <vt:lpstr>Times New Roman</vt:lpstr>
      <vt:lpstr>Wingdings</vt:lpstr>
      <vt:lpstr>Xilinx_All_Programmable_Template</vt:lpstr>
      <vt:lpstr>SDSoC Development Environment</vt:lpstr>
      <vt:lpstr>Objectives</vt:lpstr>
      <vt:lpstr>Outline</vt:lpstr>
      <vt:lpstr>Zynq-7000 All Programmable SoC Highlights</vt:lpstr>
      <vt:lpstr>SDSoC Development Environment</vt:lpstr>
      <vt:lpstr>Benefits of SDSoC Development Environment</vt:lpstr>
      <vt:lpstr>Development Flow Without SDSoC</vt:lpstr>
      <vt:lpstr>SDSoC - Unified Development Environment</vt:lpstr>
      <vt:lpstr>SDSoC Development Environment</vt:lpstr>
      <vt:lpstr>Outline</vt:lpstr>
      <vt:lpstr>Example: Back Projection</vt:lpstr>
      <vt:lpstr>Example: Motion Detection @ 1080p60</vt:lpstr>
      <vt:lpstr>Outline</vt:lpstr>
      <vt:lpstr>SDSoC Development Flow</vt:lpstr>
      <vt:lpstr>System-level Considerations</vt:lpstr>
      <vt:lpstr>Candidate for an Accelerator</vt:lpstr>
      <vt:lpstr>Simplifying Hardware/Software Partitioning</vt:lpstr>
      <vt:lpstr>User Development Flow </vt:lpstr>
      <vt:lpstr>SDSoC: Complete End-to-End Flow</vt:lpstr>
      <vt:lpstr>Development Flow</vt:lpstr>
      <vt:lpstr>Profiling the Application</vt:lpstr>
      <vt:lpstr>Accelerating Software Functions</vt:lpstr>
      <vt:lpstr>Estimating Performance</vt:lpstr>
      <vt:lpstr>Initial Development Flow</vt:lpstr>
      <vt:lpstr>Building the Complete System</vt:lpstr>
      <vt:lpstr>Running the Application</vt:lpstr>
      <vt:lpstr>Analyzing the Built System</vt:lpstr>
      <vt:lpstr>Optimizing the System</vt:lpstr>
      <vt:lpstr>Outline</vt:lpstr>
      <vt:lpstr>Invoke SDSoC from Windows Menu</vt:lpstr>
      <vt:lpstr>Creating, Importing, and Opening Projects</vt:lpstr>
      <vt:lpstr>Project Definition</vt:lpstr>
      <vt:lpstr>Operating System Support</vt:lpstr>
      <vt:lpstr>Project Hierarchy</vt:lpstr>
      <vt:lpstr>Project Hierarchy (2)</vt:lpstr>
      <vt:lpstr>Project Hierarchy (3)</vt:lpstr>
      <vt:lpstr>Project Overview</vt:lpstr>
      <vt:lpstr>Outline</vt:lpstr>
      <vt:lpstr>Summary</vt:lpstr>
      <vt:lpstr>Outline</vt:lpstr>
      <vt:lpstr>Lab1 Intro</vt:lpstr>
      <vt:lpstr>Outline</vt:lpstr>
      <vt:lpstr>Advantage of FPGA Hardware Accelerators</vt:lpstr>
      <vt:lpstr>Example: Communications Algorithm </vt:lpstr>
      <vt:lpstr>Example: Communications Algorithm </vt:lpstr>
      <vt:lpstr>Example: Digital Pre-distortion</vt:lpstr>
    </vt:vector>
  </TitlesOfParts>
  <Company>Xilinx Inc,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EDK Overview</dc:title>
  <dc:creator>Xilinx</dc:creator>
  <cp:keywords>Public</cp:keywords>
  <cp:lastModifiedBy>Parimal Patel</cp:lastModifiedBy>
  <cp:revision>182</cp:revision>
  <cp:lastPrinted>2013-08-21T12:53:43Z</cp:lastPrinted>
  <dcterms:created xsi:type="dcterms:W3CDTF">2012-06-30T11:52:27Z</dcterms:created>
  <dcterms:modified xsi:type="dcterms:W3CDTF">2016-01-14T02:34:11Z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/>
  </property>
  <property fmtid="{D5CDD505-2E9C-101B-9397-08002B2CF9AE}" pid="3" name="ContentTypeId">
    <vt:lpwstr>0x010100717F6AD44C380A4BB6CB1869FF28952A</vt:lpwstr>
  </property>
  <property fmtid="{D5CDD505-2E9C-101B-9397-08002B2CF9AE}" pid="4" name="TitusGUID">
    <vt:lpwstr>13eb900d-ac27-41ce-8edd-c3b5360dc30b</vt:lpwstr>
  </property>
  <property fmtid="{D5CDD505-2E9C-101B-9397-08002B2CF9AE}" pid="5" name="TITUSCustom1">
    <vt:lpwstr>1</vt:lpwstr>
  </property>
  <property fmtid="{D5CDD505-2E9C-101B-9397-08002B2CF9AE}" pid="6" name="XilinxClassification">
    <vt:lpwstr>Public</vt:lpwstr>
  </property>
  <property fmtid="{D5CDD505-2E9C-101B-9397-08002B2CF9AE}" pid="7" name="XilinxVisual Markings">
    <vt:lpwstr>No</vt:lpwstr>
  </property>
  <property fmtid="{D5CDD505-2E9C-101B-9397-08002B2CF9AE}" pid="8" name="XilinxPublication Year">
    <vt:lpwstr>2012</vt:lpwstr>
  </property>
  <property fmtid="{D5CDD505-2E9C-101B-9397-08002B2CF9AE}" pid="9" name="XilinxRemoveLegacyFooters">
    <vt:lpwstr>Yes</vt:lpwstr>
  </property>
</Properties>
</file>