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47" autoAdjust="0"/>
  </p:normalViewPr>
  <p:slideViewPr>
    <p:cSldViewPr>
      <p:cViewPr varScale="1">
        <p:scale>
          <a:sx n="131" d="100"/>
          <a:sy n="131" d="100"/>
        </p:scale>
        <p:origin x="10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014A7-3E76-4A8D-B716-02235D29DDE7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9C7B9-DBA9-471C-8F8C-5DA2A7E6A8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064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 txBox="1"/>
          <p:nvPr/>
        </p:nvSpPr>
        <p:spPr>
          <a:xfrm>
            <a:off x="3884398" y="8684998"/>
            <a:ext cx="2971800" cy="457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34BF1C8-FDAF-40D3-B068-E224DEA0C8CE}" type="slidenum">
              <a:t>26</a:t>
            </a:fld>
            <a:endParaRPr lang="hu-HU" sz="1200" b="0" i="0" u="none" strike="noStrike" kern="1200" cap="none" spc="0" baseline="0">
              <a:solidFill>
                <a:srgbClr val="000000"/>
              </a:solidFill>
              <a:uFillTx/>
              <a:latin typeface="Arial" pitchFamily="2"/>
              <a:ea typeface="DejaVu Sans" pitchFamily="2"/>
              <a:cs typeface="Tahoma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025161"/>
          </a:xfrm>
        </p:spPr>
        <p:txBody>
          <a:bodyPr/>
          <a:lstStyle/>
          <a:p>
            <a:pPr lvl="0"/>
            <a:r>
              <a:rPr lang="hu-HU" dirty="0"/>
              <a:t>SIGNAL(7)                  Linux </a:t>
            </a:r>
            <a:r>
              <a:rPr lang="hu-HU" dirty="0" err="1"/>
              <a:t>Programmer's</a:t>
            </a:r>
            <a:r>
              <a:rPr lang="hu-HU" dirty="0"/>
              <a:t> </a:t>
            </a:r>
            <a:r>
              <a:rPr lang="hu-HU" dirty="0" err="1"/>
              <a:t>Manual</a:t>
            </a:r>
            <a:r>
              <a:rPr lang="hu-HU" dirty="0"/>
              <a:t>                 SIGNAL(7)</a:t>
            </a:r>
          </a:p>
          <a:p>
            <a:pPr lvl="0"/>
            <a:r>
              <a:rPr lang="hu-HU" dirty="0"/>
              <a:t>Ezek a POSIX.1-1990 szabványból származnak.</a:t>
            </a:r>
          </a:p>
          <a:p>
            <a:pPr lvl="0"/>
            <a:r>
              <a:rPr lang="hu-HU" dirty="0"/>
              <a:t>A </a:t>
            </a:r>
            <a:r>
              <a:rPr lang="hu-HU" dirty="0" err="1"/>
              <a:t>Value</a:t>
            </a:r>
            <a:r>
              <a:rPr lang="hu-HU" dirty="0"/>
              <a:t> oszlopban levő érték architektúra függő.</a:t>
            </a:r>
          </a:p>
          <a:p>
            <a:pPr lvl="0"/>
            <a:r>
              <a:rPr lang="hu-HU" dirty="0"/>
              <a:t>Egyébként az egész man lap nagyon tanulságos olvasmány.</a:t>
            </a:r>
          </a:p>
          <a:p>
            <a:pPr lvl="0"/>
            <a:endParaRPr lang="hu-HU" dirty="0"/>
          </a:p>
          <a:p>
            <a:pPr lvl="0"/>
            <a:r>
              <a:rPr lang="hu-HU" dirty="0"/>
              <a:t>Teljes lista: </a:t>
            </a:r>
            <a:r>
              <a:rPr lang="hu-HU" dirty="0" err="1"/>
              <a:t>kill</a:t>
            </a:r>
            <a:r>
              <a:rPr lang="hu-HU" dirty="0"/>
              <a:t> -l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5556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843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26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788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noProof="0" dirty="0" err="1"/>
              <a:t>Mintacím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/>
          <a:lstStyle/>
          <a:p>
            <a:pPr lvl="0"/>
            <a:r>
              <a:rPr lang="en-US" noProof="0" dirty="0" err="1"/>
              <a:t>Mintaszöveg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  <a:p>
            <a:pPr lvl="1"/>
            <a:r>
              <a:rPr lang="en-US" noProof="0" dirty="0" err="1"/>
              <a:t>Második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2"/>
            <a:r>
              <a:rPr lang="en-US" noProof="0" dirty="0" err="1"/>
              <a:t>Harmadik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3"/>
            <a:r>
              <a:rPr lang="en-US" noProof="0" dirty="0" err="1"/>
              <a:t>Negyedik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4"/>
            <a:r>
              <a:rPr lang="en-US" noProof="0" dirty="0" err="1"/>
              <a:t>Ötödik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11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006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832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53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34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049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3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56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BABB7-4E9A-4C85-AF7B-691C4A374ACF}" type="datetimeFigureOut">
              <a:rPr lang="hu-HU" smtClean="0"/>
              <a:t>2020. 04. 08.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  <p:sp>
        <p:nvSpPr>
          <p:cNvPr id="7" name="Szabadkézi sokszög 6"/>
          <p:cNvSpPr/>
          <p:nvPr userDrawn="1"/>
        </p:nvSpPr>
        <p:spPr>
          <a:xfrm>
            <a:off x="0" y="0"/>
            <a:ext cx="9144000" cy="253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368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852000" algn="l"/>
                <a:tab pos="8704440" algn="r"/>
                <a:tab pos="9722879" algn="l"/>
              </a:tabLst>
            </a:pPr>
            <a:r>
              <a:rPr lang="hu-HU" sz="13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BME MIT	Operating Systems	Spring 2017.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13" cstate="screen">
            <a:lum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560" y="-36000"/>
            <a:ext cx="107568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zabadkézi sokszög 8"/>
          <p:cNvSpPr/>
          <p:nvPr userDrawn="1"/>
        </p:nvSpPr>
        <p:spPr>
          <a:xfrm>
            <a:off x="0" y="6603120"/>
            <a:ext cx="9144000" cy="25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44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4000" algn="l"/>
                <a:tab pos="4446000" algn="ctr"/>
                <a:tab pos="8814240" algn="r"/>
                <a:tab pos="9843480" algn="l"/>
              </a:tabLst>
            </a:pPr>
            <a:r>
              <a:rPr lang="en-US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Inter</a:t>
            </a:r>
            <a:r>
              <a:rPr lang="hu-HU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p</a:t>
            </a:r>
            <a:r>
              <a:rPr lang="en-US" sz="1300" b="0" i="0" u="none" strike="noStrike" baseline="0" noProof="0" dirty="0" err="1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rocess</a:t>
            </a:r>
            <a:r>
              <a:rPr lang="en-US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 Communications</a:t>
            </a:r>
            <a:r>
              <a:rPr lang="en-US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Lucida Sans" pitchFamily="34"/>
                <a:ea typeface="Lucida Sans Unicode" pitchFamily="2"/>
                <a:cs typeface="Tahoma" pitchFamily="2"/>
              </a:rPr>
              <a:t>		 </a:t>
            </a:r>
            <a:fld id="{0CB70EE1-8A44-41CD-97B3-65BE96751241}" type="slidenum">
              <a:rPr lang="en-US" sz="1400" noProof="0" smtClean="0">
                <a:solidFill>
                  <a:schemeClr val="bg1"/>
                </a:solidFill>
                <a:latin typeface="+mj-lt"/>
              </a:rPr>
              <a:pPr marL="14400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144000" algn="l"/>
                  <a:tab pos="4446000" algn="ctr"/>
                  <a:tab pos="8814240" algn="r"/>
                  <a:tab pos="9843480" algn="l"/>
                </a:tabLst>
              </a:pPr>
              <a:t>‹#›</a:t>
            </a:fld>
            <a:r>
              <a:rPr lang="en-US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 / </a:t>
            </a:r>
            <a:r>
              <a:rPr lang="hu-HU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35</a:t>
            </a:r>
            <a:endParaRPr lang="en-US" sz="1400" b="0" i="0" u="none" strike="noStrike" baseline="0" noProof="0" dirty="0">
              <a:ln>
                <a:noFill/>
              </a:ln>
              <a:solidFill>
                <a:srgbClr val="FFFFFF"/>
              </a:solidFill>
              <a:latin typeface="+mj-lt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7081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essage-oriented_middlewar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Open_Network_Computing_Remote_Procedure_Cal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uxjournal.com/article/2156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/>
          <p:cNvSpPr txBox="1">
            <a:spLocks noGrp="1"/>
          </p:cNvSpPr>
          <p:nvPr>
            <p:ph type="subTitle" idx="4294967295"/>
          </p:nvPr>
        </p:nvSpPr>
        <p:spPr>
          <a:xfrm>
            <a:off x="0" y="3212976"/>
            <a:ext cx="9144000" cy="3200876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</a:defPPr>
            <a:lvl1pPr lvl="0">
              <a:buClr>
                <a:srgbClr val="000000"/>
              </a:buClr>
              <a:buSzPct val="100000"/>
              <a:buFont typeface="Huni_Quorum Medium BT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Huni_Quorum Medium BT" pitchFamily="34"/>
              <a:buChar char="–"/>
            </a:lvl2pPr>
            <a:lvl3pPr lvl="2">
              <a:buClr>
                <a:srgbClr val="000000"/>
              </a:buClr>
              <a:buSzPct val="100000"/>
              <a:buFont typeface="Huni_Quorum Medium BT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Huni_Quorum Medium BT" pitchFamily="34"/>
              <a:buChar char="–"/>
            </a:lvl4pPr>
            <a:lvl5pPr lvl="4">
              <a:buClr>
                <a:srgbClr val="000000"/>
              </a:buClr>
              <a:buSzPct val="100000"/>
              <a:buFont typeface="Huni_Quorum Medium BT" pitchFamily="34"/>
              <a:buChar char="»"/>
            </a:lvl5pPr>
            <a:lvl6pPr lvl="5">
              <a:buClr>
                <a:srgbClr val="000000"/>
              </a:buClr>
              <a:buSzPct val="100000"/>
              <a:buFont typeface="Huni_Quorum Medium BT" pitchFamily="34"/>
              <a:buChar char="»"/>
            </a:lvl6pPr>
            <a:lvl7pPr lvl="6">
              <a:buClr>
                <a:srgbClr val="000000"/>
              </a:buClr>
              <a:buSzPct val="100000"/>
              <a:buFont typeface="Huni_Quorum Medium BT" pitchFamily="34"/>
              <a:buChar char="»"/>
            </a:lvl7pPr>
            <a:lvl8pPr lvl="7">
              <a:buClr>
                <a:srgbClr val="000000"/>
              </a:buClr>
              <a:buSzPct val="100000"/>
              <a:buFont typeface="Huni_Quorum Medium BT" pitchFamily="34"/>
              <a:buChar char="»"/>
            </a:lvl8pPr>
            <a:lvl9pPr lvl="8">
              <a:buClr>
                <a:srgbClr val="000000"/>
              </a:buClr>
              <a:buSzPct val="100000"/>
              <a:buFont typeface="Huni_Quorum Medium BT" pitchFamily="34"/>
              <a:buChar char="»"/>
            </a:lvl9pPr>
          </a:lstStyle>
          <a:p>
            <a:pPr marL="0" lvl="0" indent="0" algn="ctr">
              <a:spcBef>
                <a:spcPts val="598"/>
              </a:spcBef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 err="1">
                <a:latin typeface="Huni_Quorum Medium BT" pitchFamily="34"/>
              </a:rPr>
              <a:t>Péter</a:t>
            </a:r>
            <a:r>
              <a:rPr lang="en-US" sz="2400" i="1" dirty="0">
                <a:latin typeface="Huni_Quorum Medium BT" pitchFamily="34"/>
              </a:rPr>
              <a:t> </a:t>
            </a:r>
            <a:r>
              <a:rPr lang="en-US" sz="2400" i="1" dirty="0" err="1">
                <a:latin typeface="Huni_Quorum Medium BT" pitchFamily="34"/>
              </a:rPr>
              <a:t>Györke</a:t>
            </a:r>
            <a:r>
              <a:rPr lang="en-US" sz="1800" i="1" dirty="0">
                <a:latin typeface="Huni_Quorum Medium BT" pitchFamily="34"/>
              </a:rPr>
              <a:t/>
            </a:r>
            <a:br>
              <a:rPr lang="en-US" sz="1800" i="1" dirty="0">
                <a:latin typeface="Huni_Quorum Medium BT" pitchFamily="34"/>
              </a:rPr>
            </a:br>
            <a:r>
              <a:rPr lang="en-US" sz="1200" dirty="0">
                <a:latin typeface="Huni_Quorum Medium BT" pitchFamily="34"/>
              </a:rPr>
              <a:t>http://www.mit.bme.hu/~gyorke/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>
                <a:latin typeface="Huni_Quorum Medium BT" pitchFamily="34"/>
              </a:rPr>
              <a:t>gyorke@mit.bme.hu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i="1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/>
              <a:t>Budapest University of Technology and Economics (BME)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latin typeface="Huni_Quorum Medium BT" pitchFamily="34"/>
              </a:rPr>
              <a:t>Department of Measurement and Information Systems (MIT)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 dirty="0">
                <a:latin typeface="Huni_Quorum Medium BT" pitchFamily="34"/>
              </a:rPr>
              <a:t>The slides of the latest lecture will be on the course page. (https://www.mit.bme.hu/eng/oktatas/targyak/vimiab00)</a:t>
            </a:r>
            <a:br>
              <a:rPr lang="en-US" sz="1000" dirty="0">
                <a:latin typeface="Huni_Quorum Medium BT" pitchFamily="34"/>
              </a:rPr>
            </a:br>
            <a:r>
              <a:rPr lang="en-US" sz="1000" dirty="0">
                <a:latin typeface="Huni_Quorum Medium BT" pitchFamily="34"/>
              </a:rPr>
              <a:t>These slides are under copyright.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93600" y="2135412"/>
            <a:ext cx="9050400" cy="83099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Clr>
                <a:srgbClr val="000000"/>
              </a:buClr>
              <a:buSzPct val="100000"/>
              <a:buFont typeface="Huni_Quorum Medium BT" pitchFamily="34"/>
              <a:buChar char="•"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lnSpc>
                <a:spcPct val="150000"/>
              </a:lnSpc>
              <a:buFont typeface="Huni_Quorum Medium BT" pitchFamily="34"/>
              <a:buNone/>
            </a:pPr>
            <a:r>
              <a:rPr lang="en-US" sz="3200" dirty="0"/>
              <a:t>Operating Systems – Inter</a:t>
            </a:r>
            <a:r>
              <a:rPr lang="hu-HU" sz="3200" dirty="0"/>
              <a:t>p</a:t>
            </a:r>
            <a:r>
              <a:rPr lang="en-US" sz="3200" dirty="0" err="1"/>
              <a:t>rocess</a:t>
            </a:r>
            <a:r>
              <a:rPr lang="en-US" sz="3200" dirty="0"/>
              <a:t>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285287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Synchronous data transfer</a:t>
            </a:r>
          </a:p>
          <a:p>
            <a:pPr lvl="1"/>
            <a:r>
              <a:rPr lang="en-US" dirty="0"/>
              <a:t>The operation blocks the task execution (waiting state)</a:t>
            </a:r>
          </a:p>
          <a:p>
            <a:pPr lvl="2"/>
            <a:r>
              <a:rPr lang="en-US" dirty="0"/>
              <a:t>Send: it returns only, when the data is received</a:t>
            </a:r>
          </a:p>
          <a:p>
            <a:pPr lvl="3"/>
            <a:r>
              <a:rPr lang="en-US" dirty="0"/>
              <a:t>If there are no mediator too long blocking is possible</a:t>
            </a:r>
          </a:p>
          <a:p>
            <a:pPr lvl="2"/>
            <a:r>
              <a:rPr lang="en-US" dirty="0"/>
              <a:t>Receive: it returns only, when the data is received</a:t>
            </a:r>
          </a:p>
          <a:p>
            <a:pPr lvl="1"/>
            <a:r>
              <a:rPr lang="en-US" dirty="0"/>
              <a:t>The receive operation is sensitive to the Denial-of-Service (</a:t>
            </a:r>
            <a:r>
              <a:rPr lang="en-US" dirty="0" err="1"/>
              <a:t>DoS</a:t>
            </a:r>
            <a:r>
              <a:rPr lang="en-US" dirty="0"/>
              <a:t>) attacks</a:t>
            </a:r>
          </a:p>
          <a:p>
            <a:pPr lvl="1"/>
            <a:r>
              <a:rPr lang="en-US" dirty="0"/>
              <a:t>Timeouts and other errors has to be managed</a:t>
            </a:r>
          </a:p>
          <a:p>
            <a:r>
              <a:rPr lang="en-US" b="1" dirty="0"/>
              <a:t>Asynchronous data transfer</a:t>
            </a:r>
          </a:p>
          <a:p>
            <a:pPr lvl="1"/>
            <a:r>
              <a:rPr lang="en-US" dirty="0"/>
              <a:t>The tasks are not blocked during the transfer</a:t>
            </a:r>
          </a:p>
          <a:p>
            <a:pPr lvl="1"/>
            <a:r>
              <a:rPr lang="en-US" dirty="0"/>
              <a:t>The results are not available when the function returns</a:t>
            </a:r>
          </a:p>
          <a:p>
            <a:pPr lvl="1"/>
            <a:r>
              <a:rPr lang="en-US" dirty="0"/>
              <a:t>The tasks has to be notified by other methods about the completion or the errors</a:t>
            </a:r>
          </a:p>
          <a:p>
            <a:pPr lvl="1"/>
            <a:r>
              <a:rPr lang="en-US" dirty="0"/>
              <a:t>The messages which are not received has to be stored</a:t>
            </a:r>
          </a:p>
          <a:p>
            <a:pPr lvl="1"/>
            <a:r>
              <a:rPr lang="en-US" dirty="0"/>
              <a:t>Asynchronous operations</a:t>
            </a:r>
          </a:p>
          <a:p>
            <a:pPr lvl="2"/>
            <a:r>
              <a:rPr lang="en-US" dirty="0"/>
              <a:t>Send: returns immediately after calling</a:t>
            </a:r>
          </a:p>
          <a:p>
            <a:pPr lvl="3"/>
            <a:r>
              <a:rPr lang="en-US" dirty="0"/>
              <a:t>The successful delivery has to be checked later</a:t>
            </a:r>
          </a:p>
          <a:p>
            <a:pPr lvl="2"/>
            <a:r>
              <a:rPr lang="en-US" dirty="0"/>
              <a:t>Receive: returns immediately with the data or with „no data received”</a:t>
            </a:r>
          </a:p>
          <a:p>
            <a:pPr lvl="3"/>
            <a:r>
              <a:rPr lang="en-US" dirty="0"/>
              <a:t>Busy waiting for a message should be avoided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1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Semantics of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Data is transferred between tasks (and between the comm. system)</a:t>
            </a:r>
          </a:p>
          <a:p>
            <a:pPr lvl="1"/>
            <a:r>
              <a:rPr lang="en-US" dirty="0"/>
              <a:t>How long the data is available for the participants?</a:t>
            </a:r>
          </a:p>
          <a:p>
            <a:r>
              <a:rPr lang="en-US" dirty="0"/>
              <a:t>Possible solutions</a:t>
            </a:r>
          </a:p>
          <a:p>
            <a:pPr lvl="1"/>
            <a:r>
              <a:rPr lang="en-US" dirty="0"/>
              <a:t>Copy semantics</a:t>
            </a:r>
          </a:p>
          <a:p>
            <a:pPr lvl="2"/>
            <a:r>
              <a:rPr lang="en-US" dirty="0"/>
              <a:t>The sender and the recipient also stores a copy of the data</a:t>
            </a:r>
          </a:p>
          <a:p>
            <a:pPr lvl="2"/>
            <a:r>
              <a:rPr lang="en-US" dirty="0"/>
              <a:t>Further modifications of these data has only local effects</a:t>
            </a:r>
          </a:p>
          <a:p>
            <a:pPr lvl="1"/>
            <a:r>
              <a:rPr lang="en-US" dirty="0"/>
              <a:t>Share semantics</a:t>
            </a:r>
          </a:p>
          <a:p>
            <a:pPr lvl="2"/>
            <a:r>
              <a:rPr lang="en-US" dirty="0"/>
              <a:t>After the transfer the sender and the recipient can access to the same data</a:t>
            </a:r>
          </a:p>
          <a:p>
            <a:pPr lvl="2"/>
            <a:r>
              <a:rPr lang="en-US" dirty="0"/>
              <a:t>Beside the data, permissions can be transferred (e.g. who can modify?)</a:t>
            </a:r>
          </a:p>
          <a:p>
            <a:pPr lvl="2"/>
            <a:r>
              <a:rPr lang="en-US" dirty="0"/>
              <a:t>Usually the kernel don’t copy the data, only pointers are transferred</a:t>
            </a:r>
          </a:p>
          <a:p>
            <a:pPr lvl="1"/>
            <a:r>
              <a:rPr lang="en-US" dirty="0"/>
              <a:t>Move semantics</a:t>
            </a:r>
          </a:p>
          <a:p>
            <a:pPr lvl="2"/>
            <a:r>
              <a:rPr lang="en-US" dirty="0"/>
              <a:t>The sender loses access to the data after the sending</a:t>
            </a:r>
          </a:p>
          <a:p>
            <a:pPr lvl="2"/>
            <a:r>
              <a:rPr lang="en-US" dirty="0"/>
              <a:t>It can be implemented with shared data and with revoking permissions</a:t>
            </a:r>
          </a:p>
        </p:txBody>
      </p:sp>
    </p:spTree>
    <p:extLst>
      <p:ext uri="{BB962C8B-B14F-4D97-AF65-F5344CB8AC3E}">
        <p14:creationId xmlns:p14="http://schemas.microsoft.com/office/powerpoint/2010/main" val="317164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and asymmetric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Signal</a:t>
            </a:r>
          </a:p>
          <a:p>
            <a:pPr lvl="1"/>
            <a:r>
              <a:rPr lang="en-US" dirty="0"/>
              <a:t>The sender can signal an event to the recipient</a:t>
            </a:r>
          </a:p>
          <a:p>
            <a:pPr lvl="1"/>
            <a:r>
              <a:rPr lang="en-US" dirty="0"/>
              <a:t>The sender can be the kernel: sending signals to the tasks (e.g. kill)</a:t>
            </a:r>
          </a:p>
          <a:p>
            <a:endParaRPr lang="hu-HU" dirty="0"/>
          </a:p>
          <a:p>
            <a:r>
              <a:rPr lang="en-US" dirty="0"/>
              <a:t>Socket communication</a:t>
            </a:r>
          </a:p>
          <a:p>
            <a:pPr lvl="1"/>
            <a:r>
              <a:rPr lang="en-US" dirty="0"/>
              <a:t>Asymmetric method based on the client-server model</a:t>
            </a:r>
          </a:p>
          <a:p>
            <a:pPr lvl="1"/>
            <a:r>
              <a:rPr lang="en-US" dirty="0"/>
              <a:t>It is widely used on TCP/IP bases</a:t>
            </a:r>
          </a:p>
          <a:p>
            <a:pPr lvl="1"/>
            <a:r>
              <a:rPr lang="en-US" dirty="0"/>
              <a:t>The machines identified by IP addresses, the senders and receivers identified by ports</a:t>
            </a:r>
          </a:p>
          <a:p>
            <a:pPr lvl="1"/>
            <a:r>
              <a:rPr lang="en-US" dirty="0"/>
              <a:t>The OS provides the network connectors for the communication</a:t>
            </a:r>
          </a:p>
          <a:p>
            <a:endParaRPr lang="hu-HU" dirty="0"/>
          </a:p>
          <a:p>
            <a:r>
              <a:rPr lang="en-US" dirty="0"/>
              <a:t>Remote Procedure Call (RPC)</a:t>
            </a:r>
          </a:p>
          <a:p>
            <a:pPr lvl="1"/>
            <a:r>
              <a:rPr lang="en-US" dirty="0"/>
              <a:t>Asymmetric method based on the client-server model</a:t>
            </a:r>
          </a:p>
          <a:p>
            <a:pPr lvl="1"/>
            <a:r>
              <a:rPr lang="en-US" dirty="0"/>
              <a:t>Calling a function in another task</a:t>
            </a:r>
          </a:p>
          <a:p>
            <a:pPr lvl="1"/>
            <a:r>
              <a:rPr lang="en-US" dirty="0"/>
              <a:t>The sender transfers the function name and arguments and receives the return value</a:t>
            </a:r>
          </a:p>
          <a:p>
            <a:pPr lvl="1"/>
            <a:r>
              <a:rPr lang="en-US" dirty="0"/>
              <a:t>The recipient performs the operations with the provided arguments and returns the results</a:t>
            </a:r>
          </a:p>
          <a:p>
            <a:pPr lvl="1"/>
            <a:r>
              <a:rPr lang="en-US" dirty="0"/>
              <a:t>It is based on network communications, so it can be used between different machines</a:t>
            </a:r>
          </a:p>
          <a:p>
            <a:pPr lvl="1"/>
            <a:r>
              <a:rPr lang="en-US" dirty="0"/>
              <a:t>Besides the communication protocol, the data semantics also determined</a:t>
            </a:r>
          </a:p>
          <a:p>
            <a:pPr lvl="2"/>
            <a:r>
              <a:rPr lang="en-US" dirty="0"/>
              <a:t>Exact data types, structures</a:t>
            </a:r>
          </a:p>
          <a:p>
            <a:pPr lvl="2"/>
            <a:r>
              <a:rPr lang="en-US" dirty="0"/>
              <a:t>Automatic conversion may be performed between the participants</a:t>
            </a:r>
          </a:p>
          <a:p>
            <a:pPr lvl="1"/>
            <a:r>
              <a:rPr lang="en-US" dirty="0"/>
              <a:t>Higher level OS services based on RPC</a:t>
            </a:r>
          </a:p>
          <a:p>
            <a:pPr lvl="1"/>
            <a:r>
              <a:rPr lang="en-US" dirty="0"/>
              <a:t>A number of development schemes (design patterns) are based on RPC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56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communication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Mailbox</a:t>
            </a:r>
          </a:p>
          <a:p>
            <a:pPr lvl="1"/>
            <a:r>
              <a:rPr lang="en-US" dirty="0"/>
              <a:t>It can contain a limited number (may be just one) of messages</a:t>
            </a:r>
          </a:p>
          <a:p>
            <a:pPr lvl="1"/>
            <a:r>
              <a:rPr lang="en-US" dirty="0"/>
              <a:t>The size of a message is determined by the system</a:t>
            </a:r>
          </a:p>
          <a:p>
            <a:pPr lvl="1"/>
            <a:r>
              <a:rPr lang="en-US" dirty="0"/>
              <a:t>The mailbox has a direct address (which is not recipient address)</a:t>
            </a:r>
          </a:p>
          <a:p>
            <a:r>
              <a:rPr lang="en-US" dirty="0"/>
              <a:t>Message queue</a:t>
            </a:r>
          </a:p>
          <a:p>
            <a:pPr lvl="1"/>
            <a:r>
              <a:rPr lang="en-US" dirty="0"/>
              <a:t>It can store and transfer infinite (of course is limited in the reality) number of messages</a:t>
            </a:r>
          </a:p>
          <a:p>
            <a:pPr lvl="1"/>
            <a:r>
              <a:rPr lang="en-US" dirty="0"/>
              <a:t>It may operate between different machines also, via network</a:t>
            </a:r>
          </a:p>
          <a:p>
            <a:pPr lvl="1"/>
            <a:r>
              <a:rPr lang="en-US" dirty="0"/>
              <a:t>It can also filter the messages</a:t>
            </a:r>
          </a:p>
          <a:p>
            <a:pPr lvl="1"/>
            <a:r>
              <a:rPr lang="en-US" dirty="0"/>
              <a:t>The message queue has a direct address (which is not recipient address)</a:t>
            </a:r>
          </a:p>
          <a:p>
            <a:pPr lvl="1"/>
            <a:r>
              <a:rPr lang="en-US" dirty="0"/>
              <a:t>There are high level business implementations also (</a:t>
            </a:r>
            <a:r>
              <a:rPr lang="en-US" dirty="0">
                <a:hlinkClick r:id="rId2"/>
              </a:rPr>
              <a:t>Message Oriented Middleware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E.g.: MSMQ, IBM MQ, Java Message Service, Oracle Advanced Queuing, …</a:t>
            </a:r>
          </a:p>
          <a:p>
            <a:r>
              <a:rPr lang="en-US" dirty="0"/>
              <a:t>Pipe</a:t>
            </a:r>
          </a:p>
          <a:p>
            <a:pPr lvl="1"/>
            <a:r>
              <a:rPr lang="en-US" dirty="0"/>
              <a:t>It can transfer infinite amount of data</a:t>
            </a:r>
          </a:p>
          <a:p>
            <a:pPr lvl="1"/>
            <a:r>
              <a:rPr lang="en-US" dirty="0"/>
              <a:t>Continuous operation (no message separation)</a:t>
            </a:r>
          </a:p>
          <a:p>
            <a:pPr lvl="1"/>
            <a:r>
              <a:rPr lang="en-US" dirty="0"/>
              <a:t>The pipe has a direct address (which is not recipient address)</a:t>
            </a:r>
          </a:p>
          <a:p>
            <a:pPr lvl="1"/>
            <a:r>
              <a:rPr lang="en-US" dirty="0"/>
              <a:t>No filtering</a:t>
            </a:r>
          </a:p>
          <a:p>
            <a:pPr lvl="1"/>
            <a:r>
              <a:rPr lang="en-US" dirty="0"/>
              <a:t>The receiver may request a copy: the data stays in the pipe, otherwise it will be removed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26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compared to the PRAM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Slower data rate and higher delay</a:t>
            </a:r>
          </a:p>
          <a:p>
            <a:pPr lvl="1"/>
            <a:r>
              <a:rPr lang="en-US" dirty="0"/>
              <a:t>The communication subsystem has an overhead</a:t>
            </a:r>
          </a:p>
          <a:p>
            <a:pPr lvl="1"/>
            <a:r>
              <a:rPr lang="en-US" dirty="0"/>
              <a:t>Less efficient than PRAM operations</a:t>
            </a:r>
          </a:p>
          <a:p>
            <a:r>
              <a:rPr lang="en-US" dirty="0"/>
              <a:t>What determines the data rate and delays?</a:t>
            </a:r>
          </a:p>
          <a:p>
            <a:pPr lvl="1"/>
            <a:r>
              <a:rPr lang="en-US" dirty="0"/>
              <a:t>Data transfer</a:t>
            </a:r>
          </a:p>
          <a:p>
            <a:pPr lvl="2"/>
            <a:r>
              <a:rPr lang="en-US" dirty="0"/>
              <a:t>Moving data between the task’s and the kernel’s memory range is slower</a:t>
            </a:r>
          </a:p>
          <a:p>
            <a:pPr lvl="2"/>
            <a:r>
              <a:rPr lang="en-US" dirty="0"/>
              <a:t>Context changes</a:t>
            </a:r>
          </a:p>
          <a:p>
            <a:pPr lvl="3"/>
            <a:r>
              <a:rPr lang="en-US" dirty="0"/>
              <a:t>Repetitive communication will cause a high number of context changes</a:t>
            </a:r>
          </a:p>
          <a:p>
            <a:pPr lvl="2"/>
            <a:r>
              <a:rPr lang="en-US" dirty="0"/>
              <a:t>System calls</a:t>
            </a:r>
          </a:p>
          <a:p>
            <a:pPr lvl="3"/>
            <a:r>
              <a:rPr lang="en-US" dirty="0"/>
              <a:t>The messaging is performed by system calls, which has an additional overhead</a:t>
            </a:r>
          </a:p>
          <a:p>
            <a:pPr marL="457200" lvl="1" indent="0">
              <a:buNone/>
            </a:pPr>
            <a:endParaRPr lang="hu-HU" b="1" dirty="0"/>
          </a:p>
          <a:p>
            <a:pPr marL="457200" lvl="1" indent="0">
              <a:buNone/>
            </a:pPr>
            <a:r>
              <a:rPr lang="en-US" b="1" dirty="0"/>
              <a:t>Due to the protective mechanisms, the efficiency is lower</a:t>
            </a:r>
          </a:p>
          <a:p>
            <a:endParaRPr lang="hu-HU" dirty="0"/>
          </a:p>
          <a:p>
            <a:r>
              <a:rPr lang="en-US" dirty="0"/>
              <a:t>Where is the performance of the messaging is critical?</a:t>
            </a:r>
          </a:p>
          <a:p>
            <a:pPr lvl="1"/>
            <a:r>
              <a:rPr lang="en-US" dirty="0"/>
              <a:t>Microkernels (it uses messaging  for internal operations)</a:t>
            </a:r>
          </a:p>
          <a:p>
            <a:pPr lvl="2"/>
            <a:r>
              <a:rPr lang="en-US" dirty="0"/>
              <a:t>First implementations are based on RPC: even slower</a:t>
            </a:r>
          </a:p>
        </p:txBody>
      </p:sp>
    </p:spTree>
    <p:extLst>
      <p:ext uri="{BB962C8B-B14F-4D97-AF65-F5344CB8AC3E}">
        <p14:creationId xmlns:p14="http://schemas.microsoft.com/office/powerpoint/2010/main" val="1405614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in modern microkernels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What is the fastest way to transfer a small amount of data?</a:t>
            </a:r>
          </a:p>
          <a:p>
            <a:pPr lvl="1"/>
            <a:r>
              <a:rPr lang="en-US" dirty="0"/>
              <a:t>Registers of the CPU</a:t>
            </a:r>
          </a:p>
          <a:p>
            <a:pPr lvl="2"/>
            <a:r>
              <a:rPr lang="en-US" dirty="0"/>
              <a:t>Limited resource &lt; 16 byte</a:t>
            </a:r>
          </a:p>
          <a:p>
            <a:r>
              <a:rPr lang="en-US" dirty="0"/>
              <a:t>Transferring medium size data (16-64 byte)</a:t>
            </a:r>
          </a:p>
          <a:p>
            <a:pPr lvl="1"/>
            <a:r>
              <a:rPr lang="en-US" dirty="0"/>
              <a:t>Depending of the HW, it may fit in registers</a:t>
            </a:r>
          </a:p>
          <a:p>
            <a:pPr lvl="1"/>
            <a:r>
              <a:rPr lang="en-US" dirty="0"/>
              <a:t>L4 cache creates </a:t>
            </a:r>
            <a:r>
              <a:rPr lang="en-US" b="1" dirty="0"/>
              <a:t>virtual registers</a:t>
            </a:r>
          </a:p>
          <a:p>
            <a:pPr lvl="2"/>
            <a:r>
              <a:rPr lang="en-US" dirty="0"/>
              <a:t>It can be translated to physical registers</a:t>
            </a:r>
          </a:p>
          <a:p>
            <a:pPr lvl="2"/>
            <a:r>
              <a:rPr lang="en-US" dirty="0"/>
              <a:t>O</a:t>
            </a:r>
            <a:r>
              <a:rPr lang="hu-HU" dirty="0"/>
              <a:t>r</a:t>
            </a:r>
            <a:r>
              <a:rPr lang="en-US" dirty="0"/>
              <a:t> it can be assigned to a special shared range in the tasks virtual memory range (PRAM)</a:t>
            </a:r>
          </a:p>
          <a:p>
            <a:r>
              <a:rPr lang="en-US" dirty="0"/>
              <a:t>Lowering the overhead of the context changes (and scheduling)</a:t>
            </a:r>
          </a:p>
          <a:p>
            <a:pPr lvl="1"/>
            <a:r>
              <a:rPr lang="en-US" dirty="0"/>
              <a:t>The sender enters into waiting state, then: </a:t>
            </a:r>
            <a:r>
              <a:rPr lang="en-US" b="1" dirty="0"/>
              <a:t>direct context change</a:t>
            </a:r>
          </a:p>
          <a:p>
            <a:pPr lvl="2"/>
            <a:r>
              <a:rPr lang="en-US" dirty="0"/>
              <a:t>Not the scheduler decides which task to run next</a:t>
            </a:r>
          </a:p>
          <a:p>
            <a:pPr lvl="2"/>
            <a:r>
              <a:rPr lang="en-US" dirty="0"/>
              <a:t>The kernel schedules the receiver task directly</a:t>
            </a:r>
          </a:p>
          <a:p>
            <a:pPr lvl="2"/>
            <a:r>
              <a:rPr lang="en-US" dirty="0"/>
              <a:t>The scheduling algorithms not have to run in this case</a:t>
            </a:r>
          </a:p>
          <a:p>
            <a:pPr lvl="1"/>
            <a:r>
              <a:rPr lang="en-US" b="1" dirty="0"/>
              <a:t>Lazy queuing</a:t>
            </a:r>
          </a:p>
          <a:p>
            <a:pPr lvl="2"/>
            <a:r>
              <a:rPr lang="en-US" dirty="0"/>
              <a:t>Direct context changes are performed during the communication cycles between the sender and the recipient</a:t>
            </a:r>
          </a:p>
          <a:p>
            <a:pPr lvl="2"/>
            <a:r>
              <a:rPr lang="en-US" dirty="0"/>
              <a:t>In the meantime the scheduler is not operating</a:t>
            </a:r>
          </a:p>
          <a:p>
            <a:pPr lvl="2"/>
            <a:r>
              <a:rPr lang="en-US" dirty="0"/>
              <a:t>It can go on until the communication finished or interrupted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04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forms of communication (summary)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3970784" cy="532859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PRAM model</a:t>
            </a:r>
          </a:p>
          <a:p>
            <a:pPr lvl="1"/>
            <a:r>
              <a:rPr lang="en-US" dirty="0"/>
              <a:t>Shared memory</a:t>
            </a:r>
          </a:p>
          <a:p>
            <a:pPr lvl="1"/>
            <a:r>
              <a:rPr lang="en-US" dirty="0"/>
              <a:t>The operations are pipelined</a:t>
            </a:r>
          </a:p>
          <a:p>
            <a:r>
              <a:rPr lang="en-US" dirty="0"/>
              <a:t>Synchronous transfer operations</a:t>
            </a:r>
          </a:p>
          <a:p>
            <a:r>
              <a:rPr lang="en-US" dirty="0"/>
              <a:t>No addressing</a:t>
            </a:r>
          </a:p>
          <a:p>
            <a:r>
              <a:rPr lang="en-US" dirty="0"/>
              <a:t>Applications:</a:t>
            </a:r>
          </a:p>
          <a:p>
            <a:pPr lvl="1"/>
            <a:r>
              <a:rPr lang="en-US" dirty="0"/>
              <a:t>Threads between a process</a:t>
            </a:r>
          </a:p>
          <a:p>
            <a:pPr lvl="1"/>
            <a:r>
              <a:rPr lang="en-US" b="1" dirty="0"/>
              <a:t>Shared memory between processes</a:t>
            </a:r>
          </a:p>
          <a:p>
            <a:r>
              <a:rPr lang="en-US" dirty="0"/>
              <a:t>Pro-s</a:t>
            </a:r>
          </a:p>
          <a:p>
            <a:pPr lvl="1"/>
            <a:r>
              <a:rPr lang="en-US" dirty="0"/>
              <a:t>Fast, simple</a:t>
            </a:r>
          </a:p>
          <a:p>
            <a:pPr lvl="1"/>
            <a:r>
              <a:rPr lang="en-US" dirty="0"/>
              <a:t>No overhead after initialization</a:t>
            </a:r>
          </a:p>
          <a:p>
            <a:r>
              <a:rPr lang="en-US" dirty="0"/>
              <a:t>Con-s</a:t>
            </a:r>
          </a:p>
          <a:p>
            <a:pPr lvl="1"/>
            <a:r>
              <a:rPr lang="en-US" i="1" dirty="0"/>
              <a:t>R-W</a:t>
            </a:r>
            <a:r>
              <a:rPr lang="en-US" dirty="0"/>
              <a:t> and </a:t>
            </a:r>
            <a:r>
              <a:rPr lang="en-US" i="1" dirty="0"/>
              <a:t>W-W</a:t>
            </a:r>
            <a:r>
              <a:rPr lang="en-US" dirty="0"/>
              <a:t> conflicts</a:t>
            </a:r>
          </a:p>
          <a:p>
            <a:pPr lvl="1"/>
            <a:r>
              <a:rPr lang="en-US" dirty="0"/>
              <a:t>Synchronization between participants is necessary</a:t>
            </a:r>
          </a:p>
          <a:p>
            <a:pPr lvl="1"/>
            <a:r>
              <a:rPr lang="en-US" dirty="0"/>
              <a:t>Limited capacity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6584" y="908720"/>
            <a:ext cx="3970784" cy="5616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Messaging systems</a:t>
            </a:r>
          </a:p>
          <a:p>
            <a:pPr lvl="1"/>
            <a:r>
              <a:rPr lang="en-US" dirty="0"/>
              <a:t>It uses a communication system</a:t>
            </a:r>
          </a:p>
          <a:p>
            <a:pPr lvl="1"/>
            <a:r>
              <a:rPr lang="en-US" dirty="0"/>
              <a:t>Send and receive operations</a:t>
            </a:r>
          </a:p>
          <a:p>
            <a:pPr lvl="1"/>
            <a:r>
              <a:rPr lang="en-US" dirty="0"/>
              <a:t>Parallel operations are ordered</a:t>
            </a:r>
          </a:p>
          <a:p>
            <a:r>
              <a:rPr lang="en-US" dirty="0"/>
              <a:t>Synchronous or asynchronous operation</a:t>
            </a:r>
          </a:p>
          <a:p>
            <a:r>
              <a:rPr lang="en-US" dirty="0"/>
              <a:t>Addressing: direct, indirect, multi</a:t>
            </a:r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Mailbox</a:t>
            </a:r>
          </a:p>
          <a:p>
            <a:pPr lvl="1"/>
            <a:r>
              <a:rPr lang="en-US" dirty="0"/>
              <a:t>Pipeline</a:t>
            </a:r>
          </a:p>
          <a:p>
            <a:pPr lvl="1"/>
            <a:r>
              <a:rPr lang="en-US" dirty="0"/>
              <a:t>Message queue</a:t>
            </a:r>
          </a:p>
          <a:p>
            <a:pPr lvl="1"/>
            <a:r>
              <a:rPr lang="en-US" b="1" dirty="0"/>
              <a:t>Network socket</a:t>
            </a:r>
          </a:p>
          <a:p>
            <a:pPr lvl="1"/>
            <a:r>
              <a:rPr lang="en-US" b="1" dirty="0"/>
              <a:t>Remote Procedure Call</a:t>
            </a:r>
          </a:p>
          <a:p>
            <a:r>
              <a:rPr lang="en-US" dirty="0"/>
              <a:t>Pro-s</a:t>
            </a:r>
          </a:p>
          <a:p>
            <a:pPr lvl="1"/>
            <a:r>
              <a:rPr lang="en-US" dirty="0"/>
              <a:t>Widely available</a:t>
            </a:r>
          </a:p>
          <a:p>
            <a:pPr lvl="1"/>
            <a:r>
              <a:rPr lang="en-US" dirty="0"/>
              <a:t>Between different machines</a:t>
            </a:r>
          </a:p>
          <a:p>
            <a:r>
              <a:rPr lang="en-US" dirty="0"/>
              <a:t>Con-s</a:t>
            </a:r>
          </a:p>
          <a:p>
            <a:pPr lvl="1"/>
            <a:r>
              <a:rPr lang="en-US" dirty="0"/>
              <a:t>Communication errors has to managed</a:t>
            </a:r>
          </a:p>
          <a:p>
            <a:pPr lvl="1"/>
            <a:r>
              <a:rPr lang="en-US" dirty="0"/>
              <a:t>Slower</a:t>
            </a:r>
          </a:p>
        </p:txBody>
      </p:sp>
    </p:spTree>
    <p:extLst>
      <p:ext uri="{BB962C8B-B14F-4D97-AF65-F5344CB8AC3E}">
        <p14:creationId xmlns:p14="http://schemas.microsoft.com/office/powerpoint/2010/main" val="465075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socket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273630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communication is based on network protocols and addressing</a:t>
            </a:r>
          </a:p>
          <a:p>
            <a:pPr lvl="1"/>
            <a:r>
              <a:rPr lang="en-US" dirty="0"/>
              <a:t>Between any process – client-server architecture</a:t>
            </a:r>
          </a:p>
          <a:p>
            <a:pPr lvl="1"/>
            <a:r>
              <a:rPr lang="en-US" dirty="0"/>
              <a:t>Between local processes: localhost, 127.0.0.1 or ::1 network address</a:t>
            </a:r>
          </a:p>
          <a:p>
            <a:pPr lvl="1"/>
            <a:r>
              <a:rPr lang="en-US" dirty="0"/>
              <a:t>Between remote computers</a:t>
            </a:r>
          </a:p>
          <a:p>
            <a:pPr lvl="1"/>
            <a:r>
              <a:rPr lang="en-US" dirty="0"/>
              <a:t>Multiple addressing (normal and multicast) and protocols (IP, TCP, UDP)</a:t>
            </a:r>
          </a:p>
          <a:p>
            <a:r>
              <a:rPr lang="en-US" dirty="0"/>
              <a:t>The descriptor of the communication channel: </a:t>
            </a:r>
            <a:r>
              <a:rPr lang="en-US" b="1" dirty="0"/>
              <a:t>network socket</a:t>
            </a:r>
          </a:p>
          <a:p>
            <a:pPr lvl="1"/>
            <a:r>
              <a:rPr lang="en-US" dirty="0"/>
              <a:t>The identifier of the communication endpoint in tasks</a:t>
            </a:r>
          </a:p>
        </p:txBody>
      </p:sp>
      <p:sp>
        <p:nvSpPr>
          <p:cNvPr id="4" name="Oval 3"/>
          <p:cNvSpPr/>
          <p:nvPr/>
        </p:nvSpPr>
        <p:spPr>
          <a:xfrm>
            <a:off x="683569" y="3866812"/>
            <a:ext cx="2088230" cy="15704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connect() send() receive()</a:t>
            </a:r>
          </a:p>
        </p:txBody>
      </p:sp>
      <p:sp>
        <p:nvSpPr>
          <p:cNvPr id="5" name="Rectangle 4"/>
          <p:cNvSpPr/>
          <p:nvPr/>
        </p:nvSpPr>
        <p:spPr>
          <a:xfrm>
            <a:off x="1319701" y="5000692"/>
            <a:ext cx="815966" cy="288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socket</a:t>
            </a:r>
          </a:p>
        </p:txBody>
      </p:sp>
      <p:sp>
        <p:nvSpPr>
          <p:cNvPr id="6" name="Cloud 5"/>
          <p:cNvSpPr/>
          <p:nvPr/>
        </p:nvSpPr>
        <p:spPr>
          <a:xfrm>
            <a:off x="3563888" y="5198996"/>
            <a:ext cx="2160240" cy="93610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Comm. system</a:t>
            </a:r>
          </a:p>
        </p:txBody>
      </p:sp>
      <p:cxnSp>
        <p:nvCxnSpPr>
          <p:cNvPr id="9" name="Straight Arrow Connector 8"/>
          <p:cNvCxnSpPr>
            <a:cxnSpLocks/>
            <a:stCxn id="5" idx="3"/>
            <a:endCxn id="13" idx="1"/>
          </p:cNvCxnSpPr>
          <p:nvPr/>
        </p:nvCxnSpPr>
        <p:spPr>
          <a:xfrm>
            <a:off x="2135667" y="5144708"/>
            <a:ext cx="1091243" cy="546974"/>
          </a:xfrm>
          <a:prstGeom prst="straightConnector1">
            <a:avLst/>
          </a:prstGeom>
          <a:ln w="19050">
            <a:headEnd type="stealth" w="lg" len="lg"/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43608" y="3497480"/>
            <a:ext cx="1476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T1 task: client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26910" y="5463898"/>
            <a:ext cx="879633" cy="45556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Network transfer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71604" y="5364184"/>
            <a:ext cx="879633" cy="45556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Network transfer</a:t>
            </a:r>
          </a:p>
        </p:txBody>
      </p:sp>
      <p:sp>
        <p:nvSpPr>
          <p:cNvPr id="22" name="Oval 21"/>
          <p:cNvSpPr/>
          <p:nvPr/>
        </p:nvSpPr>
        <p:spPr>
          <a:xfrm>
            <a:off x="6272183" y="3866812"/>
            <a:ext cx="2088230" cy="186644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bind() listen() accept() send() receive()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908315" y="5288724"/>
            <a:ext cx="815966" cy="288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socket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32222" y="3497480"/>
            <a:ext cx="154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</a:t>
            </a:r>
            <a:r>
              <a:rPr lang="hu-HU" dirty="0">
                <a:cs typeface="Courier New" panose="02070309020205020404" pitchFamily="49" charset="0"/>
              </a:rPr>
              <a:t>2</a:t>
            </a:r>
            <a:r>
              <a:rPr lang="en-US" dirty="0">
                <a:cs typeface="Courier New" panose="02070309020205020404" pitchFamily="49" charset="0"/>
              </a:rPr>
              <a:t> task: server</a:t>
            </a:r>
          </a:p>
        </p:txBody>
      </p:sp>
      <p:cxnSp>
        <p:nvCxnSpPr>
          <p:cNvPr id="28" name="Straight Arrow Connector 27"/>
          <p:cNvCxnSpPr>
            <a:cxnSpLocks/>
            <a:stCxn id="21" idx="3"/>
            <a:endCxn id="23" idx="1"/>
          </p:cNvCxnSpPr>
          <p:nvPr/>
        </p:nvCxnSpPr>
        <p:spPr>
          <a:xfrm flipV="1">
            <a:off x="6151237" y="5432740"/>
            <a:ext cx="757078" cy="159228"/>
          </a:xfrm>
          <a:prstGeom prst="straightConnector1">
            <a:avLst/>
          </a:prstGeom>
          <a:ln w="19050">
            <a:headEnd type="stealth" w="lg" len="lg"/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763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Procedure Call (RPC)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Distributed system infrastructure based on network communications</a:t>
            </a:r>
          </a:p>
          <a:p>
            <a:pPr lvl="1"/>
            <a:r>
              <a:rPr lang="en-US" dirty="0"/>
              <a:t>High level communication between processes</a:t>
            </a:r>
          </a:p>
          <a:p>
            <a:pPr lvl="1"/>
            <a:r>
              <a:rPr lang="en-US" dirty="0"/>
              <a:t>Remote function calls in different processes (even on a different machine)</a:t>
            </a:r>
          </a:p>
          <a:p>
            <a:pPr lvl="1"/>
            <a:r>
              <a:rPr lang="en-US" dirty="0"/>
              <a:t>Simple implementation due to common API-s</a:t>
            </a:r>
          </a:p>
          <a:p>
            <a:r>
              <a:rPr lang="en-US" dirty="0"/>
              <a:t>Structures</a:t>
            </a:r>
          </a:p>
          <a:p>
            <a:pPr lvl="1"/>
            <a:r>
              <a:rPr lang="en-US" dirty="0"/>
              <a:t>Communication infrastructures</a:t>
            </a:r>
          </a:p>
          <a:p>
            <a:pPr lvl="2"/>
            <a:r>
              <a:rPr lang="en-US" dirty="0"/>
              <a:t>Protocols for transferring functions calls</a:t>
            </a:r>
          </a:p>
          <a:p>
            <a:pPr lvl="2"/>
            <a:r>
              <a:rPr lang="en-US" dirty="0"/>
              <a:t>Addressing for identification of the processes and functions</a:t>
            </a:r>
          </a:p>
          <a:p>
            <a:pPr lvl="2"/>
            <a:r>
              <a:rPr lang="en-US" dirty="0"/>
              <a:t>Format of the data (standard, independent of the</a:t>
            </a:r>
            <a:r>
              <a:rPr lang="hu-HU" dirty="0"/>
              <a:t> </a:t>
            </a:r>
            <a:r>
              <a:rPr lang="en-US" dirty="0"/>
              <a:t>HW, the OS and the implementation)</a:t>
            </a:r>
          </a:p>
          <a:p>
            <a:pPr lvl="2"/>
            <a:r>
              <a:rPr lang="en-US" dirty="0"/>
              <a:t>Portmapper: assigning process ID-s and ports</a:t>
            </a:r>
          </a:p>
          <a:p>
            <a:pPr lvl="1"/>
            <a:r>
              <a:rPr lang="en-US" dirty="0"/>
              <a:t>RPC language: the description of the procedures and data types</a:t>
            </a:r>
          </a:p>
          <a:p>
            <a:pPr lvl="2"/>
            <a:r>
              <a:rPr lang="en-US" dirty="0"/>
              <a:t>Procedure names, argument list (types) and return types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rpcgen</a:t>
            </a:r>
            <a:r>
              <a:rPr lang="en-US" dirty="0"/>
              <a:t>: generates code from the interface specifications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>
                <a:hlinkClick r:id="rId2"/>
              </a:rPr>
              <a:t>ONC (former SUN) RPC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74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interface specification and code 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RPC language (</a:t>
            </a:r>
            <a:r>
              <a:rPr lang="en-US" dirty="0" err="1"/>
              <a:t>date.x</a:t>
            </a:r>
            <a:r>
              <a:rPr lang="en-US" dirty="0"/>
              <a:t> file)</a:t>
            </a:r>
          </a:p>
          <a:p>
            <a:pPr lvl="1">
              <a:buNone/>
            </a:pPr>
            <a:endParaRPr lang="en-US" sz="1600" dirty="0">
              <a:latin typeface="Courier New" pitchFamily="49"/>
            </a:endParaRPr>
          </a:p>
          <a:p>
            <a:pPr lvl="1">
              <a:buNone/>
            </a:pPr>
            <a:r>
              <a:rPr lang="en-US" sz="1800" dirty="0">
                <a:latin typeface="Courier New" pitchFamily="49"/>
              </a:rPr>
              <a:t>program DATE_PROG {</a:t>
            </a:r>
          </a:p>
          <a:p>
            <a:pPr lvl="1">
              <a:buNone/>
            </a:pPr>
            <a:r>
              <a:rPr lang="en-US" sz="1800" dirty="0">
                <a:latin typeface="Courier New" pitchFamily="49"/>
              </a:rPr>
              <a:t>    version DATE_VERS {</a:t>
            </a:r>
          </a:p>
          <a:p>
            <a:pPr lvl="1">
              <a:buNone/>
            </a:pPr>
            <a:r>
              <a:rPr lang="en-US" sz="1800" dirty="0">
                <a:latin typeface="Courier New" pitchFamily="49"/>
              </a:rPr>
              <a:t>        long BIN_DATE(void) = 1;    /* procedure ID = 1 */</a:t>
            </a:r>
          </a:p>
          <a:p>
            <a:pPr lvl="1">
              <a:buNone/>
            </a:pPr>
            <a:r>
              <a:rPr lang="en-US" sz="1800" dirty="0">
                <a:latin typeface="Courier New" pitchFamily="49"/>
              </a:rPr>
              <a:t>        string STR_DATE(long) = 2;  /* procedure ID = 2 */</a:t>
            </a:r>
          </a:p>
          <a:p>
            <a:pPr lvl="1">
              <a:buNone/>
            </a:pPr>
            <a:r>
              <a:rPr lang="en-US" sz="1800" dirty="0">
                <a:latin typeface="Courier New" pitchFamily="49"/>
              </a:rPr>
              <a:t>    } = 1;                          /* version = 1 */</a:t>
            </a:r>
          </a:p>
          <a:p>
            <a:pPr lvl="1">
              <a:buNone/>
            </a:pPr>
            <a:r>
              <a:rPr lang="en-US" sz="1800" dirty="0">
                <a:latin typeface="Courier New" pitchFamily="49"/>
              </a:rPr>
              <a:t>} = 0x31234567;                     /* process ID = 0x31234567 */</a:t>
            </a:r>
          </a:p>
          <a:p>
            <a:pPr lvl="1"/>
            <a:endParaRPr lang="en-US" sz="3100" dirty="0"/>
          </a:p>
          <a:p>
            <a:pPr lvl="1"/>
            <a:endParaRPr lang="en-US" dirty="0"/>
          </a:p>
          <a:p>
            <a:r>
              <a:rPr lang="en-US" dirty="0"/>
              <a:t>Code generator: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rpcgen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Results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rpcgen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date.x</a:t>
            </a:r>
            <a:r>
              <a:rPr lang="en-US" dirty="0"/>
              <a:t>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date.h</a:t>
            </a:r>
            <a:r>
              <a:rPr lang="en-US" dirty="0"/>
              <a:t>: declaration of the data types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date_clnt.c</a:t>
            </a:r>
            <a:r>
              <a:rPr lang="en-US" dirty="0"/>
              <a:t>: The declaration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date_</a:t>
            </a:r>
            <a:r>
              <a:rPr lang="en-US" dirty="0"/>
              <a:t> functions in the client’s code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date_srv.c</a:t>
            </a:r>
            <a:r>
              <a:rPr lang="en-US" dirty="0"/>
              <a:t>: the functions which will call the implementation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date_</a:t>
            </a:r>
            <a:r>
              <a:rPr lang="en-US" dirty="0"/>
              <a:t> function in the server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date_xdr.c</a:t>
            </a:r>
            <a:r>
              <a:rPr lang="en-US" dirty="0"/>
              <a:t>: data manager procedures for the multi architecture XDR format</a:t>
            </a:r>
          </a:p>
        </p:txBody>
      </p:sp>
    </p:spTree>
    <p:extLst>
      <p:ext uri="{BB962C8B-B14F-4D97-AF65-F5344CB8AC3E}">
        <p14:creationId xmlns:p14="http://schemas.microsoft.com/office/powerpoint/2010/main" val="171858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/>
          <p:cNvSpPr/>
          <p:nvPr/>
        </p:nvSpPr>
        <p:spPr>
          <a:xfrm>
            <a:off x="4567400" y="3772896"/>
            <a:ext cx="2227508" cy="853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US" dirty="0"/>
              <a:t>The main blocks of the OS and the kernel (recap)</a:t>
            </a:r>
          </a:p>
        </p:txBody>
      </p:sp>
      <p:sp>
        <p:nvSpPr>
          <p:cNvPr id="11" name="Téglalap 3"/>
          <p:cNvSpPr/>
          <p:nvPr/>
        </p:nvSpPr>
        <p:spPr>
          <a:xfrm>
            <a:off x="2392884" y="5795197"/>
            <a:ext cx="4320480" cy="423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Hardware devices</a:t>
            </a:r>
          </a:p>
        </p:txBody>
      </p:sp>
      <p:sp>
        <p:nvSpPr>
          <p:cNvPr id="12" name="Téglalap 4"/>
          <p:cNvSpPr/>
          <p:nvPr/>
        </p:nvSpPr>
        <p:spPr>
          <a:xfrm>
            <a:off x="2942668" y="2231946"/>
            <a:ext cx="324036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libraries</a:t>
            </a:r>
          </a:p>
        </p:txBody>
      </p:sp>
      <p:sp>
        <p:nvSpPr>
          <p:cNvPr id="13" name="Téglalap 5"/>
          <p:cNvSpPr/>
          <p:nvPr/>
        </p:nvSpPr>
        <p:spPr>
          <a:xfrm>
            <a:off x="2402608" y="1295842"/>
            <a:ext cx="208823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processes</a:t>
            </a:r>
          </a:p>
        </p:txBody>
      </p:sp>
      <p:sp>
        <p:nvSpPr>
          <p:cNvPr id="14" name="Téglalap 6"/>
          <p:cNvSpPr/>
          <p:nvPr/>
        </p:nvSpPr>
        <p:spPr>
          <a:xfrm>
            <a:off x="4660008" y="1295842"/>
            <a:ext cx="2088232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User processes</a:t>
            </a:r>
          </a:p>
        </p:txBody>
      </p:sp>
      <p:cxnSp>
        <p:nvCxnSpPr>
          <p:cNvPr id="15" name="Egyenes összekötő 7"/>
          <p:cNvCxnSpPr/>
          <p:nvPr/>
        </p:nvCxnSpPr>
        <p:spPr>
          <a:xfrm>
            <a:off x="1663944" y="3213770"/>
            <a:ext cx="5491192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8"/>
          <p:cNvSpPr txBox="1"/>
          <p:nvPr/>
        </p:nvSpPr>
        <p:spPr>
          <a:xfrm>
            <a:off x="1663944" y="1621023"/>
            <a:ext cx="738664" cy="14750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Non-protected</a:t>
            </a:r>
          </a:p>
          <a:p>
            <a:r>
              <a:rPr lang="hu-HU">
                <a:solidFill>
                  <a:srgbClr val="FF0000"/>
                </a:solidFill>
              </a:rPr>
              <a:t>(user)</a:t>
            </a:r>
          </a:p>
        </p:txBody>
      </p:sp>
      <p:sp>
        <p:nvSpPr>
          <p:cNvPr id="17" name="Szövegdoboz 9"/>
          <p:cNvSpPr txBox="1"/>
          <p:nvPr/>
        </p:nvSpPr>
        <p:spPr>
          <a:xfrm>
            <a:off x="1659392" y="4283029"/>
            <a:ext cx="738664" cy="115269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Protected</a:t>
            </a:r>
          </a:p>
          <a:p>
            <a:r>
              <a:rPr lang="hu-HU">
                <a:solidFill>
                  <a:srgbClr val="FF0000"/>
                </a:solidFill>
              </a:rPr>
              <a:t>(system)</a:t>
            </a:r>
          </a:p>
        </p:txBody>
      </p:sp>
      <p:sp>
        <p:nvSpPr>
          <p:cNvPr id="18" name="Téglalap 10"/>
          <p:cNvSpPr/>
          <p:nvPr/>
        </p:nvSpPr>
        <p:spPr>
          <a:xfrm>
            <a:off x="2402608" y="5107827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Device managers</a:t>
            </a:r>
          </a:p>
        </p:txBody>
      </p:sp>
      <p:sp>
        <p:nvSpPr>
          <p:cNvPr id="19" name="Téglalap 11"/>
          <p:cNvSpPr/>
          <p:nvPr/>
        </p:nvSpPr>
        <p:spPr>
          <a:xfrm>
            <a:off x="4630304" y="5107827"/>
            <a:ext cx="1008112" cy="4686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Loader</a:t>
            </a:r>
          </a:p>
        </p:txBody>
      </p:sp>
      <p:sp>
        <p:nvSpPr>
          <p:cNvPr id="20" name="Téglalap 12"/>
          <p:cNvSpPr/>
          <p:nvPr/>
        </p:nvSpPr>
        <p:spPr>
          <a:xfrm>
            <a:off x="5705252" y="5107827"/>
            <a:ext cx="100811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/>
              <a:t>Scheduler</a:t>
            </a:r>
          </a:p>
        </p:txBody>
      </p:sp>
      <p:sp>
        <p:nvSpPr>
          <p:cNvPr id="21" name="Téglalap 13"/>
          <p:cNvSpPr/>
          <p:nvPr/>
        </p:nvSpPr>
        <p:spPr>
          <a:xfrm>
            <a:off x="2398056" y="4531763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IT handler</a:t>
            </a:r>
          </a:p>
        </p:txBody>
      </p:sp>
      <p:sp>
        <p:nvSpPr>
          <p:cNvPr id="22" name="Téglalap 14"/>
          <p:cNvSpPr/>
          <p:nvPr/>
        </p:nvSpPr>
        <p:spPr>
          <a:xfrm>
            <a:off x="2402608" y="395569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I/O operations</a:t>
            </a:r>
          </a:p>
        </p:txBody>
      </p:sp>
      <p:sp>
        <p:nvSpPr>
          <p:cNvPr id="23" name="Téglalap 15"/>
          <p:cNvSpPr/>
          <p:nvPr/>
        </p:nvSpPr>
        <p:spPr>
          <a:xfrm>
            <a:off x="2398056" y="3346925"/>
            <a:ext cx="4315308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Systemcall interface</a:t>
            </a:r>
          </a:p>
        </p:txBody>
      </p:sp>
      <p:sp>
        <p:nvSpPr>
          <p:cNvPr id="24" name="Téglalap 16"/>
          <p:cNvSpPr/>
          <p:nvPr/>
        </p:nvSpPr>
        <p:spPr>
          <a:xfrm>
            <a:off x="4638688" y="4531763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Memory manager</a:t>
            </a:r>
          </a:p>
        </p:txBody>
      </p:sp>
      <p:sp>
        <p:nvSpPr>
          <p:cNvPr id="25" name="Téglalap 17"/>
          <p:cNvSpPr/>
          <p:nvPr/>
        </p:nvSpPr>
        <p:spPr>
          <a:xfrm>
            <a:off x="4638688" y="395569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Communications</a:t>
            </a:r>
          </a:p>
        </p:txBody>
      </p:sp>
      <p:sp>
        <p:nvSpPr>
          <p:cNvPr id="26" name="Téglalap 18"/>
          <p:cNvSpPr/>
          <p:nvPr/>
        </p:nvSpPr>
        <p:spPr>
          <a:xfrm>
            <a:off x="4562848" y="3888709"/>
            <a:ext cx="2227696" cy="1762472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Szövegdoboz 19"/>
          <p:cNvSpPr txBox="1"/>
          <p:nvPr/>
        </p:nvSpPr>
        <p:spPr>
          <a:xfrm>
            <a:off x="6785804" y="4190007"/>
            <a:ext cx="738664" cy="1494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Process management</a:t>
            </a:r>
          </a:p>
        </p:txBody>
      </p:sp>
    </p:spTree>
    <p:extLst>
      <p:ext uri="{BB962C8B-B14F-4D97-AF65-F5344CB8AC3E}">
        <p14:creationId xmlns:p14="http://schemas.microsoft.com/office/powerpoint/2010/main" val="32206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blocks of the RPC communication</a:t>
            </a:r>
          </a:p>
        </p:txBody>
      </p:sp>
      <p:sp>
        <p:nvSpPr>
          <p:cNvPr id="4" name="Oval 3"/>
          <p:cNvSpPr/>
          <p:nvPr/>
        </p:nvSpPr>
        <p:spPr>
          <a:xfrm>
            <a:off x="827584" y="2047978"/>
            <a:ext cx="2736304" cy="15704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5656" y="2889912"/>
            <a:ext cx="1452100" cy="4009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Client chunk</a:t>
            </a:r>
          </a:p>
        </p:txBody>
      </p:sp>
      <p:sp>
        <p:nvSpPr>
          <p:cNvPr id="6" name="Cloud 5"/>
          <p:cNvSpPr/>
          <p:nvPr/>
        </p:nvSpPr>
        <p:spPr>
          <a:xfrm>
            <a:off x="3131840" y="5229200"/>
            <a:ext cx="3600400" cy="93610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Comm. system</a:t>
            </a:r>
          </a:p>
        </p:txBody>
      </p:sp>
      <p:cxnSp>
        <p:nvCxnSpPr>
          <p:cNvPr id="7" name="Straight Arrow Connector 6"/>
          <p:cNvCxnSpPr>
            <a:cxnSpLocks/>
            <a:stCxn id="5" idx="2"/>
            <a:endCxn id="20" idx="0"/>
          </p:cNvCxnSpPr>
          <p:nvPr/>
        </p:nvCxnSpPr>
        <p:spPr>
          <a:xfrm flipH="1">
            <a:off x="2195736" y="3290842"/>
            <a:ext cx="5970" cy="696888"/>
          </a:xfrm>
          <a:prstGeom prst="straightConnector1">
            <a:avLst/>
          </a:prstGeom>
          <a:ln w="19050">
            <a:headEnd type="stealth" w="lg" len="lg"/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58544" y="1677502"/>
            <a:ext cx="1476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T1 task: client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2403990" y="5469468"/>
            <a:ext cx="879633" cy="45556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Network transfer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69409" y="5427918"/>
            <a:ext cx="879633" cy="45556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Network transfer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29776" y="1677502"/>
            <a:ext cx="154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</a:t>
            </a:r>
            <a:r>
              <a:rPr lang="hu-HU" dirty="0">
                <a:cs typeface="Courier New" panose="02070309020205020404" pitchFamily="49" charset="0"/>
              </a:rPr>
              <a:t>2</a:t>
            </a:r>
            <a:r>
              <a:rPr lang="en-US" dirty="0">
                <a:cs typeface="Courier New" panose="02070309020205020404" pitchFamily="49" charset="0"/>
              </a:rPr>
              <a:t> task: server</a:t>
            </a:r>
          </a:p>
        </p:txBody>
      </p:sp>
      <p:cxnSp>
        <p:nvCxnSpPr>
          <p:cNvPr id="14" name="Straight Arrow Connector 13"/>
          <p:cNvCxnSpPr>
            <a:cxnSpLocks/>
            <a:stCxn id="10" idx="0"/>
            <a:endCxn id="25" idx="2"/>
          </p:cNvCxnSpPr>
          <p:nvPr/>
        </p:nvCxnSpPr>
        <p:spPr>
          <a:xfrm flipV="1">
            <a:off x="6709226" y="4497734"/>
            <a:ext cx="609422" cy="930184"/>
          </a:xfrm>
          <a:prstGeom prst="straightConnector1">
            <a:avLst/>
          </a:prstGeom>
          <a:ln w="19050">
            <a:headEnd type="stealth" w="lg" len="lg"/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755919" y="3987730"/>
            <a:ext cx="879633" cy="4555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RPC library</a:t>
            </a:r>
          </a:p>
        </p:txBody>
      </p:sp>
      <p:sp>
        <p:nvSpPr>
          <p:cNvPr id="22" name="Oval 21"/>
          <p:cNvSpPr/>
          <p:nvPr/>
        </p:nvSpPr>
        <p:spPr>
          <a:xfrm>
            <a:off x="5950496" y="2102414"/>
            <a:ext cx="2736304" cy="15704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){...}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8568" y="2944348"/>
            <a:ext cx="1452100" cy="4009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Server</a:t>
            </a:r>
            <a:r>
              <a:rPr lang="en-US" dirty="0"/>
              <a:t> chunk</a:t>
            </a:r>
          </a:p>
        </p:txBody>
      </p:sp>
      <p:cxnSp>
        <p:nvCxnSpPr>
          <p:cNvPr id="24" name="Straight Arrow Connector 23"/>
          <p:cNvCxnSpPr>
            <a:cxnSpLocks/>
            <a:stCxn id="23" idx="2"/>
            <a:endCxn id="25" idx="0"/>
          </p:cNvCxnSpPr>
          <p:nvPr/>
        </p:nvCxnSpPr>
        <p:spPr>
          <a:xfrm flipH="1">
            <a:off x="7318648" y="3345278"/>
            <a:ext cx="5970" cy="696888"/>
          </a:xfrm>
          <a:prstGeom prst="straightConnector1">
            <a:avLst/>
          </a:prstGeom>
          <a:ln w="19050">
            <a:headEnd type="stealth" w="lg" len="lg"/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878831" y="4042166"/>
            <a:ext cx="879633" cy="4555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RPC library</a:t>
            </a:r>
          </a:p>
        </p:txBody>
      </p:sp>
      <p:cxnSp>
        <p:nvCxnSpPr>
          <p:cNvPr id="28" name="Straight Arrow Connector 27"/>
          <p:cNvCxnSpPr>
            <a:cxnSpLocks/>
            <a:stCxn id="9" idx="0"/>
            <a:endCxn id="20" idx="2"/>
          </p:cNvCxnSpPr>
          <p:nvPr/>
        </p:nvCxnSpPr>
        <p:spPr>
          <a:xfrm flipH="1" flipV="1">
            <a:off x="2195736" y="4443298"/>
            <a:ext cx="648071" cy="1026170"/>
          </a:xfrm>
          <a:prstGeom prst="straightConnector1">
            <a:avLst/>
          </a:prstGeom>
          <a:ln w="19050">
            <a:headEnd type="stealth" w="lg" len="lg"/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302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based on and inspired by RPC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High level OS services</a:t>
            </a:r>
          </a:p>
          <a:p>
            <a:pPr lvl="1"/>
            <a:r>
              <a:rPr lang="en-US" dirty="0"/>
              <a:t>Network File System (NFS): see later lecture about file systems</a:t>
            </a:r>
          </a:p>
          <a:p>
            <a:pPr lvl="1"/>
            <a:endParaRPr lang="en-US" dirty="0"/>
          </a:p>
          <a:p>
            <a:r>
              <a:rPr lang="en-US" dirty="0"/>
              <a:t>Inspired some application development design patterns</a:t>
            </a:r>
          </a:p>
          <a:p>
            <a:pPr lvl="1"/>
            <a:r>
              <a:rPr lang="en-US" dirty="0"/>
              <a:t>E.g.: CORBA, DCOM, Java RMI, </a:t>
            </a:r>
            <a:r>
              <a:rPr lang="en-US" dirty="0" err="1"/>
              <a:t>.Net</a:t>
            </a:r>
            <a:r>
              <a:rPr lang="en-US" dirty="0"/>
              <a:t> Remoting, D-bus, XML-RPC, SOAP, …</a:t>
            </a:r>
          </a:p>
          <a:p>
            <a:pPr lvl="1"/>
            <a:r>
              <a:rPr lang="en-US" dirty="0"/>
              <a:t>Interface Description/Definition Language (IDL)</a:t>
            </a:r>
          </a:p>
          <a:p>
            <a:pPr lvl="2"/>
            <a:r>
              <a:rPr lang="en-US" dirty="0"/>
              <a:t>Independent description of the interfaces from programming languages</a:t>
            </a:r>
          </a:p>
          <a:p>
            <a:pPr lvl="2"/>
            <a:r>
              <a:rPr lang="en-US" dirty="0"/>
              <a:t>Widely used in distributed or component based systems</a:t>
            </a:r>
          </a:p>
          <a:p>
            <a:pPr lvl="3"/>
            <a:r>
              <a:rPr lang="en-US" dirty="0"/>
              <a:t>OMG IDL, WSDL, Microsoft MIDL, Facebook/Apache Thrift, …</a:t>
            </a:r>
          </a:p>
          <a:p>
            <a:pPr lvl="2"/>
            <a:r>
              <a:rPr lang="en-US" dirty="0"/>
              <a:t>Also used in standards (platform independent)</a:t>
            </a:r>
          </a:p>
          <a:p>
            <a:pPr lvl="3"/>
            <a:r>
              <a:rPr lang="en-US" dirty="0"/>
              <a:t>W3C DOM IDL</a:t>
            </a:r>
          </a:p>
          <a:p>
            <a:pPr lvl="1"/>
            <a:r>
              <a:rPr lang="en-US" dirty="0"/>
              <a:t>Program code can be generated from the interface description</a:t>
            </a:r>
          </a:p>
          <a:p>
            <a:pPr lvl="2"/>
            <a:r>
              <a:rPr lang="en-US" dirty="0"/>
              <a:t>Available for almost all programming language on all architectures and OS-s</a:t>
            </a:r>
          </a:p>
        </p:txBody>
      </p:sp>
    </p:spTree>
    <p:extLst>
      <p:ext uri="{BB962C8B-B14F-4D97-AF65-F5344CB8AC3E}">
        <p14:creationId xmlns:p14="http://schemas.microsoft.com/office/powerpoint/2010/main" val="458318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562074"/>
          </a:xfrm>
        </p:spPr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 in practice</a:t>
            </a:r>
          </a:p>
        </p:txBody>
      </p:sp>
    </p:spTree>
    <p:extLst>
      <p:ext uri="{BB962C8B-B14F-4D97-AF65-F5344CB8AC3E}">
        <p14:creationId xmlns:p14="http://schemas.microsoft.com/office/powerpoint/2010/main" val="4160548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Recipient: a process or a process group (see task management)</a:t>
            </a:r>
          </a:p>
          <a:p>
            <a:pPr lvl="1"/>
            <a:r>
              <a:rPr lang="en-US" dirty="0"/>
              <a:t>Notification about events in kernel, other processes, or in itself (e.g. errors)</a:t>
            </a:r>
          </a:p>
          <a:p>
            <a:endParaRPr lang="en-US" dirty="0"/>
          </a:p>
          <a:p>
            <a:r>
              <a:rPr lang="en-US" dirty="0"/>
              <a:t>Type of the signals (SIGINT, SIGCHLD, SIGKILL, …see: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kill -l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System: exceptions, quota, warning, notification</a:t>
            </a:r>
          </a:p>
          <a:p>
            <a:pPr lvl="1"/>
            <a:r>
              <a:rPr lang="en-US" dirty="0"/>
              <a:t>User: </a:t>
            </a:r>
            <a:r>
              <a:rPr lang="en-US" dirty="0" err="1"/>
              <a:t>ctrl+c</a:t>
            </a:r>
            <a:r>
              <a:rPr lang="en-US" dirty="0"/>
              <a:t>, </a:t>
            </a:r>
            <a:r>
              <a:rPr lang="en-US" dirty="0" err="1"/>
              <a:t>ctrl+z</a:t>
            </a:r>
            <a:endParaRPr lang="en-US" dirty="0"/>
          </a:p>
          <a:p>
            <a:endParaRPr lang="en-US" dirty="0"/>
          </a:p>
          <a:p>
            <a:r>
              <a:rPr lang="en-US" dirty="0"/>
              <a:t>Overview of the operation</a:t>
            </a:r>
          </a:p>
          <a:p>
            <a:pPr lvl="1"/>
            <a:r>
              <a:rPr lang="en-US" dirty="0"/>
              <a:t>Generating a signal (initiated by an interrupt, system call)</a:t>
            </a:r>
          </a:p>
          <a:p>
            <a:pPr lvl="1"/>
            <a:r>
              <a:rPr lang="en-US" dirty="0"/>
              <a:t>The kernel notifies the recipients about the signal</a:t>
            </a:r>
          </a:p>
          <a:p>
            <a:pPr lvl="1"/>
            <a:r>
              <a:rPr lang="en-US" dirty="0"/>
              <a:t>The recipient handles the signal in a procedure: it may ignore it, terminates, starts further processing, etc.</a:t>
            </a:r>
          </a:p>
          <a:p>
            <a:endParaRPr lang="en-US" dirty="0"/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Generation and delivery of the signal is delayed</a:t>
            </a:r>
          </a:p>
        </p:txBody>
      </p:sp>
    </p:spTree>
    <p:extLst>
      <p:ext uri="{BB962C8B-B14F-4D97-AF65-F5344CB8AC3E}">
        <p14:creationId xmlns:p14="http://schemas.microsoft.com/office/powerpoint/2010/main" val="2653264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and handling 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Generating signals (by a process)</a:t>
            </a:r>
          </a:p>
          <a:p>
            <a:pPr lvl="1">
              <a:lnSpc>
                <a:spcPct val="90000"/>
              </a:lnSpc>
              <a:buNone/>
            </a:pPr>
            <a:endParaRPr lang="hu-HU" dirty="0">
              <a:latin typeface="Courier New" pitchFamily="49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dirty="0">
                <a:latin typeface="Courier New" pitchFamily="49"/>
              </a:rPr>
              <a:t>#include &lt;</a:t>
            </a:r>
            <a:r>
              <a:rPr lang="en-US" dirty="0" err="1">
                <a:latin typeface="Courier New" pitchFamily="49"/>
              </a:rPr>
              <a:t>signal.h</a:t>
            </a:r>
            <a:r>
              <a:rPr lang="en-US" dirty="0">
                <a:latin typeface="Courier New" pitchFamily="49"/>
              </a:rPr>
              <a:t>&gt;       /* kill() */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>
                <a:latin typeface="Courier New" pitchFamily="49"/>
              </a:rPr>
              <a:t>kill(</a:t>
            </a:r>
            <a:r>
              <a:rPr lang="en-US" dirty="0" err="1">
                <a:latin typeface="Courier New" pitchFamily="49"/>
              </a:rPr>
              <a:t>pid</a:t>
            </a:r>
            <a:r>
              <a:rPr lang="en-US" dirty="0">
                <a:latin typeface="Courier New" pitchFamily="49"/>
              </a:rPr>
              <a:t>, SIGUSR1);       /* sending signal */</a:t>
            </a:r>
            <a:endParaRPr lang="hu-HU" dirty="0">
              <a:latin typeface="Courier New" pitchFamily="49"/>
            </a:endParaRPr>
          </a:p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/>
            </a:endParaRPr>
          </a:p>
          <a:p>
            <a:r>
              <a:rPr lang="en-US" dirty="0"/>
              <a:t>Handling signals</a:t>
            </a:r>
          </a:p>
          <a:p>
            <a:pPr lvl="1"/>
            <a:r>
              <a:rPr lang="en-US" dirty="0"/>
              <a:t>Multiple handlers are possible</a:t>
            </a:r>
          </a:p>
          <a:p>
            <a:pPr lvl="2"/>
            <a:r>
              <a:rPr lang="en-US" dirty="0"/>
              <a:t>Core: core dump and terminate (exit())</a:t>
            </a:r>
          </a:p>
          <a:p>
            <a:pPr lvl="2"/>
            <a:r>
              <a:rPr lang="en-US" dirty="0"/>
              <a:t>Term: terminate (exit())</a:t>
            </a:r>
          </a:p>
          <a:p>
            <a:pPr lvl="2"/>
            <a:r>
              <a:rPr lang="en-US" dirty="0" err="1"/>
              <a:t>Ign</a:t>
            </a:r>
            <a:r>
              <a:rPr lang="en-US" dirty="0"/>
              <a:t>: ignore</a:t>
            </a:r>
          </a:p>
          <a:p>
            <a:pPr lvl="2"/>
            <a:r>
              <a:rPr lang="en-US" dirty="0"/>
              <a:t>Stop: suspend</a:t>
            </a:r>
          </a:p>
          <a:p>
            <a:pPr lvl="2"/>
            <a:r>
              <a:rPr lang="en-US" dirty="0" err="1"/>
              <a:t>Cont</a:t>
            </a:r>
            <a:r>
              <a:rPr lang="en-US" dirty="0"/>
              <a:t>: continue from suspend</a:t>
            </a:r>
          </a:p>
          <a:p>
            <a:pPr lvl="1"/>
            <a:r>
              <a:rPr lang="en-US" dirty="0"/>
              <a:t>The application may register custom handlers</a:t>
            </a:r>
          </a:p>
          <a:p>
            <a:pPr marL="914400" lvl="2" indent="0">
              <a:buNone/>
            </a:pP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ignal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(SIGALM, alarm); //register the handler</a:t>
            </a:r>
          </a:p>
          <a:p>
            <a:pPr marL="914400" lvl="2" indent="0"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alarm(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signum){…} //the handler function</a:t>
            </a:r>
          </a:p>
          <a:p>
            <a:pPr lvl="1"/>
            <a:endParaRPr lang="hu-HU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The possibilities are limited by the type of the signal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E.g. SIGKILL cannot ignored, and custom handler cannot registered</a:t>
            </a:r>
          </a:p>
        </p:txBody>
      </p:sp>
    </p:spTree>
    <p:extLst>
      <p:ext uri="{BB962C8B-B14F-4D97-AF65-F5344CB8AC3E}">
        <p14:creationId xmlns:p14="http://schemas.microsoft.com/office/powerpoint/2010/main" val="2497176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signals: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US" sz="1500" dirty="0">
                <a:latin typeface="Courier New" pitchFamily="49"/>
              </a:rPr>
              <a:t>#include &lt;</a:t>
            </a:r>
            <a:r>
              <a:rPr lang="en-US" sz="1500" dirty="0" err="1">
                <a:latin typeface="Courier New" pitchFamily="49"/>
              </a:rPr>
              <a:t>signal.h</a:t>
            </a:r>
            <a:r>
              <a:rPr lang="en-US" sz="1500" dirty="0">
                <a:latin typeface="Courier New" pitchFamily="49"/>
              </a:rPr>
              <a:t>&gt;       /* signal(), kill() */</a:t>
            </a: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#include &lt;</a:t>
            </a:r>
            <a:r>
              <a:rPr lang="en-US" sz="1500" dirty="0" err="1">
                <a:latin typeface="Courier New" pitchFamily="49"/>
              </a:rPr>
              <a:t>unistd.h</a:t>
            </a:r>
            <a:r>
              <a:rPr lang="en-US" sz="1500" dirty="0">
                <a:latin typeface="Courier New" pitchFamily="49"/>
              </a:rPr>
              <a:t>&gt;                /* </a:t>
            </a:r>
            <a:r>
              <a:rPr lang="en-US" sz="1500" dirty="0" err="1">
                <a:latin typeface="Courier New" pitchFamily="49"/>
              </a:rPr>
              <a:t>getpid</a:t>
            </a:r>
            <a:r>
              <a:rPr lang="en-US" sz="1500" dirty="0">
                <a:latin typeface="Courier New" pitchFamily="49"/>
              </a:rPr>
              <a:t>() */</a:t>
            </a: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#include &lt;sys/</a:t>
            </a:r>
            <a:r>
              <a:rPr lang="en-US" sz="1500" dirty="0" err="1">
                <a:latin typeface="Courier New" pitchFamily="49"/>
              </a:rPr>
              <a:t>types.h</a:t>
            </a:r>
            <a:r>
              <a:rPr lang="en-US" sz="1500" dirty="0">
                <a:latin typeface="Courier New" pitchFamily="49"/>
              </a:rPr>
              <a:t>&gt;             /* </a:t>
            </a:r>
            <a:r>
              <a:rPr lang="en-US" sz="1500" dirty="0" err="1">
                <a:latin typeface="Courier New" pitchFamily="49"/>
              </a:rPr>
              <a:t>pid_t</a:t>
            </a:r>
            <a:r>
              <a:rPr lang="en-US" sz="1500" dirty="0">
                <a:latin typeface="Courier New" pitchFamily="49"/>
              </a:rPr>
              <a:t> */</a:t>
            </a:r>
          </a:p>
          <a:p>
            <a:pPr lvl="0">
              <a:buNone/>
            </a:pPr>
            <a:r>
              <a:rPr lang="en-US" sz="1500" dirty="0" err="1">
                <a:latin typeface="Courier New" pitchFamily="49"/>
              </a:rPr>
              <a:t>pid_t</a:t>
            </a:r>
            <a:r>
              <a:rPr lang="en-US" sz="1500" dirty="0">
                <a:latin typeface="Courier New" pitchFamily="49"/>
              </a:rPr>
              <a:t> </a:t>
            </a:r>
            <a:r>
              <a:rPr lang="en-US" sz="1500" dirty="0" err="1">
                <a:latin typeface="Courier New" pitchFamily="49"/>
              </a:rPr>
              <a:t>pid</a:t>
            </a:r>
            <a:r>
              <a:rPr lang="en-US" sz="1500" dirty="0">
                <a:latin typeface="Courier New" pitchFamily="49"/>
              </a:rPr>
              <a:t> = </a:t>
            </a:r>
            <a:r>
              <a:rPr lang="en-US" sz="1500" dirty="0" err="1">
                <a:latin typeface="Courier New" pitchFamily="49"/>
              </a:rPr>
              <a:t>getpid</a:t>
            </a:r>
            <a:r>
              <a:rPr lang="en-US" sz="1500" dirty="0">
                <a:latin typeface="Courier New" pitchFamily="49"/>
              </a:rPr>
              <a:t>();              /* own PID */</a:t>
            </a:r>
          </a:p>
          <a:p>
            <a:pPr lvl="0">
              <a:buNone/>
            </a:pPr>
            <a:endParaRPr lang="en-US" sz="1500" dirty="0">
              <a:latin typeface="Courier New" pitchFamily="49"/>
            </a:endParaRP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kill(</a:t>
            </a:r>
            <a:r>
              <a:rPr lang="en-US" sz="1500" dirty="0" err="1">
                <a:latin typeface="Courier New" pitchFamily="49"/>
              </a:rPr>
              <a:t>pid</a:t>
            </a:r>
            <a:r>
              <a:rPr lang="en-US" sz="1500" dirty="0">
                <a:latin typeface="Courier New" pitchFamily="49"/>
              </a:rPr>
              <a:t>, SIGSTOP);       /* sending STOP signal */</a:t>
            </a:r>
          </a:p>
          <a:p>
            <a:pPr lvl="0">
              <a:buNone/>
            </a:pPr>
            <a:r>
              <a:rPr lang="en-US" sz="1500" dirty="0"/>
              <a:t>(Equivalent terminal command: </a:t>
            </a:r>
            <a:r>
              <a:rPr lang="en-US" sz="1500" dirty="0">
                <a:latin typeface="Courier New" pitchFamily="49"/>
              </a:rPr>
              <a:t>kill -STOP &lt;PID&gt;)</a:t>
            </a:r>
          </a:p>
          <a:p>
            <a:pPr lvl="0">
              <a:buNone/>
            </a:pPr>
            <a:endParaRPr lang="en-US" sz="1500" dirty="0">
              <a:latin typeface="Courier New" pitchFamily="49"/>
            </a:endParaRP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signal(SIGCLD, SIG_IGN);  /* children ignored */</a:t>
            </a:r>
          </a:p>
          <a:p>
            <a:pPr lvl="0">
              <a:buNone/>
            </a:pPr>
            <a:endParaRPr lang="en-US" sz="1500" dirty="0">
              <a:latin typeface="Courier New" pitchFamily="49"/>
            </a:endParaRP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signal(SIGINT, SIG_IGN);  /* </a:t>
            </a:r>
            <a:r>
              <a:rPr lang="en-US" sz="1500" dirty="0" err="1">
                <a:latin typeface="Courier New" pitchFamily="49"/>
              </a:rPr>
              <a:t>ctrl+c</a:t>
            </a:r>
            <a:r>
              <a:rPr lang="en-US" sz="1500" dirty="0">
                <a:latin typeface="Courier New" pitchFamily="49"/>
              </a:rPr>
              <a:t> signal ignored */</a:t>
            </a:r>
          </a:p>
          <a:p>
            <a:pPr lvl="0">
              <a:buNone/>
            </a:pPr>
            <a:endParaRPr lang="en-US" sz="1500" dirty="0">
              <a:latin typeface="Courier New" pitchFamily="49"/>
            </a:endParaRP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signal(SIGINT, SIG_DFL);  /* registering default handler */</a:t>
            </a:r>
          </a:p>
          <a:p>
            <a:pPr lvl="0">
              <a:buNone/>
            </a:pPr>
            <a:endParaRPr lang="en-US" sz="1500" dirty="0">
              <a:latin typeface="Courier New" pitchFamily="49"/>
            </a:endParaRP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signal(SIGALRM, </a:t>
            </a:r>
            <a:r>
              <a:rPr lang="en-US" sz="1500" dirty="0" err="1">
                <a:latin typeface="Courier New" pitchFamily="49"/>
              </a:rPr>
              <a:t>myalarm</a:t>
            </a:r>
            <a:r>
              <a:rPr lang="en-US" sz="1500" dirty="0">
                <a:latin typeface="Courier New" pitchFamily="49"/>
              </a:rPr>
              <a:t>); /* registering custom handler */</a:t>
            </a: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void </a:t>
            </a:r>
            <a:r>
              <a:rPr lang="en-US" sz="1500" dirty="0" err="1">
                <a:latin typeface="Courier New" pitchFamily="49"/>
              </a:rPr>
              <a:t>myalarm</a:t>
            </a:r>
            <a:r>
              <a:rPr lang="en-US" sz="1500" dirty="0">
                <a:latin typeface="Courier New" pitchFamily="49"/>
              </a:rPr>
              <a:t>(</a:t>
            </a:r>
            <a:r>
              <a:rPr lang="en-US" sz="1500" dirty="0" err="1">
                <a:latin typeface="Courier New" pitchFamily="49"/>
              </a:rPr>
              <a:t>int</a:t>
            </a:r>
            <a:r>
              <a:rPr lang="en-US" sz="1500" dirty="0">
                <a:latin typeface="Courier New" pitchFamily="49"/>
              </a:rPr>
              <a:t> signum) { ... }  /* the handler */</a:t>
            </a:r>
          </a:p>
          <a:p>
            <a:pPr lvl="0">
              <a:buNone/>
            </a:pPr>
            <a:r>
              <a:rPr lang="en-US" sz="1500" dirty="0">
                <a:latin typeface="Courier New" pitchFamily="49"/>
              </a:rPr>
              <a:t>alarm(30);                /* sending alarm after 30 seconds */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972398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32656"/>
            <a:ext cx="8229600" cy="430887"/>
          </a:xfrm>
        </p:spPr>
        <p:txBody>
          <a:bodyPr lIns="0" tIns="0" rIns="0" bIns="0">
            <a:spAutoFit/>
          </a:bodyPr>
          <a:lstStyle/>
          <a:p>
            <a:pPr lvl="0"/>
            <a:r>
              <a:rPr lang="hu-HU" sz="2800" dirty="0">
                <a:latin typeface="Courier New" pitchFamily="49"/>
              </a:rPr>
              <a:t>man -s 7 </a:t>
            </a:r>
            <a:r>
              <a:rPr lang="hu-HU" sz="2800" dirty="0" err="1">
                <a:latin typeface="Courier New" pitchFamily="49"/>
              </a:rPr>
              <a:t>signal</a:t>
            </a:r>
            <a:r>
              <a:rPr lang="hu-HU" sz="1400" dirty="0"/>
              <a:t> (part)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010521"/>
            <a:ext cx="8229600" cy="5281446"/>
          </a:xfrm>
        </p:spPr>
        <p:txBody>
          <a:bodyPr lIns="0" tIns="0" rIns="0" bIns="0">
            <a:spAutoFit/>
          </a:bodyPr>
          <a:lstStyle/>
          <a:p>
            <a:pPr lvl="0">
              <a:buNone/>
            </a:pPr>
            <a:r>
              <a:rPr lang="en-US" sz="1200" dirty="0">
                <a:latin typeface="Courier New" pitchFamily="49"/>
              </a:rPr>
              <a:t> 	</a:t>
            </a:r>
            <a:r>
              <a:rPr lang="hu-HU" sz="1200" dirty="0">
                <a:latin typeface="Courier New" pitchFamily="49"/>
              </a:rPr>
              <a:t>    </a:t>
            </a:r>
            <a:r>
              <a:rPr lang="en-US" sz="1200" dirty="0">
                <a:latin typeface="Courier New" pitchFamily="49"/>
              </a:rPr>
              <a:t>Signal     Value     Action   Comment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──────────────────────────────────────────────────────────────────────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SIGHUP        1       Term    </a:t>
            </a:r>
            <a:r>
              <a:rPr lang="en-US" sz="1200" dirty="0" err="1">
                <a:latin typeface="Courier New" pitchFamily="49"/>
              </a:rPr>
              <a:t>Hangup</a:t>
            </a:r>
            <a:r>
              <a:rPr lang="en-US" sz="1200" dirty="0">
                <a:latin typeface="Courier New" pitchFamily="49"/>
              </a:rPr>
              <a:t> detected on controlling terminal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                              or death of controlling process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SIGINT        2       Term    Interrupt from keyboard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SIGQUIT       3       Core    Quit from keyboard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SIGILL        4       Core    Illegal Instruction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SIGABRT       6       Core    Abort signal from abort(3)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SIGFPE        8       Core    Floating point exception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SIGKILL       9       Term    Kill signal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SIGSEGV      11       Core    Invalid memory reference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SIGPIPE      13       Term    Broken pipe: write to pipe with no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                              readers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SIGALRM      14       Term    Timer signal from alarm(2)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SIGTERM      15       Term    Termination signal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SIGUSR1   30,10,16    Term    User-defined signal 1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SIGUSR2   31,12,17    Term    User-defined signal 2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SIGCHLD   20,17,18    </a:t>
            </a:r>
            <a:r>
              <a:rPr lang="en-US" sz="1200" dirty="0" err="1">
                <a:latin typeface="Courier New" pitchFamily="49"/>
              </a:rPr>
              <a:t>Ign</a:t>
            </a:r>
            <a:r>
              <a:rPr lang="en-US" sz="1200" dirty="0">
                <a:latin typeface="Courier New" pitchFamily="49"/>
              </a:rPr>
              <a:t>     Child stopped or terminated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SIGCONT   19,18,25    </a:t>
            </a:r>
            <a:r>
              <a:rPr lang="en-US" sz="1200" dirty="0" err="1">
                <a:latin typeface="Courier New" pitchFamily="49"/>
              </a:rPr>
              <a:t>Cont</a:t>
            </a:r>
            <a:r>
              <a:rPr lang="en-US" sz="1200" dirty="0">
                <a:latin typeface="Courier New" pitchFamily="49"/>
              </a:rPr>
              <a:t>    Continue if stopped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SIGSTOP   17,19,23    Stop    </a:t>
            </a:r>
            <a:r>
              <a:rPr lang="en-US" sz="1200" dirty="0" err="1">
                <a:latin typeface="Courier New" pitchFamily="49"/>
              </a:rPr>
              <a:t>Stop</a:t>
            </a:r>
            <a:r>
              <a:rPr lang="en-US" sz="1200" dirty="0">
                <a:latin typeface="Courier New" pitchFamily="49"/>
              </a:rPr>
              <a:t> process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SIGTSTP   18,20,24    Stop    </a:t>
            </a:r>
            <a:r>
              <a:rPr lang="en-US" sz="1200" dirty="0" err="1">
                <a:latin typeface="Courier New" pitchFamily="49"/>
              </a:rPr>
              <a:t>Stop</a:t>
            </a:r>
            <a:r>
              <a:rPr lang="en-US" sz="1200" dirty="0">
                <a:latin typeface="Courier New" pitchFamily="49"/>
              </a:rPr>
              <a:t> typed at </a:t>
            </a:r>
            <a:r>
              <a:rPr lang="en-US" sz="1200" dirty="0" err="1">
                <a:latin typeface="Courier New" pitchFamily="49"/>
              </a:rPr>
              <a:t>tty</a:t>
            </a:r>
            <a:endParaRPr lang="en-US" sz="1200" dirty="0">
              <a:latin typeface="Courier New" pitchFamily="49"/>
            </a:endParaRP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SIGTTIN   21,21,26    Stop    </a:t>
            </a:r>
            <a:r>
              <a:rPr lang="en-US" sz="1200" dirty="0" err="1">
                <a:latin typeface="Courier New" pitchFamily="49"/>
              </a:rPr>
              <a:t>tty</a:t>
            </a:r>
            <a:r>
              <a:rPr lang="en-US" sz="1200" dirty="0">
                <a:latin typeface="Courier New" pitchFamily="49"/>
              </a:rPr>
              <a:t> input for background process</a:t>
            </a:r>
          </a:p>
          <a:p>
            <a:pPr lvl="0">
              <a:buNone/>
            </a:pPr>
            <a:r>
              <a:rPr lang="en-US" sz="1200" dirty="0">
                <a:latin typeface="Courier New" pitchFamily="49"/>
              </a:rPr>
              <a:t>       SIGTTOU   22,22,27    Stop    </a:t>
            </a:r>
            <a:r>
              <a:rPr lang="en-US" sz="1200" dirty="0" err="1">
                <a:latin typeface="Courier New" pitchFamily="49"/>
              </a:rPr>
              <a:t>tty</a:t>
            </a:r>
            <a:r>
              <a:rPr lang="en-US" sz="1200" dirty="0">
                <a:latin typeface="Courier New" pitchFamily="49"/>
              </a:rPr>
              <a:t> output for background process</a:t>
            </a:r>
          </a:p>
          <a:p>
            <a:pPr lvl="0">
              <a:buNone/>
            </a:pPr>
            <a:endParaRPr lang="en-US" sz="1200" dirty="0">
              <a:latin typeface="Courier New" pitchFamily="49"/>
            </a:endParaRPr>
          </a:p>
        </p:txBody>
      </p:sp>
    </p:spTree>
    <p:extLst>
      <p:ext uri="{BB962C8B-B14F-4D97-AF65-F5344CB8AC3E}">
        <p14:creationId xmlns:p14="http://schemas.microsoft.com/office/powerpoint/2010/main" val="5262852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pipelines: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pipe()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Goal data forwarding between processes (e.g.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–la | grep java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Only in parent-child relations</a:t>
            </a:r>
          </a:p>
          <a:p>
            <a:pPr lvl="1"/>
            <a:r>
              <a:rPr lang="en-US" dirty="0"/>
              <a:t>Data stream: no message delimiters, no data types</a:t>
            </a:r>
          </a:p>
          <a:p>
            <a:pPr lvl="1"/>
            <a:r>
              <a:rPr lang="en-US" dirty="0"/>
              <a:t>Single direction stream (</a:t>
            </a:r>
            <a:r>
              <a:rPr lang="en-US" dirty="0" err="1"/>
              <a:t>writer</a:t>
            </a:r>
            <a:r>
              <a:rPr lang="en-US" dirty="0" err="1">
                <a:sym typeface="Wingdings" panose="05000000000000000000" pitchFamily="2" charset="2"/>
              </a:rPr>
              <a:t>reader</a:t>
            </a:r>
            <a:r>
              <a:rPr lang="en-US" dirty="0">
                <a:sym typeface="Wingdings" panose="05000000000000000000" pitchFamily="2" charset="2"/>
              </a:rPr>
              <a:t>), multiple readers are possible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Limited capacity: </a:t>
            </a:r>
            <a:r>
              <a:rPr lang="en-US" dirty="0" err="1">
                <a:sym typeface="Wingdings" panose="05000000000000000000" pitchFamily="2" charset="2"/>
              </a:rPr>
              <a:t>e.g</a:t>
            </a:r>
            <a:r>
              <a:rPr lang="hu-HU" dirty="0">
                <a:sym typeface="Wingdings" panose="05000000000000000000" pitchFamily="2" charset="2"/>
              </a:rPr>
              <a:t>.</a:t>
            </a:r>
            <a:r>
              <a:rPr lang="en-US" dirty="0">
                <a:sym typeface="Wingdings" panose="05000000000000000000" pitchFamily="2" charset="2"/>
              </a:rPr>
              <a:t>: 4 Kbyte (Linux &lt; 2.6.11), 65 Kbyte (Linux &gt;= 2.6.11)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Implementation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 process creates a pipe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pipe()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kernel created the data structures and returns the read/write descriptors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processes are communicate with the descriptors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read(), write()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Constrains, problems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No addressing, no type, no message delimiter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Only works with „relative” processes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562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named pipe, FIFO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It solves the main problem of the simple pipes</a:t>
            </a:r>
          </a:p>
          <a:p>
            <a:pPr lvl="1"/>
            <a:r>
              <a:rPr lang="en-US" dirty="0"/>
              <a:t>Communication between independent tasks</a:t>
            </a:r>
          </a:p>
          <a:p>
            <a:pPr lvl="1"/>
            <a:r>
              <a:rPr lang="en-US" dirty="0"/>
              <a:t>Accessing to existing pipes are possible</a:t>
            </a:r>
          </a:p>
          <a:p>
            <a:pPr lvl="1"/>
            <a:endParaRPr lang="en-US" dirty="0"/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Not only available in parent-children relation</a:t>
            </a:r>
          </a:p>
          <a:p>
            <a:pPr lvl="1"/>
            <a:r>
              <a:rPr lang="en-US" dirty="0"/>
              <a:t>The operation is the same as the simple pipe</a:t>
            </a:r>
          </a:p>
          <a:p>
            <a:pPr lvl="1"/>
            <a:r>
              <a:rPr lang="en-US" dirty="0"/>
              <a:t>The creation is supported by the filesystem (</a:t>
            </a:r>
            <a:r>
              <a:rPr lang="en-US" dirty="0" err="1"/>
              <a:t>mkfifo</a:t>
            </a:r>
            <a:r>
              <a:rPr lang="en-US" dirty="0"/>
              <a:t>, </a:t>
            </a:r>
            <a:r>
              <a:rPr lang="en-US" dirty="0" err="1"/>
              <a:t>mknod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Bi-directional communication is possible (reading </a:t>
            </a:r>
            <a:r>
              <a:rPr lang="en-US" b="1" dirty="0"/>
              <a:t>and</a:t>
            </a:r>
            <a:r>
              <a:rPr lang="en-US" dirty="0"/>
              <a:t> writing)</a:t>
            </a:r>
          </a:p>
          <a:p>
            <a:endParaRPr lang="en-US" dirty="0"/>
          </a:p>
          <a:p>
            <a:r>
              <a:rPr lang="en-US" dirty="0"/>
              <a:t>Example: communication with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/>
              <a:t> process</a:t>
            </a:r>
          </a:p>
          <a:p>
            <a:pPr lvl="1"/>
            <a:r>
              <a:rPr lang="en-US" dirty="0"/>
              <a:t>The named pipe in the filesystem:</a:t>
            </a:r>
          </a:p>
          <a:p>
            <a:pPr marL="457200" lvl="1" indent="0">
              <a:buNone/>
            </a:pPr>
            <a:endParaRPr lang="en-US" sz="2600" dirty="0">
              <a:latin typeface="Courier New" pitchFamily="49"/>
            </a:endParaRPr>
          </a:p>
          <a:p>
            <a:pPr marL="457200" lvl="1" indent="0">
              <a:buNone/>
            </a:pPr>
            <a:r>
              <a:rPr lang="en-US" sz="2600" dirty="0" err="1">
                <a:latin typeface="Courier New" pitchFamily="49"/>
              </a:rPr>
              <a:t>prw</a:t>
            </a:r>
            <a:r>
              <a:rPr lang="en-US" sz="2600" dirty="0">
                <a:latin typeface="Courier New" pitchFamily="49"/>
              </a:rPr>
              <a:t>-------  1 root </a:t>
            </a:r>
            <a:r>
              <a:rPr lang="en-US" sz="2600" dirty="0" err="1">
                <a:latin typeface="Courier New" pitchFamily="49"/>
              </a:rPr>
              <a:t>root</a:t>
            </a:r>
            <a:r>
              <a:rPr lang="en-US" sz="2600" dirty="0">
                <a:latin typeface="Courier New" pitchFamily="49"/>
              </a:rPr>
              <a:t> 0 Jan  1 12:38 /dev/</a:t>
            </a:r>
            <a:r>
              <a:rPr lang="en-US" sz="2600" dirty="0" err="1">
                <a:latin typeface="Courier New" pitchFamily="49"/>
              </a:rPr>
              <a:t>initctl</a:t>
            </a:r>
            <a:endParaRPr lang="en-US" sz="2600" dirty="0"/>
          </a:p>
          <a:p>
            <a:endParaRPr lang="en-US" dirty="0"/>
          </a:p>
          <a:p>
            <a:r>
              <a:rPr lang="en-US" dirty="0" err="1"/>
              <a:t>Furhter</a:t>
            </a:r>
            <a:r>
              <a:rPr lang="en-US" dirty="0"/>
              <a:t> examples: </a:t>
            </a:r>
            <a:r>
              <a:rPr lang="en-US" dirty="0">
                <a:hlinkClick r:id="rId2"/>
              </a:rPr>
              <a:t>Introduction to Named Pipes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37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System V IPC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Goal: „standard” communication between tasks</a:t>
            </a:r>
          </a:p>
          <a:p>
            <a:pPr lvl="1"/>
            <a:r>
              <a:rPr lang="en-US" dirty="0"/>
              <a:t>Data exchange</a:t>
            </a:r>
          </a:p>
          <a:p>
            <a:pPr lvl="1"/>
            <a:r>
              <a:rPr lang="en-US" dirty="0"/>
              <a:t>Synchronization</a:t>
            </a:r>
          </a:p>
          <a:p>
            <a:pPr lvl="1"/>
            <a:endParaRPr lang="en-US" dirty="0"/>
          </a:p>
          <a:p>
            <a:r>
              <a:rPr lang="en-US" dirty="0"/>
              <a:t>Definitions</a:t>
            </a:r>
          </a:p>
          <a:p>
            <a:pPr lvl="1"/>
            <a:r>
              <a:rPr lang="en-US" dirty="0"/>
              <a:t>Resource: the tool for the communication (see below)</a:t>
            </a:r>
          </a:p>
          <a:p>
            <a:pPr lvl="1"/>
            <a:r>
              <a:rPr lang="en-US" dirty="0"/>
              <a:t>Key: identifier to accessing the resource (an integer)</a:t>
            </a:r>
          </a:p>
          <a:p>
            <a:pPr lvl="1"/>
            <a:r>
              <a:rPr lang="en-US" dirty="0"/>
              <a:t>Common handler functions: </a:t>
            </a:r>
            <a:r>
              <a:rPr lang="en-US" dirty="0">
                <a:latin typeface="Courier New" pitchFamily="49"/>
              </a:rPr>
              <a:t>*</a:t>
            </a:r>
            <a:r>
              <a:rPr lang="en-US" dirty="0" err="1">
                <a:latin typeface="Courier New" pitchFamily="49"/>
              </a:rPr>
              <a:t>ctl</a:t>
            </a:r>
            <a:r>
              <a:rPr lang="en-US" dirty="0">
                <a:latin typeface="Courier New" pitchFamily="49"/>
              </a:rPr>
              <a:t>(), *get( … key …)</a:t>
            </a:r>
            <a:endParaRPr lang="en-US" dirty="0"/>
          </a:p>
          <a:p>
            <a:pPr lvl="1"/>
            <a:r>
              <a:rPr lang="en-US" dirty="0"/>
              <a:t>Permission system</a:t>
            </a:r>
          </a:p>
          <a:p>
            <a:pPr lvl="2"/>
            <a:r>
              <a:rPr lang="en-US" dirty="0"/>
              <a:t>Creator, owner and their groups</a:t>
            </a:r>
          </a:p>
          <a:p>
            <a:pPr lvl="2"/>
            <a:r>
              <a:rPr lang="en-US" dirty="0"/>
              <a:t>The usual permission system: user, group, others</a:t>
            </a:r>
          </a:p>
          <a:p>
            <a:endParaRPr lang="hu-HU" dirty="0"/>
          </a:p>
          <a:p>
            <a:r>
              <a:rPr lang="en-US" dirty="0"/>
              <a:t>Resources</a:t>
            </a:r>
          </a:p>
          <a:p>
            <a:pPr lvl="1"/>
            <a:r>
              <a:rPr lang="en-US" dirty="0"/>
              <a:t>Semaphores</a:t>
            </a:r>
          </a:p>
          <a:p>
            <a:pPr lvl="1"/>
            <a:r>
              <a:rPr lang="en-US" dirty="0"/>
              <a:t>Message queues		more info: </a:t>
            </a:r>
            <a:r>
              <a:rPr lang="en-US" dirty="0">
                <a:latin typeface="Courier New" pitchFamily="49"/>
              </a:rPr>
              <a:t>man </a:t>
            </a:r>
            <a:r>
              <a:rPr lang="en-US" dirty="0" err="1">
                <a:latin typeface="Courier New" pitchFamily="49"/>
              </a:rPr>
              <a:t>svipc</a:t>
            </a:r>
            <a:r>
              <a:rPr lang="en-US" dirty="0">
                <a:latin typeface="Courier New" pitchFamily="49"/>
              </a:rPr>
              <a:t> </a:t>
            </a:r>
            <a:r>
              <a:rPr lang="en-US" dirty="0" err="1">
                <a:latin typeface="Courier New" pitchFamily="49"/>
              </a:rPr>
              <a:t>ipc</a:t>
            </a:r>
            <a:r>
              <a:rPr lang="en-US" dirty="0">
                <a:latin typeface="Courier New" pitchFamily="49"/>
              </a:rPr>
              <a:t> </a:t>
            </a:r>
            <a:r>
              <a:rPr lang="en-US" dirty="0" err="1">
                <a:latin typeface="Courier New" pitchFamily="49"/>
              </a:rPr>
              <a:t>ipcs</a:t>
            </a:r>
            <a:endParaRPr lang="en-US" dirty="0"/>
          </a:p>
          <a:p>
            <a:pPr lvl="1"/>
            <a:r>
              <a:rPr lang="en-US" dirty="0"/>
              <a:t>Shared memory</a:t>
            </a:r>
          </a:p>
        </p:txBody>
      </p:sp>
    </p:spTree>
    <p:extLst>
      <p:ext uri="{BB962C8B-B14F-4D97-AF65-F5344CB8AC3E}">
        <p14:creationId xmlns:p14="http://schemas.microsoft.com/office/powerpoint/2010/main" val="2585207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abstract virtual machine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main goal of the OS to support the execution of user jobs</a:t>
            </a:r>
          </a:p>
          <a:p>
            <a:pPr lvl="1"/>
            <a:r>
              <a:rPr lang="en-US" dirty="0"/>
              <a:t>Jobs are implemented by one or multiple tasks</a:t>
            </a:r>
          </a:p>
          <a:p>
            <a:pPr lvl="1"/>
            <a:r>
              <a:rPr lang="en-US" dirty="0"/>
              <a:t>Decomposed jobs may require communication between tasks</a:t>
            </a:r>
          </a:p>
          <a:p>
            <a:pPr lvl="1"/>
            <a:endParaRPr lang="en-US" dirty="0"/>
          </a:p>
          <a:p>
            <a:r>
              <a:rPr lang="en-US" dirty="0"/>
              <a:t>Implementing tasks: processes and threads</a:t>
            </a:r>
          </a:p>
          <a:p>
            <a:pPr lvl="1"/>
            <a:r>
              <a:rPr lang="en-US" dirty="0"/>
              <a:t>Threads in the same process have a shared memory</a:t>
            </a:r>
          </a:p>
          <a:p>
            <a:pPr lvl="2"/>
            <a:r>
              <a:rPr lang="en-US" dirty="0"/>
              <a:t>Simple communication, but conflicts may arise</a:t>
            </a:r>
          </a:p>
          <a:p>
            <a:pPr lvl="1"/>
            <a:r>
              <a:rPr lang="en-US" dirty="0"/>
              <a:t>Processes are separated from each other</a:t>
            </a:r>
          </a:p>
          <a:p>
            <a:pPr lvl="2"/>
            <a:r>
              <a:rPr lang="en-US" dirty="0"/>
              <a:t>More complex communication</a:t>
            </a:r>
          </a:p>
          <a:p>
            <a:endParaRPr lang="en-US" dirty="0"/>
          </a:p>
          <a:p>
            <a:r>
              <a:rPr lang="en-US" dirty="0"/>
              <a:t>Memory management separates the processes</a:t>
            </a:r>
          </a:p>
          <a:p>
            <a:pPr lvl="1"/>
            <a:r>
              <a:rPr lang="en-US" dirty="0"/>
              <a:t>Every process has its own memory range, which others cannot access</a:t>
            </a:r>
          </a:p>
          <a:p>
            <a:pPr lvl="1"/>
            <a:r>
              <a:rPr lang="en-US" dirty="0"/>
              <a:t>For efficient operation there can be overlapped ranges</a:t>
            </a:r>
          </a:p>
          <a:p>
            <a:pPr lvl="2"/>
            <a:r>
              <a:rPr lang="en-US" dirty="0"/>
              <a:t>Read-only pages can be used by multiple processes</a:t>
            </a:r>
          </a:p>
          <a:p>
            <a:pPr lvl="2"/>
            <a:r>
              <a:rPr lang="en-US" dirty="0"/>
              <a:t>The copy-on-write method accelerates the process creation</a:t>
            </a:r>
          </a:p>
          <a:p>
            <a:pPr lvl="1"/>
            <a:r>
              <a:rPr lang="en-US" dirty="0"/>
              <a:t>The OS contains mechanisms to support the cooperation of the tasks</a:t>
            </a:r>
          </a:p>
          <a:p>
            <a:pPr lvl="2"/>
            <a:r>
              <a:rPr lang="en-US" dirty="0"/>
              <a:t>Usually these are in the kernel, not available for application developers</a:t>
            </a:r>
          </a:p>
          <a:p>
            <a:pPr lvl="1"/>
            <a:r>
              <a:rPr lang="en-US" dirty="0"/>
              <a:t>Communication interfaces has to be provided for developers!</a:t>
            </a:r>
          </a:p>
        </p:txBody>
      </p:sp>
    </p:spTree>
    <p:extLst>
      <p:ext uri="{BB962C8B-B14F-4D97-AF65-F5344CB8AC3E}">
        <p14:creationId xmlns:p14="http://schemas.microsoft.com/office/powerpoint/2010/main" val="4024606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System V IPC: semaphores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Goal: synchronization between processes</a:t>
            </a:r>
          </a:p>
          <a:p>
            <a:pPr lvl="1"/>
            <a:r>
              <a:rPr lang="en-US" dirty="0"/>
              <a:t>P() and V() operations</a:t>
            </a:r>
          </a:p>
          <a:p>
            <a:pPr lvl="1"/>
            <a:endParaRPr lang="en-US" dirty="0"/>
          </a:p>
          <a:p>
            <a:r>
              <a:rPr lang="en-US" dirty="0"/>
              <a:t>Usage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 New" pitchFamily="49"/>
              </a:rPr>
              <a:t>sem_id</a:t>
            </a:r>
            <a:r>
              <a:rPr lang="en-US" dirty="0">
                <a:latin typeface="Courier New" pitchFamily="49"/>
              </a:rPr>
              <a:t> = </a:t>
            </a:r>
            <a:r>
              <a:rPr lang="en-US" dirty="0" err="1">
                <a:latin typeface="Courier New" pitchFamily="49"/>
              </a:rPr>
              <a:t>semget</a:t>
            </a:r>
            <a:r>
              <a:rPr lang="en-US" dirty="0">
                <a:latin typeface="Courier New" pitchFamily="49"/>
              </a:rPr>
              <a:t>(key, number, options);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It grants access to a given semaphore (with given key and options)</a:t>
            </a:r>
          </a:p>
          <a:p>
            <a:pPr lvl="1"/>
            <a:r>
              <a:rPr lang="en-US" dirty="0"/>
              <a:t>The operations are described in the ops structure (details: man </a:t>
            </a:r>
            <a:r>
              <a:rPr lang="en-US" dirty="0" err="1"/>
              <a:t>semop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itchFamily="49"/>
              </a:rPr>
              <a:t>status = </a:t>
            </a:r>
            <a:r>
              <a:rPr lang="en-US" dirty="0" err="1">
                <a:latin typeface="Courier New" pitchFamily="49"/>
              </a:rPr>
              <a:t>semop</a:t>
            </a:r>
            <a:r>
              <a:rPr lang="en-US" dirty="0">
                <a:latin typeface="Courier New" pitchFamily="49"/>
              </a:rPr>
              <a:t>(</a:t>
            </a:r>
            <a:r>
              <a:rPr lang="en-US" dirty="0" err="1">
                <a:latin typeface="Courier New" pitchFamily="49"/>
              </a:rPr>
              <a:t>sem_id</a:t>
            </a:r>
            <a:r>
              <a:rPr lang="en-US" dirty="0">
                <a:latin typeface="Courier New" pitchFamily="49"/>
              </a:rPr>
              <a:t>, ops, </a:t>
            </a:r>
            <a:r>
              <a:rPr lang="en-US" dirty="0" err="1">
                <a:latin typeface="Courier New" pitchFamily="49"/>
              </a:rPr>
              <a:t>ops_size</a:t>
            </a:r>
            <a:r>
              <a:rPr lang="en-US" dirty="0">
                <a:latin typeface="Courier New" pitchFamily="49"/>
              </a:rPr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Multiple operations at the same time, even on multiple semaphores</a:t>
            </a:r>
          </a:p>
          <a:p>
            <a:pPr lvl="1"/>
            <a:r>
              <a:rPr lang="en-US" dirty="0"/>
              <a:t>There are blocking and non-blocking P() methods</a:t>
            </a:r>
          </a:p>
          <a:p>
            <a:pPr lvl="1"/>
            <a:r>
              <a:rPr lang="en-US" dirty="0"/>
              <a:t>It is possible to handle simple transactions also</a:t>
            </a:r>
          </a:p>
        </p:txBody>
      </p:sp>
    </p:spTree>
    <p:extLst>
      <p:ext uri="{BB962C8B-B14F-4D97-AF65-F5344CB8AC3E}">
        <p14:creationId xmlns:p14="http://schemas.microsoft.com/office/powerpoint/2010/main" val="37053825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System V IPC: message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Goal: data exchange between processes</a:t>
            </a:r>
          </a:p>
          <a:p>
            <a:pPr lvl="1"/>
            <a:r>
              <a:rPr lang="en-US" dirty="0"/>
              <a:t>Discrete messages with types</a:t>
            </a:r>
          </a:p>
          <a:p>
            <a:pPr lvl="1"/>
            <a:r>
              <a:rPr lang="en-US" dirty="0"/>
              <a:t>No addressing, broadcast type</a:t>
            </a:r>
          </a:p>
          <a:p>
            <a:pPr lvl="1"/>
            <a:endParaRPr lang="en-US" dirty="0"/>
          </a:p>
          <a:p>
            <a:r>
              <a:rPr lang="en-US" dirty="0"/>
              <a:t>Usage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/>
              </a:rPr>
              <a:t>	</a:t>
            </a:r>
            <a:r>
              <a:rPr lang="en-US" dirty="0" err="1">
                <a:latin typeface="Courier New" pitchFamily="49"/>
              </a:rPr>
              <a:t>msgq_id</a:t>
            </a:r>
            <a:r>
              <a:rPr lang="en-US" dirty="0">
                <a:latin typeface="Courier New" pitchFamily="49"/>
              </a:rPr>
              <a:t> = </a:t>
            </a:r>
            <a:r>
              <a:rPr lang="en-US" dirty="0" err="1">
                <a:latin typeface="Courier New" pitchFamily="49"/>
              </a:rPr>
              <a:t>msgget</a:t>
            </a:r>
            <a:r>
              <a:rPr lang="en-US" dirty="0">
                <a:latin typeface="Courier New" pitchFamily="49"/>
              </a:rPr>
              <a:t>(key, options);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provides access to a message queue with a given key (and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Sending a message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dirty="0"/>
              <a:t> contains a type identifier also)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/>
              </a:rPr>
              <a:t>	</a:t>
            </a:r>
            <a:r>
              <a:rPr lang="en-US" dirty="0" err="1">
                <a:latin typeface="Courier New" pitchFamily="49"/>
              </a:rPr>
              <a:t>msgsnd</a:t>
            </a:r>
            <a:r>
              <a:rPr lang="en-US" dirty="0">
                <a:latin typeface="Courier New" pitchFamily="49"/>
              </a:rPr>
              <a:t>(</a:t>
            </a:r>
            <a:r>
              <a:rPr lang="en-US" dirty="0" err="1">
                <a:latin typeface="Courier New" pitchFamily="49"/>
              </a:rPr>
              <a:t>msgq_id</a:t>
            </a:r>
            <a:r>
              <a:rPr lang="en-US" dirty="0">
                <a:latin typeface="Courier New" pitchFamily="49"/>
              </a:rPr>
              <a:t>, </a:t>
            </a:r>
            <a:r>
              <a:rPr lang="en-US" dirty="0" err="1">
                <a:latin typeface="Courier New" pitchFamily="49"/>
              </a:rPr>
              <a:t>msg</a:t>
            </a:r>
            <a:r>
              <a:rPr lang="en-US" dirty="0">
                <a:latin typeface="Courier New" pitchFamily="49"/>
              </a:rPr>
              <a:t>, size, options);</a:t>
            </a:r>
            <a:endParaRPr lang="en-US" dirty="0"/>
          </a:p>
          <a:p>
            <a:pPr lvl="1"/>
            <a:r>
              <a:rPr lang="en-US" dirty="0"/>
              <a:t>Receiving a message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/>
              </a:rPr>
              <a:t>	</a:t>
            </a:r>
            <a:r>
              <a:rPr lang="en-US" dirty="0" err="1">
                <a:latin typeface="Courier New" pitchFamily="49"/>
              </a:rPr>
              <a:t>msgrcv</a:t>
            </a:r>
            <a:r>
              <a:rPr lang="en-US" dirty="0">
                <a:latin typeface="Courier New" pitchFamily="49"/>
              </a:rPr>
              <a:t>(</a:t>
            </a:r>
            <a:r>
              <a:rPr lang="en-US" dirty="0" err="1">
                <a:latin typeface="Courier New" pitchFamily="49"/>
              </a:rPr>
              <a:t>msgq_id</a:t>
            </a:r>
            <a:r>
              <a:rPr lang="en-US" dirty="0">
                <a:latin typeface="Courier New" pitchFamily="49"/>
              </a:rPr>
              <a:t>, </a:t>
            </a:r>
            <a:r>
              <a:rPr lang="en-US" dirty="0" err="1">
                <a:latin typeface="Courier New" pitchFamily="49"/>
              </a:rPr>
              <a:t>msg</a:t>
            </a:r>
            <a:r>
              <a:rPr lang="en-US" dirty="0">
                <a:latin typeface="Courier New" pitchFamily="49"/>
              </a:rPr>
              <a:t>, size, type, options);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With setting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(integer) a simple filtering can be implemented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  <a:r>
              <a:rPr lang="en-US" dirty="0"/>
              <a:t> 	the next message (any type)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&gt;0</a:t>
            </a:r>
            <a:r>
              <a:rPr lang="en-US" dirty="0"/>
              <a:t>	the next message with the given type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&lt;0</a:t>
            </a:r>
            <a:r>
              <a:rPr lang="en-US" dirty="0"/>
              <a:t>	the next message which type is less than equal</a:t>
            </a:r>
          </a:p>
        </p:txBody>
      </p:sp>
    </p:spTree>
    <p:extLst>
      <p:ext uri="{BB962C8B-B14F-4D97-AF65-F5344CB8AC3E}">
        <p14:creationId xmlns:p14="http://schemas.microsoft.com/office/powerpoint/2010/main" val="9127695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System V IPC: shared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Goal: simple and fast data transfer between processes</a:t>
            </a:r>
          </a:p>
          <a:p>
            <a:pPr lvl="1"/>
            <a:r>
              <a:rPr lang="en-US" dirty="0"/>
              <a:t>Direct channel, without the kernel (shared memory range)</a:t>
            </a:r>
          </a:p>
          <a:p>
            <a:pPr lvl="1"/>
            <a:r>
              <a:rPr lang="en-US" dirty="0"/>
              <a:t>A dedicated region of the physical memory</a:t>
            </a:r>
          </a:p>
          <a:p>
            <a:pPr lvl="1"/>
            <a:r>
              <a:rPr lang="en-US" dirty="0"/>
              <a:t>Operation is based on PRAM model</a:t>
            </a:r>
          </a:p>
          <a:p>
            <a:r>
              <a:rPr lang="en-US" dirty="0"/>
              <a:t>Usage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/>
              </a:rPr>
              <a:t>	</a:t>
            </a:r>
          </a:p>
          <a:p>
            <a:pPr marL="457200" lvl="1" indent="0">
              <a:buNone/>
            </a:pPr>
            <a:r>
              <a:rPr lang="en-US" dirty="0" err="1">
                <a:latin typeface="Courier New" pitchFamily="49"/>
              </a:rPr>
              <a:t>shm_id</a:t>
            </a:r>
            <a:r>
              <a:rPr lang="en-US" dirty="0">
                <a:latin typeface="Courier New" pitchFamily="49"/>
              </a:rPr>
              <a:t> = </a:t>
            </a:r>
            <a:r>
              <a:rPr lang="en-US" dirty="0" err="1">
                <a:latin typeface="Courier New" pitchFamily="49"/>
              </a:rPr>
              <a:t>shmget</a:t>
            </a:r>
            <a:r>
              <a:rPr lang="en-US" dirty="0">
                <a:latin typeface="Courier New" pitchFamily="49"/>
              </a:rPr>
              <a:t>(key, size, options);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Provides access to a given variable (identified by the key)</a:t>
            </a:r>
          </a:p>
          <a:p>
            <a:pPr lvl="1"/>
            <a:r>
              <a:rPr lang="en-US" dirty="0"/>
              <a:t>Assignment to an own variable: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/>
              </a:rPr>
              <a:t>	variable = (type) </a:t>
            </a:r>
            <a:r>
              <a:rPr lang="en-US" dirty="0" err="1">
                <a:latin typeface="Courier New" pitchFamily="49"/>
              </a:rPr>
              <a:t>shmat</a:t>
            </a:r>
            <a:r>
              <a:rPr lang="en-US" dirty="0">
                <a:latin typeface="Courier New" pitchFamily="49"/>
              </a:rPr>
              <a:t>(...);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The variable is bond to the returned address</a:t>
            </a:r>
          </a:p>
          <a:p>
            <a:pPr lvl="1"/>
            <a:r>
              <a:rPr lang="en-US" dirty="0"/>
              <a:t>Unbind: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shmdt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(address);</a:t>
            </a:r>
          </a:p>
          <a:p>
            <a:pPr lvl="1"/>
            <a:r>
              <a:rPr lang="en-US" dirty="0"/>
              <a:t>Mutual exclusion has to be applied (e.g.: with semaphores)</a:t>
            </a:r>
          </a:p>
        </p:txBody>
      </p:sp>
    </p:spTree>
    <p:extLst>
      <p:ext uri="{BB962C8B-B14F-4D97-AF65-F5344CB8AC3E}">
        <p14:creationId xmlns:p14="http://schemas.microsoft.com/office/powerpoint/2010/main" val="1254523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socket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Goal: data transfer with addressing and standard protocols</a:t>
            </a:r>
          </a:p>
          <a:p>
            <a:pPr lvl="1"/>
            <a:r>
              <a:rPr lang="en-US" dirty="0"/>
              <a:t>Between any process – client-server architecture</a:t>
            </a:r>
          </a:p>
          <a:p>
            <a:pPr lvl="1"/>
            <a:r>
              <a:rPr lang="en-US" dirty="0"/>
              <a:t>Between local processes or between different machines</a:t>
            </a:r>
          </a:p>
          <a:p>
            <a:pPr lvl="1"/>
            <a:r>
              <a:rPr lang="en-US" dirty="0"/>
              <a:t>Multiple protocols and addressing modes</a:t>
            </a:r>
          </a:p>
          <a:p>
            <a:pPr lvl="1"/>
            <a:r>
              <a:rPr lang="en-US" dirty="0"/>
              <a:t>Originally it appeared in BSD UNIX (Berkeley sockets)</a:t>
            </a:r>
          </a:p>
          <a:p>
            <a:pPr lvl="1"/>
            <a:r>
              <a:rPr lang="en-US" dirty="0"/>
              <a:t>The Windows </a:t>
            </a:r>
            <a:r>
              <a:rPr lang="en-US" dirty="0" err="1"/>
              <a:t>winsock</a:t>
            </a:r>
            <a:r>
              <a:rPr lang="en-US" dirty="0"/>
              <a:t> and the POSIX socket is also based on this</a:t>
            </a:r>
          </a:p>
          <a:p>
            <a:r>
              <a:rPr lang="en-US" dirty="0"/>
              <a:t>Definitions</a:t>
            </a:r>
          </a:p>
          <a:p>
            <a:pPr lvl="1"/>
            <a:r>
              <a:rPr lang="en-US" dirty="0"/>
              <a:t>Network socket: the endpoint of the communication</a:t>
            </a:r>
          </a:p>
          <a:p>
            <a:pPr lvl="1"/>
            <a:r>
              <a:rPr lang="en-US" dirty="0"/>
              <a:t>IP address and port number</a:t>
            </a:r>
          </a:p>
          <a:p>
            <a:r>
              <a:rPr lang="en-US" dirty="0"/>
              <a:t>Usage</a:t>
            </a:r>
          </a:p>
          <a:p>
            <a:pPr marL="0" indent="0">
              <a:buNone/>
            </a:pPr>
            <a:r>
              <a:rPr lang="en-US" dirty="0">
                <a:latin typeface="Courier New" pitchFamily="49"/>
              </a:rPr>
              <a:t>	</a:t>
            </a:r>
            <a:r>
              <a:rPr lang="en-US" dirty="0" err="1">
                <a:latin typeface="Courier New" pitchFamily="49"/>
              </a:rPr>
              <a:t>sfd</a:t>
            </a:r>
            <a:r>
              <a:rPr lang="en-US" dirty="0">
                <a:latin typeface="Courier New" pitchFamily="49"/>
              </a:rPr>
              <a:t> = socket(domain, type, protocol);</a:t>
            </a:r>
            <a:br>
              <a:rPr lang="en-US" dirty="0">
                <a:latin typeface="Courier New" pitchFamily="49"/>
              </a:rPr>
            </a:br>
            <a:r>
              <a:rPr lang="en-US" dirty="0">
                <a:latin typeface="Courier New" pitchFamily="49"/>
              </a:rPr>
              <a:t>	</a:t>
            </a:r>
            <a:r>
              <a:rPr lang="en-US" dirty="0"/>
              <a:t>server: </a:t>
            </a:r>
            <a:r>
              <a:rPr lang="en-US" dirty="0">
                <a:latin typeface="Courier New" pitchFamily="49"/>
              </a:rPr>
              <a:t>bind(</a:t>
            </a:r>
            <a:r>
              <a:rPr lang="en-US" dirty="0" err="1">
                <a:latin typeface="Courier New" pitchFamily="49"/>
              </a:rPr>
              <a:t>sfd</a:t>
            </a:r>
            <a:r>
              <a:rPr lang="en-US" dirty="0">
                <a:latin typeface="Courier New" pitchFamily="49"/>
              </a:rPr>
              <a:t>, address, ...);</a:t>
            </a:r>
            <a:br>
              <a:rPr lang="en-US" dirty="0">
                <a:latin typeface="Courier New" pitchFamily="49"/>
              </a:rPr>
            </a:br>
            <a:r>
              <a:rPr lang="en-US" dirty="0">
                <a:latin typeface="Courier New" pitchFamily="49"/>
              </a:rPr>
              <a:t>	</a:t>
            </a:r>
            <a:r>
              <a:rPr lang="en-US" dirty="0"/>
              <a:t>client: </a:t>
            </a:r>
            <a:r>
              <a:rPr lang="en-US" dirty="0">
                <a:latin typeface="Courier New" pitchFamily="49"/>
              </a:rPr>
              <a:t>connect(</a:t>
            </a:r>
            <a:r>
              <a:rPr lang="en-US" dirty="0" err="1">
                <a:latin typeface="Courier New" pitchFamily="49"/>
              </a:rPr>
              <a:t>sfd</a:t>
            </a:r>
            <a:r>
              <a:rPr lang="en-US" dirty="0">
                <a:latin typeface="Courier New" pitchFamily="49"/>
              </a:rPr>
              <a:t>, address, ...);</a:t>
            </a:r>
            <a:br>
              <a:rPr lang="en-US" dirty="0">
                <a:latin typeface="Courier New" pitchFamily="49"/>
              </a:rPr>
            </a:br>
            <a:r>
              <a:rPr lang="en-US" dirty="0">
                <a:latin typeface="Courier New" pitchFamily="49"/>
              </a:rPr>
              <a:t>	</a:t>
            </a:r>
            <a:r>
              <a:rPr lang="en-US" dirty="0"/>
              <a:t>server: </a:t>
            </a:r>
            <a:r>
              <a:rPr lang="en-US" dirty="0">
                <a:latin typeface="Courier New" pitchFamily="49"/>
              </a:rPr>
              <a:t>listen(</a:t>
            </a:r>
            <a:r>
              <a:rPr lang="en-US" dirty="0" err="1">
                <a:latin typeface="Courier New" pitchFamily="49"/>
              </a:rPr>
              <a:t>sfd</a:t>
            </a:r>
            <a:r>
              <a:rPr lang="en-US" dirty="0">
                <a:latin typeface="Courier New" pitchFamily="49"/>
              </a:rPr>
              <a:t>, </a:t>
            </a:r>
            <a:r>
              <a:rPr lang="en-US" dirty="0" err="1">
                <a:latin typeface="Courier New" pitchFamily="49"/>
              </a:rPr>
              <a:t>recommended_queue_size</a:t>
            </a:r>
            <a:r>
              <a:rPr lang="en-US" dirty="0">
                <a:latin typeface="Courier New" pitchFamily="49"/>
              </a:rPr>
              <a:t>);</a:t>
            </a:r>
            <a:br>
              <a:rPr lang="en-US" dirty="0">
                <a:latin typeface="Courier New" pitchFamily="49"/>
              </a:rPr>
            </a:br>
            <a:r>
              <a:rPr lang="en-US" dirty="0">
                <a:latin typeface="Courier New" pitchFamily="49"/>
              </a:rPr>
              <a:t>	</a:t>
            </a:r>
            <a:r>
              <a:rPr lang="en-US" dirty="0"/>
              <a:t>server: </a:t>
            </a:r>
            <a:r>
              <a:rPr lang="en-US" dirty="0">
                <a:latin typeface="Courier New" pitchFamily="49"/>
              </a:rPr>
              <a:t>accept(</a:t>
            </a:r>
            <a:r>
              <a:rPr lang="en-US" dirty="0" err="1">
                <a:latin typeface="Courier New" pitchFamily="49"/>
              </a:rPr>
              <a:t>sfd</a:t>
            </a:r>
            <a:r>
              <a:rPr lang="en-US" dirty="0">
                <a:latin typeface="Courier New" pitchFamily="49"/>
              </a:rPr>
              <a:t>, </a:t>
            </a:r>
            <a:r>
              <a:rPr lang="en-US" dirty="0" err="1">
                <a:latin typeface="Courier New" pitchFamily="49"/>
              </a:rPr>
              <a:t>cím</a:t>
            </a:r>
            <a:r>
              <a:rPr lang="en-US" dirty="0">
                <a:latin typeface="Courier New" pitchFamily="49"/>
              </a:rPr>
              <a:t>, ...);</a:t>
            </a:r>
            <a:br>
              <a:rPr lang="en-US" dirty="0">
                <a:latin typeface="Courier New" pitchFamily="49"/>
              </a:rPr>
            </a:br>
            <a:r>
              <a:rPr lang="en-US" dirty="0">
                <a:latin typeface="Courier New" pitchFamily="49"/>
              </a:rPr>
              <a:t>	send(</a:t>
            </a:r>
            <a:r>
              <a:rPr lang="en-US" dirty="0" err="1">
                <a:latin typeface="Courier New" pitchFamily="49"/>
              </a:rPr>
              <a:t>sfd</a:t>
            </a:r>
            <a:r>
              <a:rPr lang="en-US" dirty="0">
                <a:latin typeface="Courier New" pitchFamily="49"/>
              </a:rPr>
              <a:t>, message, ...);</a:t>
            </a:r>
            <a:br>
              <a:rPr lang="en-US" dirty="0">
                <a:latin typeface="Courier New" pitchFamily="49"/>
              </a:rPr>
            </a:br>
            <a:r>
              <a:rPr lang="en-US" dirty="0">
                <a:latin typeface="Courier New" pitchFamily="49"/>
              </a:rPr>
              <a:t>	</a:t>
            </a:r>
            <a:r>
              <a:rPr lang="en-US" dirty="0" err="1">
                <a:latin typeface="Courier New" pitchFamily="49"/>
              </a:rPr>
              <a:t>recv</a:t>
            </a:r>
            <a:r>
              <a:rPr lang="en-US" dirty="0">
                <a:latin typeface="Courier New" pitchFamily="49"/>
              </a:rPr>
              <a:t>(</a:t>
            </a:r>
            <a:r>
              <a:rPr lang="en-US" dirty="0" err="1">
                <a:latin typeface="Courier New" pitchFamily="49"/>
              </a:rPr>
              <a:t>sfd</a:t>
            </a:r>
            <a:r>
              <a:rPr lang="en-US" dirty="0">
                <a:latin typeface="Courier New" pitchFamily="49"/>
              </a:rPr>
              <a:t>, message, ...);</a:t>
            </a:r>
            <a:br>
              <a:rPr lang="en-US" dirty="0">
                <a:latin typeface="Courier New" pitchFamily="49"/>
              </a:rPr>
            </a:br>
            <a:r>
              <a:rPr lang="en-US" dirty="0">
                <a:latin typeface="Courier New" pitchFamily="49"/>
              </a:rPr>
              <a:t>	shutdown(</a:t>
            </a:r>
            <a:r>
              <a:rPr lang="en-US" dirty="0" err="1">
                <a:latin typeface="Courier New" pitchFamily="49"/>
              </a:rPr>
              <a:t>sfd</a:t>
            </a:r>
            <a:r>
              <a:rPr lang="en-US" dirty="0">
                <a:latin typeface="Courier New" pitchFamily="49"/>
              </a:rPr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36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skeletons of the client and server programs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484784"/>
            <a:ext cx="31786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/>
              <a:t>Client’s code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en-US" dirty="0"/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>
                <a:latin typeface="Courier New" pitchFamily="49"/>
              </a:rPr>
              <a:t>s = socket()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en-US" dirty="0">
              <a:latin typeface="Courier New" pitchFamily="49"/>
            </a:endParaRP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en-US" dirty="0">
              <a:latin typeface="Courier New" pitchFamily="49"/>
            </a:endParaRP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en-US" dirty="0">
              <a:latin typeface="Courier New" pitchFamily="49"/>
            </a:endParaRP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>
                <a:latin typeface="Courier New" pitchFamily="49"/>
              </a:rPr>
              <a:t>connect(s)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en-US" dirty="0">
              <a:latin typeface="Courier New" pitchFamily="49"/>
            </a:endParaRP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en-US" dirty="0">
              <a:latin typeface="Courier New" pitchFamily="49"/>
            </a:endParaRP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>
                <a:latin typeface="Courier New" pitchFamily="49"/>
              </a:rPr>
              <a:t>send(s, </a:t>
            </a:r>
            <a:r>
              <a:rPr lang="en-US" dirty="0" err="1">
                <a:latin typeface="Courier New" pitchFamily="49"/>
              </a:rPr>
              <a:t>msg</a:t>
            </a:r>
            <a:r>
              <a:rPr lang="en-US" dirty="0">
                <a:latin typeface="Courier New" pitchFamily="49"/>
              </a:rPr>
              <a:t>)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 err="1">
                <a:latin typeface="Courier New" pitchFamily="49"/>
              </a:rPr>
              <a:t>recv</a:t>
            </a:r>
            <a:r>
              <a:rPr lang="en-US" dirty="0">
                <a:latin typeface="Courier New" pitchFamily="49"/>
              </a:rPr>
              <a:t>(s, </a:t>
            </a:r>
            <a:r>
              <a:rPr lang="en-US" dirty="0" err="1">
                <a:latin typeface="Courier New" pitchFamily="49"/>
              </a:rPr>
              <a:t>msg</a:t>
            </a:r>
            <a:r>
              <a:rPr lang="en-US" dirty="0">
                <a:latin typeface="Courier New" pitchFamily="49"/>
              </a:rPr>
              <a:t>)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>
                <a:latin typeface="Courier New" pitchFamily="49"/>
              </a:rPr>
              <a:t>close(s)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en-US" dirty="0">
              <a:latin typeface="Courier New" pitchFamily="4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5976" y="1484784"/>
            <a:ext cx="4572000" cy="40267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/>
              <a:t>Server’s code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en-US" dirty="0">
              <a:latin typeface="Courier New" pitchFamily="49"/>
            </a:endParaRP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>
                <a:latin typeface="Courier New" pitchFamily="49"/>
              </a:rPr>
              <a:t>sfd1 = socket()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>
                <a:latin typeface="Courier New" pitchFamily="49"/>
              </a:rPr>
              <a:t>bind(sfd1)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>
                <a:latin typeface="Courier New" pitchFamily="49"/>
              </a:rPr>
              <a:t>listen(sfd1)</a:t>
            </a:r>
          </a:p>
          <a:p>
            <a:pPr marL="342717" lvl="0" indent="-342717"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dirty="0">
                <a:latin typeface="Courier New" pitchFamily="49"/>
              </a:rPr>
              <a:t>while</a:t>
            </a:r>
          </a:p>
          <a:p>
            <a:pPr marL="742675" lvl="0" indent="-285475">
              <a:spcBef>
                <a:spcPts val="450"/>
              </a:spcBef>
              <a:buNone/>
              <a:tabLst>
                <a:tab pos="914033" algn="l"/>
                <a:tab pos="1828433" algn="l"/>
                <a:tab pos="2742833" algn="l"/>
                <a:tab pos="3657233" algn="l"/>
                <a:tab pos="4571633" algn="l"/>
                <a:tab pos="5486033" algn="l"/>
                <a:tab pos="6400433" algn="l"/>
                <a:tab pos="7314833" algn="l"/>
                <a:tab pos="8229233" algn="l"/>
                <a:tab pos="9143633" algn="l"/>
                <a:tab pos="10058033" algn="l"/>
              </a:tabLst>
            </a:pPr>
            <a:r>
              <a:rPr lang="en-US" dirty="0">
                <a:latin typeface="Courier New" pitchFamily="49"/>
              </a:rPr>
              <a:t>sfd2 = accept(sfd1)</a:t>
            </a:r>
          </a:p>
          <a:p>
            <a:pPr marL="742675" lvl="0" indent="-285475">
              <a:spcBef>
                <a:spcPts val="450"/>
              </a:spcBef>
              <a:buNone/>
              <a:tabLst>
                <a:tab pos="914033" algn="l"/>
                <a:tab pos="1828433" algn="l"/>
                <a:tab pos="2742833" algn="l"/>
                <a:tab pos="3657233" algn="l"/>
                <a:tab pos="4571633" algn="l"/>
                <a:tab pos="5486033" algn="l"/>
                <a:tab pos="6400433" algn="l"/>
                <a:tab pos="7314833" algn="l"/>
                <a:tab pos="8229233" algn="l"/>
                <a:tab pos="9143633" algn="l"/>
                <a:tab pos="10058033" algn="l"/>
              </a:tabLst>
            </a:pPr>
            <a:r>
              <a:rPr lang="en-US" dirty="0">
                <a:latin typeface="Courier New" pitchFamily="49"/>
              </a:rPr>
              <a:t>fork()</a:t>
            </a:r>
          </a:p>
          <a:p>
            <a:pPr marL="742675" lvl="0" indent="-285475">
              <a:spcBef>
                <a:spcPts val="450"/>
              </a:spcBef>
              <a:buNone/>
              <a:tabLst>
                <a:tab pos="914033" algn="l"/>
                <a:tab pos="1828433" algn="l"/>
                <a:tab pos="2742833" algn="l"/>
                <a:tab pos="3657233" algn="l"/>
                <a:tab pos="4571633" algn="l"/>
                <a:tab pos="5486033" algn="l"/>
                <a:tab pos="6400433" algn="l"/>
                <a:tab pos="7314833" algn="l"/>
                <a:tab pos="8229233" algn="l"/>
                <a:tab pos="9143633" algn="l"/>
                <a:tab pos="10058033" algn="l"/>
              </a:tabLst>
            </a:pPr>
            <a:r>
              <a:rPr lang="en-US" dirty="0"/>
              <a:t>parent:	continue to loop</a:t>
            </a:r>
          </a:p>
          <a:p>
            <a:pPr marL="742675" lvl="0" indent="-285475">
              <a:spcBef>
                <a:spcPts val="450"/>
              </a:spcBef>
              <a:buNone/>
              <a:tabLst>
                <a:tab pos="914033" algn="l"/>
                <a:tab pos="1828433" algn="l"/>
                <a:tab pos="2742833" algn="l"/>
                <a:tab pos="3657233" algn="l"/>
                <a:tab pos="4571633" algn="l"/>
                <a:tab pos="5486033" algn="l"/>
                <a:tab pos="6400433" algn="l"/>
                <a:tab pos="7314833" algn="l"/>
                <a:tab pos="8229233" algn="l"/>
                <a:tab pos="9143633" algn="l"/>
                <a:tab pos="10058033" algn="l"/>
              </a:tabLst>
            </a:pPr>
            <a:r>
              <a:rPr lang="en-US" dirty="0"/>
              <a:t>children:	</a:t>
            </a:r>
            <a:r>
              <a:rPr lang="en-US" dirty="0" err="1">
                <a:latin typeface="Courier New" pitchFamily="49"/>
              </a:rPr>
              <a:t>recv</a:t>
            </a:r>
            <a:r>
              <a:rPr lang="en-US" dirty="0">
                <a:latin typeface="Courier New" pitchFamily="49"/>
              </a:rPr>
              <a:t>(sfd2)</a:t>
            </a:r>
            <a:br>
              <a:rPr lang="en-US" dirty="0">
                <a:latin typeface="Courier New" pitchFamily="49"/>
              </a:rPr>
            </a:br>
            <a:r>
              <a:rPr lang="en-US" dirty="0">
                <a:latin typeface="Courier New" pitchFamily="49"/>
              </a:rPr>
              <a:t>		send(sfd2)</a:t>
            </a:r>
          </a:p>
          <a:p>
            <a:pPr marL="2057400" lvl="0" indent="-228600">
              <a:spcBef>
                <a:spcPts val="300"/>
              </a:spcBef>
              <a:buNone/>
              <a:tabLst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ourier New" pitchFamily="49"/>
              </a:rPr>
              <a:t>close(sfd2)</a:t>
            </a:r>
          </a:p>
          <a:p>
            <a:pPr marL="2057400" lvl="0" indent="-228600">
              <a:spcBef>
                <a:spcPts val="300"/>
              </a:spcBef>
              <a:buNone/>
              <a:tabLst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ourier New" pitchFamily="49"/>
              </a:rPr>
              <a:t>exit()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779912" y="1340768"/>
            <a:ext cx="0" cy="4824536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9860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forms of communication (summary)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3970784" cy="532859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PRAM model</a:t>
            </a:r>
          </a:p>
          <a:p>
            <a:pPr lvl="1"/>
            <a:r>
              <a:rPr lang="en-US" dirty="0"/>
              <a:t>Shared memory</a:t>
            </a:r>
          </a:p>
          <a:p>
            <a:pPr lvl="1"/>
            <a:r>
              <a:rPr lang="en-US" dirty="0"/>
              <a:t>The operations are pipelined</a:t>
            </a:r>
          </a:p>
          <a:p>
            <a:r>
              <a:rPr lang="en-US" dirty="0"/>
              <a:t>Synchronous transfer operations</a:t>
            </a:r>
          </a:p>
          <a:p>
            <a:r>
              <a:rPr lang="en-US" dirty="0"/>
              <a:t>No addressing</a:t>
            </a:r>
          </a:p>
          <a:p>
            <a:r>
              <a:rPr lang="en-US" dirty="0"/>
              <a:t>Applications:</a:t>
            </a:r>
          </a:p>
          <a:p>
            <a:pPr lvl="1"/>
            <a:r>
              <a:rPr lang="en-US" dirty="0"/>
              <a:t>Threads between a process</a:t>
            </a:r>
          </a:p>
          <a:p>
            <a:pPr lvl="1"/>
            <a:r>
              <a:rPr lang="en-US" b="1" dirty="0"/>
              <a:t>Shared memory between processes</a:t>
            </a:r>
          </a:p>
          <a:p>
            <a:r>
              <a:rPr lang="en-US" dirty="0"/>
              <a:t>Pro-s</a:t>
            </a:r>
          </a:p>
          <a:p>
            <a:pPr lvl="1"/>
            <a:r>
              <a:rPr lang="en-US" dirty="0"/>
              <a:t>Fast, simple</a:t>
            </a:r>
          </a:p>
          <a:p>
            <a:pPr lvl="1"/>
            <a:r>
              <a:rPr lang="en-US" dirty="0"/>
              <a:t>No overhead after initialization</a:t>
            </a:r>
          </a:p>
          <a:p>
            <a:r>
              <a:rPr lang="en-US" dirty="0"/>
              <a:t>Con-s</a:t>
            </a:r>
          </a:p>
          <a:p>
            <a:pPr lvl="1"/>
            <a:r>
              <a:rPr lang="en-US" dirty="0"/>
              <a:t>R-W and W-W conflicts</a:t>
            </a:r>
          </a:p>
          <a:p>
            <a:pPr lvl="1"/>
            <a:r>
              <a:rPr lang="en-US" dirty="0"/>
              <a:t>Synchronization between participants is necessary</a:t>
            </a:r>
          </a:p>
          <a:p>
            <a:pPr lvl="1"/>
            <a:r>
              <a:rPr lang="en-US" dirty="0"/>
              <a:t>Limited capacity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6584" y="908720"/>
            <a:ext cx="3970784" cy="5616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Messaging systems</a:t>
            </a:r>
          </a:p>
          <a:p>
            <a:pPr lvl="1"/>
            <a:r>
              <a:rPr lang="en-US" dirty="0"/>
              <a:t>It uses a communication system</a:t>
            </a:r>
          </a:p>
          <a:p>
            <a:pPr lvl="1"/>
            <a:r>
              <a:rPr lang="en-US" dirty="0"/>
              <a:t>Send and receive operations</a:t>
            </a:r>
          </a:p>
          <a:p>
            <a:pPr lvl="1"/>
            <a:r>
              <a:rPr lang="en-US" dirty="0"/>
              <a:t>Parallel operations are ordered</a:t>
            </a:r>
          </a:p>
          <a:p>
            <a:r>
              <a:rPr lang="en-US" dirty="0"/>
              <a:t>Synchronous or asynchronous operation</a:t>
            </a:r>
          </a:p>
          <a:p>
            <a:r>
              <a:rPr lang="en-US" dirty="0"/>
              <a:t>Addressing: direct, indirect, multi</a:t>
            </a:r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Mailbox</a:t>
            </a:r>
          </a:p>
          <a:p>
            <a:pPr lvl="1"/>
            <a:r>
              <a:rPr lang="en-US" dirty="0"/>
              <a:t>Pipeline</a:t>
            </a:r>
          </a:p>
          <a:p>
            <a:pPr lvl="1"/>
            <a:r>
              <a:rPr lang="en-US" dirty="0"/>
              <a:t>Message queue</a:t>
            </a:r>
          </a:p>
          <a:p>
            <a:pPr lvl="1"/>
            <a:r>
              <a:rPr lang="en-US" b="1" dirty="0"/>
              <a:t>Network socket</a:t>
            </a:r>
          </a:p>
          <a:p>
            <a:pPr lvl="1"/>
            <a:r>
              <a:rPr lang="en-US" b="1" dirty="0"/>
              <a:t>Remote Procedure Call</a:t>
            </a:r>
          </a:p>
          <a:p>
            <a:r>
              <a:rPr lang="en-US" dirty="0"/>
              <a:t>Pro-s</a:t>
            </a:r>
          </a:p>
          <a:p>
            <a:pPr lvl="1"/>
            <a:r>
              <a:rPr lang="en-US" dirty="0"/>
              <a:t>Widely available</a:t>
            </a:r>
          </a:p>
          <a:p>
            <a:pPr lvl="1"/>
            <a:r>
              <a:rPr lang="en-US" dirty="0"/>
              <a:t>Between different machines</a:t>
            </a:r>
          </a:p>
          <a:p>
            <a:r>
              <a:rPr lang="en-US" dirty="0"/>
              <a:t>Con-s</a:t>
            </a:r>
          </a:p>
          <a:p>
            <a:pPr lvl="1"/>
            <a:r>
              <a:rPr lang="en-US" dirty="0"/>
              <a:t>Communication errors has to managed</a:t>
            </a:r>
          </a:p>
          <a:p>
            <a:pPr lvl="1"/>
            <a:r>
              <a:rPr lang="en-US" dirty="0"/>
              <a:t>Slower</a:t>
            </a:r>
          </a:p>
        </p:txBody>
      </p:sp>
    </p:spTree>
    <p:extLst>
      <p:ext uri="{BB962C8B-B14F-4D97-AF65-F5344CB8AC3E}">
        <p14:creationId xmlns:p14="http://schemas.microsoft.com/office/powerpoint/2010/main" val="35980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forms of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Through shared memory</a:t>
            </a:r>
          </a:p>
          <a:p>
            <a:pPr lvl="1"/>
            <a:r>
              <a:rPr lang="en-US" dirty="0"/>
              <a:t>The tasks memory range has a special range, which is translated to a shared physical memory</a:t>
            </a:r>
          </a:p>
          <a:p>
            <a:pPr lvl="1"/>
            <a:r>
              <a:rPr lang="en-US" dirty="0"/>
              <a:t>This shared range can be read and written by multiple tasks simultaneously</a:t>
            </a:r>
          </a:p>
          <a:p>
            <a:pPr lvl="1"/>
            <a:r>
              <a:rPr lang="en-US" dirty="0"/>
              <a:t>This method called: </a:t>
            </a:r>
            <a:r>
              <a:rPr lang="en-US" b="1" dirty="0"/>
              <a:t>PRAM model </a:t>
            </a:r>
            <a:r>
              <a:rPr lang="en-US" dirty="0"/>
              <a:t>(Pipelined RAM)</a:t>
            </a:r>
          </a:p>
          <a:p>
            <a:pPr lvl="2"/>
            <a:r>
              <a:rPr lang="en-US" dirty="0"/>
              <a:t>It can be used by multiple tasks</a:t>
            </a:r>
          </a:p>
          <a:p>
            <a:pPr lvl="2"/>
            <a:r>
              <a:rPr lang="en-US" dirty="0"/>
              <a:t>The parallel operations will be ordered (pipeline), no overlapping between them</a:t>
            </a:r>
          </a:p>
          <a:p>
            <a:pPr lvl="1"/>
            <a:r>
              <a:rPr lang="en-US" dirty="0"/>
              <a:t>Competitive situations (e.g. multiple writers at the same time)</a:t>
            </a:r>
          </a:p>
          <a:p>
            <a:pPr lvl="2"/>
            <a:r>
              <a:rPr lang="en-US" dirty="0"/>
              <a:t>The execution order of these operations are not defined</a:t>
            </a:r>
          </a:p>
          <a:p>
            <a:endParaRPr lang="en-US" dirty="0"/>
          </a:p>
          <a:p>
            <a:r>
              <a:rPr lang="en-US" dirty="0"/>
              <a:t>With messaging</a:t>
            </a:r>
          </a:p>
          <a:p>
            <a:pPr lvl="1"/>
            <a:r>
              <a:rPr lang="en-US" dirty="0"/>
              <a:t>No shared memory</a:t>
            </a:r>
          </a:p>
          <a:p>
            <a:pPr lvl="1"/>
            <a:r>
              <a:rPr lang="en-US" dirty="0"/>
              <a:t>The OS provides the communication mechanisms</a:t>
            </a:r>
          </a:p>
          <a:p>
            <a:pPr lvl="2"/>
            <a:r>
              <a:rPr lang="en-US" dirty="0"/>
              <a:t>Many solutions for this problem</a:t>
            </a:r>
          </a:p>
          <a:p>
            <a:pPr lvl="1"/>
            <a:r>
              <a:rPr lang="en-US" dirty="0"/>
              <a:t>Operations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Send(recipient,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data_pointer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Receive(sender,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data_pointer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lvl="1"/>
            <a:r>
              <a:rPr lang="en-US" dirty="0"/>
              <a:t>Examples</a:t>
            </a:r>
          </a:p>
          <a:p>
            <a:pPr lvl="2"/>
            <a:r>
              <a:rPr lang="en-US" dirty="0"/>
              <a:t>Network communication, distributed systems, microkernel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4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PRAM (pipelined RAM)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Parallel tasks can use the shared memory range</a:t>
            </a:r>
          </a:p>
          <a:p>
            <a:pPr lvl="1"/>
            <a:r>
              <a:rPr lang="en-US" dirty="0"/>
              <a:t>They can start operations independently from each other</a:t>
            </a:r>
          </a:p>
          <a:p>
            <a:pPr lvl="1"/>
            <a:r>
              <a:rPr lang="en-US" dirty="0"/>
              <a:t>The operations may start at the same time</a:t>
            </a:r>
          </a:p>
          <a:p>
            <a:r>
              <a:rPr lang="en-US" dirty="0"/>
              <a:t>Rules for the operations arrived at the same time</a:t>
            </a:r>
          </a:p>
          <a:p>
            <a:pPr lvl="1"/>
            <a:r>
              <a:rPr lang="en-US" i="1" dirty="0"/>
              <a:t>Read-read</a:t>
            </a:r>
          </a:p>
          <a:p>
            <a:pPr lvl="2"/>
            <a:r>
              <a:rPr lang="en-US" dirty="0"/>
              <a:t>Two simultaneous reads operations will both return the RAM contents</a:t>
            </a:r>
          </a:p>
          <a:p>
            <a:pPr lvl="1"/>
            <a:r>
              <a:rPr lang="en-US" i="1" dirty="0"/>
              <a:t>Read-write</a:t>
            </a:r>
          </a:p>
          <a:p>
            <a:pPr lvl="2"/>
            <a:r>
              <a:rPr lang="en-US" dirty="0"/>
              <a:t>The RAM will be written, the read op. will return the new value or the old value</a:t>
            </a:r>
          </a:p>
          <a:p>
            <a:pPr lvl="1"/>
            <a:r>
              <a:rPr lang="en-US" i="1" dirty="0"/>
              <a:t>Write-write</a:t>
            </a:r>
          </a:p>
          <a:p>
            <a:pPr lvl="2"/>
            <a:r>
              <a:rPr lang="en-US" dirty="0"/>
              <a:t>One of the two values will be written to the RAM, a third value cannot created</a:t>
            </a:r>
          </a:p>
          <a:p>
            <a:r>
              <a:rPr lang="en-US" dirty="0"/>
              <a:t>The effect of the rules</a:t>
            </a:r>
          </a:p>
          <a:p>
            <a:pPr lvl="1"/>
            <a:r>
              <a:rPr lang="en-US" dirty="0"/>
              <a:t>The operations has no effect to each other (no mix-up), </a:t>
            </a:r>
            <a:r>
              <a:rPr lang="hu-HU" dirty="0"/>
              <a:t>hence</a:t>
            </a:r>
            <a:r>
              <a:rPr lang="en-US" dirty="0"/>
              <a:t> the </a:t>
            </a:r>
            <a:r>
              <a:rPr lang="en-US" b="1" dirty="0"/>
              <a:t>pipelined</a:t>
            </a:r>
            <a:r>
              <a:rPr lang="en-US" dirty="0"/>
              <a:t> term: the operations are ordered in a pipeline</a:t>
            </a:r>
          </a:p>
          <a:p>
            <a:pPr lvl="1"/>
            <a:r>
              <a:rPr lang="en-US" dirty="0"/>
              <a:t>It’s undetermined which op. will execute first if they arrive at the same time</a:t>
            </a:r>
          </a:p>
          <a:p>
            <a:pPr lvl="1"/>
            <a:r>
              <a:rPr lang="en-US" dirty="0"/>
              <a:t>To avoid undefined operations the tasks have to </a:t>
            </a:r>
            <a:r>
              <a:rPr lang="en-US" b="1" dirty="0"/>
              <a:t>synchronize</a:t>
            </a:r>
            <a:r>
              <a:rPr lang="en-US" dirty="0"/>
              <a:t> their operation</a:t>
            </a:r>
          </a:p>
        </p:txBody>
      </p:sp>
    </p:spTree>
    <p:extLst>
      <p:ext uri="{BB962C8B-B14F-4D97-AF65-F5344CB8AC3E}">
        <p14:creationId xmlns:p14="http://schemas.microsoft.com/office/powerpoint/2010/main" val="2907549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methods based on the PRAM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Data exchange between the threads of the same process through global variables </a:t>
            </a:r>
          </a:p>
          <a:p>
            <a:pPr lvl="1"/>
            <a:r>
              <a:rPr lang="en-US" dirty="0"/>
              <a:t>Not supervised by the OS, the programmers design the operation</a:t>
            </a:r>
          </a:p>
          <a:p>
            <a:r>
              <a:rPr lang="en-US" dirty="0"/>
              <a:t>Shared memory between processes (SHM)</a:t>
            </a:r>
          </a:p>
          <a:p>
            <a:pPr lvl="1"/>
            <a:r>
              <a:rPr lang="en-US" dirty="0"/>
              <a:t>The virtual memory range of the processes has a special part, which is translated to the same physical address</a:t>
            </a:r>
          </a:p>
          <a:p>
            <a:pPr lvl="1"/>
            <a:r>
              <a:rPr lang="en-US" dirty="0"/>
              <a:t>After the assignment, the usual memory operations can be used (no system calls, no additional overhead)</a:t>
            </a:r>
          </a:p>
          <a:p>
            <a:pPr lvl="1"/>
            <a:r>
              <a:rPr lang="en-US" dirty="0"/>
              <a:t>Fast method to communicate</a:t>
            </a:r>
          </a:p>
          <a:p>
            <a:pPr lvl="1"/>
            <a:r>
              <a:rPr lang="en-US" dirty="0"/>
              <a:t>The capacity is limited (the size is defined by the kernel)</a:t>
            </a:r>
          </a:p>
          <a:p>
            <a:pPr lvl="1"/>
            <a:r>
              <a:rPr lang="en-US" dirty="0"/>
              <a:t>Standard: POSIX Shared Memory</a:t>
            </a:r>
          </a:p>
          <a:p>
            <a:pPr lvl="1"/>
            <a:r>
              <a:rPr lang="en-US" dirty="0"/>
              <a:t>Implementations: System V UNIX, Windows (part of the kernel)</a:t>
            </a:r>
          </a:p>
          <a:p>
            <a:pPr lvl="1"/>
            <a:r>
              <a:rPr lang="en-US" dirty="0"/>
              <a:t>Typical applications: database engines</a:t>
            </a:r>
          </a:p>
          <a:p>
            <a:endParaRPr lang="hu-HU" dirty="0"/>
          </a:p>
          <a:p>
            <a:r>
              <a:rPr lang="en-US" dirty="0"/>
              <a:t>Memory mapped file (</a:t>
            </a:r>
            <a:r>
              <a:rPr lang="en-US" dirty="0" err="1"/>
              <a:t>mmap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Accessing a file through the memory: a shared memory which are translated to the same disk blocks</a:t>
            </a:r>
          </a:p>
          <a:p>
            <a:pPr lvl="1"/>
            <a:r>
              <a:rPr lang="en-US" dirty="0"/>
              <a:t>The virtual memory manager of the OS performs the assignment</a:t>
            </a:r>
          </a:p>
          <a:p>
            <a:pPr lvl="1"/>
            <a:r>
              <a:rPr lang="en-US" dirty="0"/>
              <a:t>It may used for performance acceleration also</a:t>
            </a:r>
          </a:p>
        </p:txBody>
      </p:sp>
    </p:spTree>
    <p:extLst>
      <p:ext uri="{BB962C8B-B14F-4D97-AF65-F5344CB8AC3E}">
        <p14:creationId xmlns:p14="http://schemas.microsoft.com/office/powerpoint/2010/main" val="252379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562074"/>
          </a:xfrm>
        </p:spPr>
        <p:txBody>
          <a:bodyPr/>
          <a:lstStyle/>
          <a:p>
            <a:r>
              <a:rPr lang="en-US" dirty="0"/>
              <a:t>Communication with messaging</a:t>
            </a:r>
          </a:p>
        </p:txBody>
      </p:sp>
    </p:spTree>
    <p:extLst>
      <p:ext uri="{BB962C8B-B14F-4D97-AF65-F5344CB8AC3E}">
        <p14:creationId xmlns:p14="http://schemas.microsoft.com/office/powerpoint/2010/main" val="2130953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questions of messaging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Addressing: how can be the recipient address determined?</a:t>
            </a:r>
          </a:p>
          <a:p>
            <a:pPr lvl="1"/>
            <a:r>
              <a:rPr lang="en-US" dirty="0"/>
              <a:t>Direct approach or using a mediator?</a:t>
            </a:r>
          </a:p>
          <a:p>
            <a:pPr lvl="1"/>
            <a:r>
              <a:rPr lang="en-US" dirty="0"/>
              <a:t>Single addressing or broadcasting?</a:t>
            </a:r>
          </a:p>
          <a:p>
            <a:pPr lvl="1"/>
            <a:r>
              <a:rPr lang="en-US" dirty="0"/>
              <a:t>Simultaneous receiving from multiple senders?</a:t>
            </a:r>
          </a:p>
          <a:p>
            <a:pPr lvl="1"/>
            <a:r>
              <a:rPr lang="en-US" dirty="0"/>
              <a:t>If the recipient knows the sender, can it decide whether to receive the message or not?</a:t>
            </a:r>
          </a:p>
          <a:p>
            <a:r>
              <a:rPr lang="en-US" dirty="0"/>
              <a:t>Synchronization</a:t>
            </a:r>
          </a:p>
          <a:p>
            <a:pPr lvl="1"/>
            <a:r>
              <a:rPr lang="en-US" dirty="0"/>
              <a:t>Is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send() </a:t>
            </a:r>
            <a:r>
              <a:rPr lang="en-US" dirty="0"/>
              <a:t>function blocking or non-blocking?</a:t>
            </a:r>
          </a:p>
          <a:p>
            <a:pPr lvl="2"/>
            <a:r>
              <a:rPr lang="en-US" dirty="0"/>
              <a:t>If not, how can the sender know that the message is received?</a:t>
            </a:r>
          </a:p>
          <a:p>
            <a:pPr lvl="1"/>
            <a:r>
              <a:rPr lang="en-US" dirty="0"/>
              <a:t>How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receive() </a:t>
            </a:r>
            <a:r>
              <a:rPr lang="en-US" dirty="0"/>
              <a:t>function works?</a:t>
            </a:r>
          </a:p>
          <a:p>
            <a:pPr lvl="2"/>
            <a:r>
              <a:rPr lang="en-US" dirty="0"/>
              <a:t>What happens if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receive()</a:t>
            </a:r>
            <a:r>
              <a:rPr lang="en-US" dirty="0"/>
              <a:t> function is called, but the date is not yet arrived?</a:t>
            </a:r>
          </a:p>
          <a:p>
            <a:pPr lvl="2"/>
            <a:r>
              <a:rPr lang="en-US" dirty="0"/>
              <a:t>Are acknowledgements mandatory, when the data is received?</a:t>
            </a:r>
          </a:p>
          <a:p>
            <a:r>
              <a:rPr lang="en-US" dirty="0"/>
              <a:t>Semantics of data exchange</a:t>
            </a:r>
          </a:p>
          <a:p>
            <a:pPr lvl="1"/>
            <a:r>
              <a:rPr lang="en-US" dirty="0"/>
              <a:t>The data stored by the sender, or the receiver, or both?</a:t>
            </a:r>
          </a:p>
          <a:p>
            <a:r>
              <a:rPr lang="en-US" dirty="0"/>
              <a:t>Performance, reliability</a:t>
            </a:r>
          </a:p>
          <a:p>
            <a:pPr lvl="1"/>
            <a:r>
              <a:rPr lang="en-US" dirty="0"/>
              <a:t>What throughput can be achieved? How much is the delay between send and receive?</a:t>
            </a:r>
          </a:p>
          <a:p>
            <a:pPr lvl="1"/>
            <a:r>
              <a:rPr lang="en-US" dirty="0"/>
              <a:t>How many and what size messages can be sent?</a:t>
            </a:r>
          </a:p>
          <a:p>
            <a:pPr lvl="1"/>
            <a:r>
              <a:rPr lang="en-US" dirty="0"/>
              <a:t>Who supervise (error handling) the process? What happens if an error occurs?</a:t>
            </a:r>
          </a:p>
        </p:txBody>
      </p:sp>
    </p:spTree>
    <p:extLst>
      <p:ext uri="{BB962C8B-B14F-4D97-AF65-F5344CB8AC3E}">
        <p14:creationId xmlns:p14="http://schemas.microsoft.com/office/powerpoint/2010/main" val="140170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methods of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r>
              <a:rPr lang="en-US" sz="2400" dirty="0"/>
              <a:t>Direct addressing</a:t>
            </a:r>
            <a:endParaRPr lang="hu-HU" sz="2400" dirty="0"/>
          </a:p>
          <a:p>
            <a:endParaRPr lang="hu-HU" sz="2400" dirty="0"/>
          </a:p>
          <a:p>
            <a:endParaRPr lang="hu-HU" sz="2400" dirty="0"/>
          </a:p>
          <a:p>
            <a:endParaRPr lang="en-US" sz="2400" dirty="0"/>
          </a:p>
          <a:p>
            <a:r>
              <a:rPr lang="en-US" sz="2400" dirty="0"/>
              <a:t>Indirect addressing</a:t>
            </a:r>
            <a:endParaRPr lang="hu-HU" sz="2400" dirty="0"/>
          </a:p>
          <a:p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endParaRPr lang="en-US" sz="2400" dirty="0"/>
          </a:p>
          <a:p>
            <a:r>
              <a:rPr lang="en-US" sz="2400" dirty="0"/>
              <a:t>Asymmetric (direct on the sender’s side) addressing</a:t>
            </a:r>
            <a:endParaRPr lang="hu-HU" sz="2400" dirty="0"/>
          </a:p>
          <a:p>
            <a:endParaRPr lang="hu-HU" sz="2400" dirty="0"/>
          </a:p>
          <a:p>
            <a:endParaRPr lang="hu-HU" sz="2400" dirty="0"/>
          </a:p>
          <a:p>
            <a:endParaRPr lang="en-US" sz="2400" dirty="0"/>
          </a:p>
          <a:p>
            <a:r>
              <a:rPr lang="en-US" sz="2400" dirty="0"/>
              <a:t>Multiple addressing (multicast, broadcast)</a:t>
            </a:r>
          </a:p>
        </p:txBody>
      </p:sp>
      <p:sp>
        <p:nvSpPr>
          <p:cNvPr id="4" name="Oval 3"/>
          <p:cNvSpPr/>
          <p:nvPr/>
        </p:nvSpPr>
        <p:spPr>
          <a:xfrm>
            <a:off x="1187624" y="1124744"/>
            <a:ext cx="158417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hu-HU" dirty="0"/>
              <a:t>T1 </a:t>
            </a:r>
            <a:r>
              <a:rPr lang="hu-HU" dirty="0" err="1"/>
              <a:t>task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99692" y="1289932"/>
            <a:ext cx="360040" cy="288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x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3574232" y="1124744"/>
            <a:ext cx="2160240" cy="93610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Comm</a:t>
            </a:r>
            <a:r>
              <a:rPr lang="hu-HU" dirty="0"/>
              <a:t>. </a:t>
            </a:r>
            <a:r>
              <a:rPr lang="hu-HU" dirty="0" err="1"/>
              <a:t>system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639744" y="1124744"/>
            <a:ext cx="158417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hu-HU" dirty="0"/>
              <a:t>T2 </a:t>
            </a:r>
            <a:r>
              <a:rPr lang="hu-HU" dirty="0" err="1"/>
              <a:t>task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51812" y="1289932"/>
            <a:ext cx="360040" cy="288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y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6"/>
            <a:endCxn id="6" idx="2"/>
          </p:cNvCxnSpPr>
          <p:nvPr/>
        </p:nvCxnSpPr>
        <p:spPr>
          <a:xfrm>
            <a:off x="2771800" y="1592796"/>
            <a:ext cx="809133" cy="0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  <a:stCxn id="6" idx="0"/>
            <a:endCxn id="7" idx="2"/>
          </p:cNvCxnSpPr>
          <p:nvPr/>
        </p:nvCxnSpPr>
        <p:spPr>
          <a:xfrm>
            <a:off x="5732672" y="1592796"/>
            <a:ext cx="907072" cy="0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60229" y="207433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(T2, x);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05562" y="2074330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receive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(T1, y);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187624" y="2916726"/>
            <a:ext cx="158417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hu-HU" dirty="0"/>
              <a:t>T1 </a:t>
            </a:r>
            <a:r>
              <a:rPr lang="hu-HU" dirty="0" err="1"/>
              <a:t>task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799692" y="3081914"/>
            <a:ext cx="360040" cy="288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x</a:t>
            </a:r>
            <a:endParaRPr lang="en-US" dirty="0"/>
          </a:p>
        </p:txBody>
      </p:sp>
      <p:sp>
        <p:nvSpPr>
          <p:cNvPr id="18" name="Cloud 17"/>
          <p:cNvSpPr/>
          <p:nvPr/>
        </p:nvSpPr>
        <p:spPr>
          <a:xfrm>
            <a:off x="3574232" y="2916726"/>
            <a:ext cx="2160240" cy="93610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Comm</a:t>
            </a:r>
            <a:r>
              <a:rPr lang="hu-HU" dirty="0"/>
              <a:t>. </a:t>
            </a:r>
            <a:r>
              <a:rPr lang="hu-HU" dirty="0" err="1"/>
              <a:t>system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6639744" y="2916726"/>
            <a:ext cx="158417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hu-HU" dirty="0"/>
              <a:t>T2 </a:t>
            </a:r>
            <a:r>
              <a:rPr lang="hu-HU" dirty="0" err="1"/>
              <a:t>task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51812" y="3081914"/>
            <a:ext cx="360040" cy="288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y</a:t>
            </a:r>
            <a:endParaRPr lang="en-US" dirty="0"/>
          </a:p>
        </p:txBody>
      </p:sp>
      <p:cxnSp>
        <p:nvCxnSpPr>
          <p:cNvPr id="21" name="Straight Arrow Connector 20"/>
          <p:cNvCxnSpPr>
            <a:cxnSpLocks/>
            <a:stCxn id="16" idx="6"/>
            <a:endCxn id="25" idx="1"/>
          </p:cNvCxnSpPr>
          <p:nvPr/>
        </p:nvCxnSpPr>
        <p:spPr>
          <a:xfrm flipV="1">
            <a:off x="2771800" y="2859413"/>
            <a:ext cx="1224136" cy="525365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25" idx="3"/>
            <a:endCxn id="19" idx="2"/>
          </p:cNvCxnSpPr>
          <p:nvPr/>
        </p:nvCxnSpPr>
        <p:spPr>
          <a:xfrm>
            <a:off x="5148064" y="2859413"/>
            <a:ext cx="1491680" cy="525365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60229" y="3866312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(P, x);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5562" y="3866312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receive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(P, y);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95936" y="2636912"/>
            <a:ext cx="1152128" cy="4450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/>
              <a:t>P</a:t>
            </a:r>
          </a:p>
          <a:p>
            <a:pPr algn="ctr"/>
            <a:r>
              <a:rPr lang="hu-HU" sz="1400" dirty="0" err="1"/>
              <a:t>mailbox</a:t>
            </a:r>
            <a:endParaRPr lang="en-US" sz="1400" dirty="0"/>
          </a:p>
        </p:txBody>
      </p:sp>
      <p:sp>
        <p:nvSpPr>
          <p:cNvPr id="28" name="Oval 27"/>
          <p:cNvSpPr/>
          <p:nvPr/>
        </p:nvSpPr>
        <p:spPr>
          <a:xfrm>
            <a:off x="1187624" y="4652022"/>
            <a:ext cx="158417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hu-HU" dirty="0"/>
              <a:t>T1 </a:t>
            </a:r>
            <a:r>
              <a:rPr lang="hu-HU" dirty="0" err="1"/>
              <a:t>task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799692" y="4817210"/>
            <a:ext cx="360040" cy="288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x</a:t>
            </a:r>
            <a:endParaRPr lang="en-US" dirty="0"/>
          </a:p>
        </p:txBody>
      </p:sp>
      <p:sp>
        <p:nvSpPr>
          <p:cNvPr id="30" name="Cloud 29"/>
          <p:cNvSpPr/>
          <p:nvPr/>
        </p:nvSpPr>
        <p:spPr>
          <a:xfrm>
            <a:off x="3574232" y="4652022"/>
            <a:ext cx="2160240" cy="93610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Comm</a:t>
            </a:r>
            <a:r>
              <a:rPr lang="hu-HU" dirty="0"/>
              <a:t>. </a:t>
            </a:r>
            <a:r>
              <a:rPr lang="hu-HU" dirty="0" err="1"/>
              <a:t>system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39744" y="4652022"/>
            <a:ext cx="158417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hu-HU" dirty="0"/>
              <a:t>T2 </a:t>
            </a:r>
            <a:r>
              <a:rPr lang="hu-HU" dirty="0" err="1"/>
              <a:t>task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251812" y="4817210"/>
            <a:ext cx="360040" cy="288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y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8" idx="6"/>
            <a:endCxn id="30" idx="2"/>
          </p:cNvCxnSpPr>
          <p:nvPr/>
        </p:nvCxnSpPr>
        <p:spPr>
          <a:xfrm>
            <a:off x="2771800" y="5120074"/>
            <a:ext cx="809133" cy="0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  <a:stCxn id="30" idx="0"/>
            <a:endCxn id="37" idx="1"/>
          </p:cNvCxnSpPr>
          <p:nvPr/>
        </p:nvCxnSpPr>
        <p:spPr>
          <a:xfrm>
            <a:off x="5732672" y="5120074"/>
            <a:ext cx="746273" cy="0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060229" y="560160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(T2, x);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05562" y="5601608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receive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478945" y="4897573"/>
            <a:ext cx="316942" cy="4450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50485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3369</Words>
  <Application>Microsoft Office PowerPoint</Application>
  <PresentationFormat>On-screen Show (4:3)</PresentationFormat>
  <Paragraphs>628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Courier New</vt:lpstr>
      <vt:lpstr>DejaVu Sans</vt:lpstr>
      <vt:lpstr>Huni_Quorum Medium BT</vt:lpstr>
      <vt:lpstr>Lucida Sans</vt:lpstr>
      <vt:lpstr>Lucida Sans Unicode</vt:lpstr>
      <vt:lpstr>Tahoma</vt:lpstr>
      <vt:lpstr>Wingdings</vt:lpstr>
      <vt:lpstr>Office-téma</vt:lpstr>
      <vt:lpstr>PowerPoint Presentation</vt:lpstr>
      <vt:lpstr>The main blocks of the OS and the kernel (recap)</vt:lpstr>
      <vt:lpstr>The abstract virtual machine concept</vt:lpstr>
      <vt:lpstr>The basic forms of communication</vt:lpstr>
      <vt:lpstr>The PRAM (pipelined RAM) model</vt:lpstr>
      <vt:lpstr>Communication methods based on the PRAM model</vt:lpstr>
      <vt:lpstr>Communication with messaging</vt:lpstr>
      <vt:lpstr>Basic questions of messaging</vt:lpstr>
      <vt:lpstr>The basic methods of addressing</vt:lpstr>
      <vt:lpstr>Synchrony</vt:lpstr>
      <vt:lpstr>Semantics of data transfer</vt:lpstr>
      <vt:lpstr>Direct and asymmetric communications</vt:lpstr>
      <vt:lpstr>Indirect communication solutions</vt:lpstr>
      <vt:lpstr>Performance compared to the PRAM model</vt:lpstr>
      <vt:lpstr>Solutions in modern microkernels</vt:lpstr>
      <vt:lpstr>The basic forms of communication (summary)</vt:lpstr>
      <vt:lpstr>Network socket communications</vt:lpstr>
      <vt:lpstr>Remote Procedure Call (RPC)</vt:lpstr>
      <vt:lpstr>RPC interface specification and code generation</vt:lpstr>
      <vt:lpstr>The blocks of the RPC communication</vt:lpstr>
      <vt:lpstr>Solutions based on and inspired by RPC</vt:lpstr>
      <vt:lpstr>Interprocess communication in practice</vt:lpstr>
      <vt:lpstr>UNIX signals</vt:lpstr>
      <vt:lpstr>Generating and handling signals</vt:lpstr>
      <vt:lpstr>UNIX signals: examples</vt:lpstr>
      <vt:lpstr>man -s 7 signal (part)</vt:lpstr>
      <vt:lpstr>UNIX pipelines: pipe()</vt:lpstr>
      <vt:lpstr>UNIX named pipe, FIFO</vt:lpstr>
      <vt:lpstr>UNIX System V IPC</vt:lpstr>
      <vt:lpstr>UNIX System V IPC: semaphores</vt:lpstr>
      <vt:lpstr>UNIX System V IPC: message queues</vt:lpstr>
      <vt:lpstr>UNIX System V IPC: shared memory</vt:lpstr>
      <vt:lpstr>Network socket communication</vt:lpstr>
      <vt:lpstr>The skeletons of the client and server programs</vt:lpstr>
      <vt:lpstr>The basic forms of communication (summary)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Predi</dc:creator>
  <cp:lastModifiedBy>psarkozy</cp:lastModifiedBy>
  <cp:revision>187</cp:revision>
  <dcterms:created xsi:type="dcterms:W3CDTF">2017-02-07T13:06:30Z</dcterms:created>
  <dcterms:modified xsi:type="dcterms:W3CDTF">2020-04-08T09:43:35Z</dcterms:modified>
</cp:coreProperties>
</file>