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9" r:id="rId4"/>
    <p:sldId id="260" r:id="rId5"/>
    <p:sldId id="263" r:id="rId6"/>
    <p:sldId id="264" r:id="rId7"/>
    <p:sldId id="286" r:id="rId8"/>
    <p:sldId id="287" r:id="rId9"/>
    <p:sldId id="288" r:id="rId10"/>
    <p:sldId id="269" r:id="rId11"/>
    <p:sldId id="270" r:id="rId12"/>
    <p:sldId id="275" r:id="rId13"/>
    <p:sldId id="289" r:id="rId14"/>
    <p:sldId id="290" r:id="rId15"/>
    <p:sldId id="291" r:id="rId16"/>
    <p:sldId id="292" r:id="rId17"/>
    <p:sldId id="293" r:id="rId18"/>
    <p:sldId id="294" r:id="rId19"/>
    <p:sldId id="297" r:id="rId20"/>
    <p:sldId id="295" r:id="rId21"/>
    <p:sldId id="298" r:id="rId22"/>
    <p:sldId id="296" r:id="rId2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92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014A7-3E76-4A8D-B716-02235D29DDE7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9C7B9-DBA9-471C-8F8C-5DA2A7E6A8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0645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9C7B9-DBA9-471C-8F8C-5DA2A7E6A871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5817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843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726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788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noProof="0" dirty="0" err="1"/>
              <a:t>Mintacím</a:t>
            </a:r>
            <a:r>
              <a:rPr lang="en-US" noProof="0" dirty="0"/>
              <a:t> </a:t>
            </a:r>
            <a:r>
              <a:rPr lang="en-US" noProof="0" dirty="0" err="1"/>
              <a:t>szerkesztése</a:t>
            </a:r>
            <a:endParaRPr lang="en-US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28592"/>
          </a:xfrm>
        </p:spPr>
        <p:txBody>
          <a:bodyPr/>
          <a:lstStyle/>
          <a:p>
            <a:pPr lvl="0"/>
            <a:r>
              <a:rPr lang="en-US" noProof="0" dirty="0" err="1"/>
              <a:t>Mintaszöveg</a:t>
            </a:r>
            <a:r>
              <a:rPr lang="en-US" noProof="0" dirty="0"/>
              <a:t> </a:t>
            </a:r>
            <a:r>
              <a:rPr lang="en-US" noProof="0" dirty="0" err="1"/>
              <a:t>szerkesztése</a:t>
            </a:r>
            <a:endParaRPr lang="en-US" noProof="0" dirty="0"/>
          </a:p>
          <a:p>
            <a:pPr lvl="1"/>
            <a:r>
              <a:rPr lang="en-US" noProof="0" dirty="0" err="1"/>
              <a:t>Második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  <a:p>
            <a:pPr lvl="2"/>
            <a:r>
              <a:rPr lang="en-US" noProof="0" dirty="0" err="1"/>
              <a:t>Harmadik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  <a:p>
            <a:pPr lvl="3"/>
            <a:r>
              <a:rPr lang="en-US" noProof="0" dirty="0" err="1"/>
              <a:t>Negyedik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  <a:p>
            <a:pPr lvl="4"/>
            <a:r>
              <a:rPr lang="en-US" noProof="0" dirty="0" err="1"/>
              <a:t>Ötödik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211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006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832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753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5342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049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633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56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  <p:sp>
        <p:nvSpPr>
          <p:cNvPr id="7" name="Szabadkézi sokszög 6"/>
          <p:cNvSpPr/>
          <p:nvPr userDrawn="1"/>
        </p:nvSpPr>
        <p:spPr>
          <a:xfrm>
            <a:off x="0" y="0"/>
            <a:ext cx="9144000" cy="253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92034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1"/>
          <a:lstStyle/>
          <a:p>
            <a:pPr marL="136800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852000" algn="l"/>
                <a:tab pos="8704440" algn="r"/>
                <a:tab pos="9722879" algn="l"/>
              </a:tabLst>
            </a:pPr>
            <a:r>
              <a:rPr lang="hu-HU" sz="13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34"/>
                <a:ea typeface="Lucida Sans Unicode" pitchFamily="2"/>
                <a:cs typeface="Tahoma" pitchFamily="2"/>
              </a:rPr>
              <a:t>BME MIT	Operating Systems	Spring 2017.</a:t>
            </a:r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13" cstate="screen">
            <a:lum/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4560" y="-36000"/>
            <a:ext cx="107568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zabadkézi sokszög 8"/>
          <p:cNvSpPr/>
          <p:nvPr userDrawn="1"/>
        </p:nvSpPr>
        <p:spPr>
          <a:xfrm>
            <a:off x="0" y="6603120"/>
            <a:ext cx="9144000" cy="255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92034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1"/>
          <a:lstStyle/>
          <a:p>
            <a:pPr marL="14400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44000" algn="l"/>
                <a:tab pos="4446000" algn="ctr"/>
                <a:tab pos="8814240" algn="r"/>
                <a:tab pos="9843480" algn="l"/>
              </a:tabLst>
            </a:pPr>
            <a:r>
              <a:rPr lang="en-US" sz="13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Lucida Sans" pitchFamily="34"/>
                <a:ea typeface="Lucida Sans Unicode" pitchFamily="2"/>
                <a:cs typeface="Tahoma" pitchFamily="2"/>
              </a:rPr>
              <a:t>Memory management</a:t>
            </a:r>
            <a:r>
              <a:rPr lang="hu-HU" sz="13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Lucida Sans" pitchFamily="34"/>
                <a:ea typeface="Lucida Sans Unicode" pitchFamily="2"/>
                <a:cs typeface="Tahoma" pitchFamily="2"/>
              </a:rPr>
              <a:t> </a:t>
            </a:r>
            <a:r>
              <a:rPr lang="hu-HU" sz="1300" b="0" i="0" u="none" strike="noStrike" baseline="0" noProof="0" dirty="0" err="1">
                <a:ln>
                  <a:noFill/>
                </a:ln>
                <a:solidFill>
                  <a:srgbClr val="FFFFFF"/>
                </a:solidFill>
                <a:latin typeface="Lucida Sans" pitchFamily="34"/>
                <a:ea typeface="Lucida Sans Unicode" pitchFamily="2"/>
                <a:cs typeface="Tahoma" pitchFamily="2"/>
              </a:rPr>
              <a:t>practice</a:t>
            </a:r>
            <a:r>
              <a:rPr lang="en-US" sz="13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Lucida Sans" pitchFamily="34"/>
                <a:ea typeface="Lucida Sans Unicode" pitchFamily="2"/>
                <a:cs typeface="Tahoma" pitchFamily="2"/>
              </a:rPr>
              <a:t>		 </a:t>
            </a:r>
            <a:fld id="{0CB70EE1-8A44-41CD-97B3-65BE96751241}" type="slidenum">
              <a:rPr lang="en-US" sz="1400" noProof="0" smtClean="0">
                <a:solidFill>
                  <a:schemeClr val="bg1"/>
                </a:solidFill>
                <a:latin typeface="+mj-lt"/>
              </a:rPr>
              <a:pPr marL="14400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144000" algn="l"/>
                  <a:tab pos="4446000" algn="ctr"/>
                  <a:tab pos="8814240" algn="r"/>
                  <a:tab pos="9843480" algn="l"/>
                </a:tabLst>
              </a:pPr>
              <a:t>‹#›</a:t>
            </a:fld>
            <a:r>
              <a:rPr lang="en-US" sz="14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+mj-lt"/>
                <a:ea typeface="Lucida Sans Unicode" pitchFamily="2"/>
                <a:cs typeface="Tahoma" pitchFamily="2"/>
              </a:rPr>
              <a:t> / </a:t>
            </a:r>
            <a:r>
              <a:rPr lang="hu-HU" sz="14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+mj-lt"/>
                <a:ea typeface="Lucida Sans Unicode" pitchFamily="2"/>
                <a:cs typeface="Tahoma" pitchFamily="2"/>
              </a:rPr>
              <a:t>19</a:t>
            </a:r>
            <a:endParaRPr lang="en-US" sz="1400" b="0" i="0" u="none" strike="noStrike" baseline="0" noProof="0" dirty="0">
              <a:ln>
                <a:noFill/>
              </a:ln>
              <a:solidFill>
                <a:srgbClr val="FFFFFF"/>
              </a:solidFill>
              <a:latin typeface="+mj-lt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7081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cím 2"/>
          <p:cNvSpPr txBox="1">
            <a:spLocks noGrp="1"/>
          </p:cNvSpPr>
          <p:nvPr>
            <p:ph type="subTitle" idx="4294967295"/>
          </p:nvPr>
        </p:nvSpPr>
        <p:spPr>
          <a:xfrm>
            <a:off x="0" y="3212976"/>
            <a:ext cx="9144000" cy="3200876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Huni_Quorum Medium BT" pitchFamily="34"/>
              <a:buNone/>
            </a:defPPr>
            <a:lvl1pPr lvl="0">
              <a:buClr>
                <a:srgbClr val="000000"/>
              </a:buClr>
              <a:buSzPct val="100000"/>
              <a:buFont typeface="Huni_Quorum Medium BT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Huni_Quorum Medium BT" pitchFamily="34"/>
              <a:buChar char="–"/>
            </a:lvl2pPr>
            <a:lvl3pPr lvl="2">
              <a:buClr>
                <a:srgbClr val="000000"/>
              </a:buClr>
              <a:buSzPct val="100000"/>
              <a:buFont typeface="Huni_Quorum Medium BT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Huni_Quorum Medium BT" pitchFamily="34"/>
              <a:buChar char="–"/>
            </a:lvl4pPr>
            <a:lvl5pPr lvl="4">
              <a:buClr>
                <a:srgbClr val="000000"/>
              </a:buClr>
              <a:buSzPct val="100000"/>
              <a:buFont typeface="Huni_Quorum Medium BT" pitchFamily="34"/>
              <a:buChar char="»"/>
            </a:lvl5pPr>
            <a:lvl6pPr lvl="5">
              <a:buClr>
                <a:srgbClr val="000000"/>
              </a:buClr>
              <a:buSzPct val="100000"/>
              <a:buFont typeface="Huni_Quorum Medium BT" pitchFamily="34"/>
              <a:buChar char="»"/>
            </a:lvl6pPr>
            <a:lvl7pPr lvl="6">
              <a:buClr>
                <a:srgbClr val="000000"/>
              </a:buClr>
              <a:buSzPct val="100000"/>
              <a:buFont typeface="Huni_Quorum Medium BT" pitchFamily="34"/>
              <a:buChar char="»"/>
            </a:lvl7pPr>
            <a:lvl8pPr lvl="7">
              <a:buClr>
                <a:srgbClr val="000000"/>
              </a:buClr>
              <a:buSzPct val="100000"/>
              <a:buFont typeface="Huni_Quorum Medium BT" pitchFamily="34"/>
              <a:buChar char="»"/>
            </a:lvl8pPr>
            <a:lvl9pPr lvl="8">
              <a:buClr>
                <a:srgbClr val="000000"/>
              </a:buClr>
              <a:buSzPct val="100000"/>
              <a:buFont typeface="Huni_Quorum Medium BT" pitchFamily="34"/>
              <a:buChar char="»"/>
            </a:lvl9pPr>
          </a:lstStyle>
          <a:p>
            <a:pPr marL="0" lvl="0" indent="0" algn="ctr">
              <a:spcBef>
                <a:spcPts val="598"/>
              </a:spcBef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i="1" dirty="0" err="1">
                <a:latin typeface="Huni_Quorum Medium BT" pitchFamily="34"/>
              </a:rPr>
              <a:t>Péter</a:t>
            </a:r>
            <a:r>
              <a:rPr lang="en-US" sz="2400" i="1" dirty="0">
                <a:latin typeface="Huni_Quorum Medium BT" pitchFamily="34"/>
              </a:rPr>
              <a:t> </a:t>
            </a:r>
            <a:r>
              <a:rPr lang="en-US" sz="2400" i="1" dirty="0" err="1">
                <a:latin typeface="Huni_Quorum Medium BT" pitchFamily="34"/>
              </a:rPr>
              <a:t>Györke</a:t>
            </a:r>
            <a:r>
              <a:rPr lang="en-US" sz="1800" i="1" dirty="0">
                <a:latin typeface="Huni_Quorum Medium BT" pitchFamily="34"/>
              </a:rPr>
              <a:t/>
            </a:r>
            <a:br>
              <a:rPr lang="en-US" sz="1800" i="1" dirty="0">
                <a:latin typeface="Huni_Quorum Medium BT" pitchFamily="34"/>
              </a:rPr>
            </a:br>
            <a:r>
              <a:rPr lang="en-US" sz="1200" dirty="0">
                <a:latin typeface="Huni_Quorum Medium BT" pitchFamily="34"/>
              </a:rPr>
              <a:t>http://www.mit.bme.hu/~gyorke/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i="1" dirty="0">
                <a:latin typeface="Huni_Quorum Medium BT" pitchFamily="34"/>
              </a:rPr>
              <a:t>gyorke@mit.bme.hu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i="1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/>
              <a:t>Budapest University of Technology and Economics (BME)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latin typeface="Huni_Quorum Medium BT" pitchFamily="34"/>
              </a:rPr>
              <a:t>Department of Measurement and Information Systems (MIT)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000" dirty="0">
                <a:latin typeface="Huni_Quorum Medium BT" pitchFamily="34"/>
              </a:rPr>
              <a:t>The slides of the latest lecture will be on the course page. (https://www.mit.bme.hu/eng/oktatas/targyak/vimiab00)</a:t>
            </a:r>
            <a:br>
              <a:rPr lang="en-US" sz="1000" dirty="0">
                <a:latin typeface="Huni_Quorum Medium BT" pitchFamily="34"/>
              </a:rPr>
            </a:br>
            <a:r>
              <a:rPr lang="en-US" sz="1000" dirty="0">
                <a:latin typeface="Huni_Quorum Medium BT" pitchFamily="34"/>
              </a:rPr>
              <a:t>These slides are under copyright.</a:t>
            </a: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93600" y="2173563"/>
            <a:ext cx="9050400" cy="75469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defPPr lvl="0">
              <a:buClr>
                <a:srgbClr val="000000"/>
              </a:buClr>
              <a:buSzPct val="100000"/>
              <a:buFont typeface="Huni_Quorum Medium BT" pitchFamily="34"/>
              <a:buNone/>
              <a:defRPr/>
            </a:defPPr>
            <a:lvl1pPr lvl="0" algn="ctr" defTabSz="914400" rtl="0" eaLnBrk="1" latinLnBrk="0" hangingPunct="1">
              <a:spcBef>
                <a:spcPct val="0"/>
              </a:spcBef>
              <a:buClr>
                <a:srgbClr val="000000"/>
              </a:buClr>
              <a:buSzPct val="100000"/>
              <a:buFont typeface="Huni_Quorum Medium BT" pitchFamily="34"/>
              <a:buChar char="•"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>
              <a:buSzPct val="45000"/>
              <a:buFont typeface="StarSymbol"/>
              <a:buChar char="●"/>
              <a:defRPr/>
            </a:lvl2pPr>
            <a:lvl3pPr lvl="2">
              <a:buSzPct val="45000"/>
              <a:buFont typeface="StarSymbol"/>
              <a:buChar char="●"/>
              <a:defRPr/>
            </a:lvl3pPr>
            <a:lvl4pPr lvl="3">
              <a:buSzPct val="45000"/>
              <a:buFont typeface="StarSymbol"/>
              <a:buChar char="●"/>
              <a:defRPr/>
            </a:lvl4pPr>
            <a:lvl5pPr lvl="4">
              <a:buSzPct val="45000"/>
              <a:buFont typeface="StarSymbol"/>
              <a:buChar char="●"/>
              <a:defRPr/>
            </a:lvl5pPr>
            <a:lvl6pPr lvl="5">
              <a:buSzPct val="45000"/>
              <a:buFont typeface="StarSymbol"/>
              <a:buChar char="●"/>
              <a:defRPr/>
            </a:lvl6pPr>
            <a:lvl7pPr lvl="6">
              <a:buSzPct val="45000"/>
              <a:buFont typeface="StarSymbol"/>
              <a:buChar char="●"/>
              <a:defRPr/>
            </a:lvl7pPr>
            <a:lvl8pPr lvl="7">
              <a:buSzPct val="45000"/>
              <a:buFont typeface="StarSymbol"/>
              <a:buChar char="●"/>
              <a:defRPr/>
            </a:lvl8pPr>
            <a:lvl9pPr lvl="8">
              <a:buSzPct val="45000"/>
              <a:buFont typeface="StarSymbol"/>
              <a:buChar char="●"/>
              <a:defRPr/>
            </a:lvl9pPr>
          </a:lstStyle>
          <a:p>
            <a:pPr>
              <a:lnSpc>
                <a:spcPct val="150000"/>
              </a:lnSpc>
              <a:buFont typeface="Huni_Quorum Medium BT" pitchFamily="34"/>
              <a:buNone/>
            </a:pPr>
            <a:r>
              <a:rPr lang="en-US" sz="3200" dirty="0"/>
              <a:t>Operating Systems – Memory management</a:t>
            </a:r>
            <a:r>
              <a:rPr lang="hu-HU" sz="3200" dirty="0"/>
              <a:t> </a:t>
            </a:r>
            <a:r>
              <a:rPr lang="hu-HU" sz="3200" dirty="0" err="1"/>
              <a:t>practice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2878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structures of virtual 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Page frame data</a:t>
            </a:r>
            <a:r>
              <a:rPr lang="en-US" dirty="0"/>
              <a:t> (</a:t>
            </a:r>
            <a:r>
              <a:rPr lang="en-US" dirty="0" err="1"/>
              <a:t>pfdata</a:t>
            </a:r>
            <a:r>
              <a:rPr lang="en-US" dirty="0"/>
              <a:t>) entry (kernel)</a:t>
            </a:r>
          </a:p>
          <a:p>
            <a:pPr lvl="1"/>
            <a:r>
              <a:rPr lang="en-US" dirty="0"/>
              <a:t>Every frame has one entry, indexed by the starting address of the frame</a:t>
            </a:r>
          </a:p>
          <a:p>
            <a:pPr lvl="1"/>
            <a:r>
              <a:rPr lang="en-US" dirty="0"/>
              <a:t>State: free, used, under DMA op., etc.</a:t>
            </a:r>
          </a:p>
          <a:p>
            <a:pPr lvl="1"/>
            <a:r>
              <a:rPr lang="en-US" dirty="0"/>
              <a:t>Reference counter: how many task uses this frame</a:t>
            </a:r>
          </a:p>
          <a:p>
            <a:endParaRPr lang="hu-HU" dirty="0"/>
          </a:p>
          <a:p>
            <a:r>
              <a:rPr lang="en-US" dirty="0"/>
              <a:t>Kernels </a:t>
            </a:r>
            <a:r>
              <a:rPr lang="en-US" b="1" dirty="0"/>
              <a:t>page table entry </a:t>
            </a:r>
            <a:r>
              <a:rPr lang="en-US" dirty="0"/>
              <a:t>(part of task’s context)</a:t>
            </a:r>
          </a:p>
          <a:p>
            <a:pPr lvl="1"/>
            <a:r>
              <a:rPr lang="en-US" dirty="0"/>
              <a:t>There fields used by the MMU HW</a:t>
            </a:r>
          </a:p>
          <a:p>
            <a:pPr lvl="2"/>
            <a:r>
              <a:rPr lang="en-US" dirty="0"/>
              <a:t>Index of the page</a:t>
            </a:r>
          </a:p>
          <a:p>
            <a:pPr lvl="2"/>
            <a:r>
              <a:rPr lang="en-US" dirty="0"/>
              <a:t>Frame identifier (where is (was) the page in the RAM)</a:t>
            </a:r>
          </a:p>
          <a:p>
            <a:pPr lvl="2"/>
            <a:r>
              <a:rPr lang="en-US" dirty="0"/>
              <a:t>Valid bit: =1 if the page is in the RAM</a:t>
            </a:r>
          </a:p>
          <a:p>
            <a:pPr lvl="2"/>
            <a:r>
              <a:rPr lang="en-US" dirty="0"/>
              <a:t>Dirty bit: =1 if the page is written since it is in the RAM</a:t>
            </a:r>
          </a:p>
          <a:p>
            <a:pPr lvl="2"/>
            <a:r>
              <a:rPr lang="en-US" dirty="0"/>
              <a:t>Accessed bit: =1 if the page is „recently” accessed</a:t>
            </a:r>
          </a:p>
          <a:p>
            <a:pPr lvl="2"/>
            <a:r>
              <a:rPr lang="en-US" dirty="0"/>
              <a:t>Read-only bit</a:t>
            </a:r>
          </a:p>
          <a:p>
            <a:pPr lvl="1"/>
            <a:r>
              <a:rPr lang="en-US" dirty="0"/>
              <a:t>There are fields which not managed by the MMU (HW dependent)</a:t>
            </a:r>
          </a:p>
          <a:p>
            <a:pPr lvl="2"/>
            <a:r>
              <a:rPr lang="en-US" dirty="0"/>
              <a:t>Page state: in RAM, on disk, fill-on-demand</a:t>
            </a:r>
          </a:p>
          <a:p>
            <a:pPr lvl="2"/>
            <a:r>
              <a:rPr lang="en-US" dirty="0"/>
              <a:t>Task ID, copy-on-write bit, permissions, etc.</a:t>
            </a:r>
          </a:p>
          <a:p>
            <a:endParaRPr lang="hu-HU" b="1" dirty="0"/>
          </a:p>
          <a:p>
            <a:r>
              <a:rPr lang="en-US" b="1" dirty="0"/>
              <a:t>Disk block descriptor </a:t>
            </a:r>
            <a:r>
              <a:rPr lang="en-US" dirty="0"/>
              <a:t>(kernel)</a:t>
            </a:r>
          </a:p>
          <a:p>
            <a:pPr lvl="1"/>
            <a:r>
              <a:rPr lang="en-US" dirty="0"/>
              <a:t>The disk ID: which file on which disk</a:t>
            </a:r>
          </a:p>
          <a:p>
            <a:pPr lvl="1"/>
            <a:r>
              <a:rPr lang="en-US" dirty="0"/>
              <a:t>Block index</a:t>
            </a:r>
          </a:p>
          <a:p>
            <a:pPr lvl="1"/>
            <a:r>
              <a:rPr lang="en-US" dirty="0"/>
              <a:t>Type: swap, fill-on-demand</a:t>
            </a:r>
          </a:p>
        </p:txBody>
      </p:sp>
    </p:spTree>
    <p:extLst>
      <p:ext uri="{BB962C8B-B14F-4D97-AF65-F5344CB8AC3E}">
        <p14:creationId xmlns:p14="http://schemas.microsoft.com/office/powerpoint/2010/main" val="2180120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References between date structures and address translation</a:t>
            </a:r>
          </a:p>
        </p:txBody>
      </p:sp>
      <p:cxnSp>
        <p:nvCxnSpPr>
          <p:cNvPr id="5" name="Connector: Elbow 4"/>
          <p:cNvCxnSpPr>
            <a:cxnSpLocks/>
          </p:cNvCxnSpPr>
          <p:nvPr/>
        </p:nvCxnSpPr>
        <p:spPr>
          <a:xfrm rot="16200000" flipH="1">
            <a:off x="2536653" y="3250005"/>
            <a:ext cx="981826" cy="624301"/>
          </a:xfrm>
          <a:prstGeom prst="bentConnector3">
            <a:avLst>
              <a:gd name="adj1" fmla="val 99360"/>
            </a:avLst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105147"/>
              </p:ext>
            </p:extLst>
          </p:nvPr>
        </p:nvGraphicFramePr>
        <p:xfrm>
          <a:off x="2369468" y="2462409"/>
          <a:ext cx="1219200" cy="61341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166309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9308249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page num.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offset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551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8484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260178"/>
              </p:ext>
            </p:extLst>
          </p:nvPr>
        </p:nvGraphicFramePr>
        <p:xfrm>
          <a:off x="4108004" y="2457833"/>
          <a:ext cx="1219200" cy="61341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176626746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18906251"/>
                    </a:ext>
                  </a:extLst>
                </a:gridCol>
              </a:tblGrid>
              <a:tr h="176555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address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offset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8964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456177"/>
                  </a:ext>
                </a:extLst>
              </a:tr>
            </a:tbl>
          </a:graphicData>
        </a:graphic>
      </p:graphicFrame>
      <p:cxnSp>
        <p:nvCxnSpPr>
          <p:cNvPr id="10" name="Connector: Elbow 9"/>
          <p:cNvCxnSpPr>
            <a:cxnSpLocks/>
          </p:cNvCxnSpPr>
          <p:nvPr/>
        </p:nvCxnSpPr>
        <p:spPr>
          <a:xfrm flipV="1">
            <a:off x="3347864" y="3071244"/>
            <a:ext cx="1738537" cy="276998"/>
          </a:xfrm>
          <a:prstGeom prst="bentConnector3">
            <a:avLst>
              <a:gd name="adj1" fmla="val 99966"/>
            </a:avLst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347864" y="3071243"/>
            <a:ext cx="0" cy="27699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25603" y="2088501"/>
            <a:ext cx="1390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Virt</a:t>
            </a:r>
            <a:r>
              <a:rPr lang="en-US" dirty="0"/>
              <a:t>. address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36071" y="2088501"/>
            <a:ext cx="1346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/>
              <a:t>Phy</a:t>
            </a:r>
            <a:r>
              <a:rPr lang="hu-HU" dirty="0"/>
              <a:t>. </a:t>
            </a:r>
            <a:r>
              <a:rPr lang="en-US" dirty="0"/>
              <a:t>address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14709" y="5504688"/>
            <a:ext cx="306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Page table and disc block </a:t>
            </a:r>
            <a:r>
              <a:rPr lang="en-US" dirty="0" err="1"/>
              <a:t>desc</a:t>
            </a:r>
            <a:r>
              <a:rPr lang="en-US" dirty="0"/>
              <a:t>.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505161"/>
              </p:ext>
            </p:extLst>
          </p:nvPr>
        </p:nvGraphicFramePr>
        <p:xfrm>
          <a:off x="3334064" y="3498723"/>
          <a:ext cx="1930401" cy="2005965"/>
        </p:xfrm>
        <a:graphic>
          <a:graphicData uri="http://schemas.openxmlformats.org/drawingml/2006/table">
            <a:tbl>
              <a:tblPr/>
              <a:tblGrid>
                <a:gridCol w="239723">
                  <a:extLst>
                    <a:ext uri="{9D8B030D-6E8A-4147-A177-3AD203B41FA5}">
                      <a16:colId xmlns:a16="http://schemas.microsoft.com/office/drawing/2014/main" val="692932971"/>
                    </a:ext>
                  </a:extLst>
                </a:gridCol>
                <a:gridCol w="454212">
                  <a:extLst>
                    <a:ext uri="{9D8B030D-6E8A-4147-A177-3AD203B41FA5}">
                      <a16:colId xmlns:a16="http://schemas.microsoft.com/office/drawing/2014/main" val="3634025400"/>
                    </a:ext>
                  </a:extLst>
                </a:gridCol>
                <a:gridCol w="293345">
                  <a:extLst>
                    <a:ext uri="{9D8B030D-6E8A-4147-A177-3AD203B41FA5}">
                      <a16:colId xmlns:a16="http://schemas.microsoft.com/office/drawing/2014/main" val="3637607980"/>
                    </a:ext>
                  </a:extLst>
                </a:gridCol>
                <a:gridCol w="85165">
                  <a:extLst>
                    <a:ext uri="{9D8B030D-6E8A-4147-A177-3AD203B41FA5}">
                      <a16:colId xmlns:a16="http://schemas.microsoft.com/office/drawing/2014/main" val="3618153538"/>
                    </a:ext>
                  </a:extLst>
                </a:gridCol>
                <a:gridCol w="605616">
                  <a:extLst>
                    <a:ext uri="{9D8B030D-6E8A-4147-A177-3AD203B41FA5}">
                      <a16:colId xmlns:a16="http://schemas.microsoft.com/office/drawing/2014/main" val="6510322"/>
                    </a:ext>
                  </a:extLst>
                </a:gridCol>
                <a:gridCol w="252340">
                  <a:extLst>
                    <a:ext uri="{9D8B030D-6E8A-4147-A177-3AD203B41FA5}">
                      <a16:colId xmlns:a16="http://schemas.microsoft.com/office/drawing/2014/main" val="17101687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frame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valid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device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idx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4331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sda1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5595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4772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sda1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3098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ZF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2367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192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08218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5225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705519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779775"/>
              </p:ext>
            </p:extLst>
          </p:nvPr>
        </p:nvGraphicFramePr>
        <p:xfrm>
          <a:off x="6444208" y="4055935"/>
          <a:ext cx="1485900" cy="891540"/>
        </p:xfrm>
        <a:graphic>
          <a:graphicData uri="http://schemas.openxmlformats.org/drawingml/2006/table">
            <a:tbl>
              <a:tblPr/>
              <a:tblGrid>
                <a:gridCol w="327402">
                  <a:extLst>
                    <a:ext uri="{9D8B030D-6E8A-4147-A177-3AD203B41FA5}">
                      <a16:colId xmlns:a16="http://schemas.microsoft.com/office/drawing/2014/main" val="15453455"/>
                    </a:ext>
                  </a:extLst>
                </a:gridCol>
                <a:gridCol w="516287">
                  <a:extLst>
                    <a:ext uri="{9D8B030D-6E8A-4147-A177-3AD203B41FA5}">
                      <a16:colId xmlns:a16="http://schemas.microsoft.com/office/drawing/2014/main" val="231162987"/>
                    </a:ext>
                  </a:extLst>
                </a:gridCol>
                <a:gridCol w="264440">
                  <a:extLst>
                    <a:ext uri="{9D8B030D-6E8A-4147-A177-3AD203B41FA5}">
                      <a16:colId xmlns:a16="http://schemas.microsoft.com/office/drawing/2014/main" val="419965131"/>
                    </a:ext>
                  </a:extLst>
                </a:gridCol>
                <a:gridCol w="377771">
                  <a:extLst>
                    <a:ext uri="{9D8B030D-6E8A-4147-A177-3AD203B41FA5}">
                      <a16:colId xmlns:a16="http://schemas.microsoft.com/office/drawing/2014/main" val="13820086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addr.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dirty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4972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62495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4883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2112936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332853" y="4947475"/>
            <a:ext cx="17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Page frame data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3952314" y="4053069"/>
            <a:ext cx="2554633" cy="57536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 flipV="1">
            <a:off x="3952314" y="3020955"/>
            <a:ext cx="442189" cy="103211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4401726" y="3020955"/>
            <a:ext cx="2105221" cy="160747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453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replacement algorithms –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 page has to be loaded, but there are no free frames</a:t>
            </a:r>
          </a:p>
          <a:p>
            <a:pPr lvl="1"/>
            <a:r>
              <a:rPr lang="en-US" dirty="0"/>
              <a:t>A used frame has to be picked, which will be moved to the swap space and mark as free</a:t>
            </a:r>
          </a:p>
          <a:p>
            <a:r>
              <a:rPr lang="en-US" dirty="0"/>
              <a:t>The picking based on</a:t>
            </a:r>
          </a:p>
          <a:p>
            <a:pPr lvl="1"/>
            <a:r>
              <a:rPr lang="en-US" dirty="0"/>
              <a:t>Accessed bit: Is it used „recently”?</a:t>
            </a:r>
          </a:p>
          <a:p>
            <a:pPr lvl="1"/>
            <a:r>
              <a:rPr lang="en-US" dirty="0"/>
              <a:t>Dirty bit: Is the contents modified?</a:t>
            </a:r>
          </a:p>
          <a:p>
            <a:pPr lvl="1"/>
            <a:r>
              <a:rPr lang="en-US" dirty="0"/>
              <a:t>The allocation time of the frame</a:t>
            </a:r>
          </a:p>
          <a:p>
            <a:pPr lvl="1"/>
            <a:r>
              <a:rPr lang="en-US" dirty="0"/>
              <a:t>The latest access time of the frame</a:t>
            </a:r>
          </a:p>
          <a:p>
            <a:pPr lvl="1"/>
            <a:r>
              <a:rPr lang="en-US" dirty="0"/>
              <a:t>Reference counter: how many task uses this frame?</a:t>
            </a:r>
          </a:p>
          <a:p>
            <a:r>
              <a:rPr lang="en-US" dirty="0"/>
              <a:t>The properties of page replacement algorithms</a:t>
            </a:r>
          </a:p>
          <a:p>
            <a:pPr lvl="1"/>
            <a:r>
              <a:rPr lang="en-US" dirty="0"/>
              <a:t>Ideal solution: seeing the future</a:t>
            </a:r>
          </a:p>
          <a:p>
            <a:pPr lvl="2"/>
            <a:r>
              <a:rPr lang="en-US" dirty="0"/>
              <a:t>It is similar to the estimation of the CPU burst of a task</a:t>
            </a:r>
          </a:p>
          <a:p>
            <a:pPr lvl="2"/>
            <a:r>
              <a:rPr lang="en-US" dirty="0"/>
              <a:t>In practice, the prediction is based on the behavior in the past</a:t>
            </a:r>
          </a:p>
          <a:p>
            <a:pPr lvl="1"/>
            <a:r>
              <a:rPr lang="en-US" dirty="0"/>
              <a:t>The frame to swap may be chosen from the actual task’s (</a:t>
            </a:r>
            <a:r>
              <a:rPr lang="en-US" b="1" dirty="0"/>
              <a:t>local</a:t>
            </a:r>
            <a:r>
              <a:rPr lang="en-US" dirty="0"/>
              <a:t>) range or from the </a:t>
            </a:r>
            <a:r>
              <a:rPr lang="en-US" b="1" dirty="0"/>
              <a:t>global</a:t>
            </a:r>
            <a:r>
              <a:rPr lang="en-US" dirty="0"/>
              <a:t> range</a:t>
            </a:r>
          </a:p>
          <a:p>
            <a:pPr lvl="1"/>
            <a:r>
              <a:rPr lang="en-US" dirty="0"/>
              <a:t>Algorithms (details on following slides)</a:t>
            </a:r>
          </a:p>
          <a:p>
            <a:pPr lvl="2"/>
            <a:r>
              <a:rPr lang="en-US" dirty="0"/>
              <a:t>FIFO: the page loaded first will be replace</a:t>
            </a:r>
            <a:r>
              <a:rPr lang="hu-HU" dirty="0"/>
              <a:t>d</a:t>
            </a:r>
            <a:r>
              <a:rPr lang="en-US" dirty="0"/>
              <a:t> first</a:t>
            </a:r>
          </a:p>
          <a:p>
            <a:pPr lvl="2"/>
            <a:r>
              <a:rPr lang="en-US" dirty="0"/>
              <a:t>Second chance (SC): oldest and not accessed page</a:t>
            </a:r>
          </a:p>
          <a:p>
            <a:pPr lvl="2"/>
            <a:r>
              <a:rPr lang="en-US" dirty="0"/>
              <a:t>Least Recently Used (LRU): the oldest accessed page</a:t>
            </a:r>
          </a:p>
          <a:p>
            <a:pPr lvl="2"/>
            <a:r>
              <a:rPr lang="en-US" dirty="0"/>
              <a:t>Least Frequently Used (LFU): the most rarely used page</a:t>
            </a:r>
          </a:p>
          <a:p>
            <a:pPr lvl="2"/>
            <a:r>
              <a:rPr lang="en-US" dirty="0"/>
              <a:t>Not Recently Used (NRU): Non accessed and non modified page</a:t>
            </a:r>
          </a:p>
        </p:txBody>
      </p:sp>
    </p:spTree>
    <p:extLst>
      <p:ext uri="{BB962C8B-B14F-4D97-AF65-F5344CB8AC3E}">
        <p14:creationId xmlns:p14="http://schemas.microsoft.com/office/powerpoint/2010/main" val="4246507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problem 1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776893"/>
              </p:ext>
            </p:extLst>
          </p:nvPr>
        </p:nvGraphicFramePr>
        <p:xfrm>
          <a:off x="1547664" y="908720"/>
          <a:ext cx="2592287" cy="2250250"/>
        </p:xfrm>
        <a:graphic>
          <a:graphicData uri="http://schemas.openxmlformats.org/drawingml/2006/table">
            <a:tbl>
              <a:tblPr/>
              <a:tblGrid>
                <a:gridCol w="303783">
                  <a:extLst>
                    <a:ext uri="{9D8B030D-6E8A-4147-A177-3AD203B41FA5}">
                      <a16:colId xmlns:a16="http://schemas.microsoft.com/office/drawing/2014/main" val="881367508"/>
                    </a:ext>
                  </a:extLst>
                </a:gridCol>
                <a:gridCol w="583265">
                  <a:extLst>
                    <a:ext uri="{9D8B030D-6E8A-4147-A177-3AD203B41FA5}">
                      <a16:colId xmlns:a16="http://schemas.microsoft.com/office/drawing/2014/main" val="1200307479"/>
                    </a:ext>
                  </a:extLst>
                </a:gridCol>
                <a:gridCol w="376691">
                  <a:extLst>
                    <a:ext uri="{9D8B030D-6E8A-4147-A177-3AD203B41FA5}">
                      <a16:colId xmlns:a16="http://schemas.microsoft.com/office/drawing/2014/main" val="289616049"/>
                    </a:ext>
                  </a:extLst>
                </a:gridCol>
                <a:gridCol w="113413">
                  <a:extLst>
                    <a:ext uri="{9D8B030D-6E8A-4147-A177-3AD203B41FA5}">
                      <a16:colId xmlns:a16="http://schemas.microsoft.com/office/drawing/2014/main" val="3448253513"/>
                    </a:ext>
                  </a:extLst>
                </a:gridCol>
                <a:gridCol w="850594">
                  <a:extLst>
                    <a:ext uri="{9D8B030D-6E8A-4147-A177-3AD203B41FA5}">
                      <a16:colId xmlns:a16="http://schemas.microsoft.com/office/drawing/2014/main" val="855524036"/>
                    </a:ext>
                  </a:extLst>
                </a:gridCol>
                <a:gridCol w="364541">
                  <a:extLst>
                    <a:ext uri="{9D8B030D-6E8A-4147-A177-3AD203B41FA5}">
                      <a16:colId xmlns:a16="http://schemas.microsoft.com/office/drawing/2014/main" val="1881301546"/>
                    </a:ext>
                  </a:extLst>
                </a:gridCol>
              </a:tblGrid>
              <a:tr h="27003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Page table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 block desc.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139239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9503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sda1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864635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25765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451832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930460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039579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260169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747608"/>
              </p:ext>
            </p:extLst>
          </p:nvPr>
        </p:nvGraphicFramePr>
        <p:xfrm>
          <a:off x="5148064" y="1340768"/>
          <a:ext cx="1800200" cy="1440162"/>
        </p:xfrm>
        <a:graphic>
          <a:graphicData uri="http://schemas.openxmlformats.org/drawingml/2006/table">
            <a:tbl>
              <a:tblPr/>
              <a:tblGrid>
                <a:gridCol w="392352">
                  <a:extLst>
                    <a:ext uri="{9D8B030D-6E8A-4147-A177-3AD203B41FA5}">
                      <a16:colId xmlns:a16="http://schemas.microsoft.com/office/drawing/2014/main" val="2569293573"/>
                    </a:ext>
                  </a:extLst>
                </a:gridCol>
                <a:gridCol w="623146">
                  <a:extLst>
                    <a:ext uri="{9D8B030D-6E8A-4147-A177-3AD203B41FA5}">
                      <a16:colId xmlns:a16="http://schemas.microsoft.com/office/drawing/2014/main" val="426116346"/>
                    </a:ext>
                  </a:extLst>
                </a:gridCol>
                <a:gridCol w="323112">
                  <a:extLst>
                    <a:ext uri="{9D8B030D-6E8A-4147-A177-3AD203B41FA5}">
                      <a16:colId xmlns:a16="http://schemas.microsoft.com/office/drawing/2014/main" val="3632924863"/>
                    </a:ext>
                  </a:extLst>
                </a:gridCol>
                <a:gridCol w="461590">
                  <a:extLst>
                    <a:ext uri="{9D8B030D-6E8A-4147-A177-3AD203B41FA5}">
                      <a16:colId xmlns:a16="http://schemas.microsoft.com/office/drawing/2014/main" val="12229412"/>
                    </a:ext>
                  </a:extLst>
                </a:gridCol>
              </a:tblGrid>
              <a:tr h="24002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Page frame data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398805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addr.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292361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2594603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503806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879512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484425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284986"/>
            <a:ext cx="8229600" cy="3312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1) Which page is stored in frame 43?</a:t>
            </a:r>
          </a:p>
          <a:p>
            <a:r>
              <a:rPr lang="en-US" dirty="0"/>
              <a:t>2) Where is the content of page 6?</a:t>
            </a:r>
          </a:p>
          <a:p>
            <a:r>
              <a:rPr lang="en-US" dirty="0"/>
              <a:t>3) What’s stored in frame 13?</a:t>
            </a:r>
          </a:p>
          <a:p>
            <a:r>
              <a:rPr lang="en-US" dirty="0"/>
              <a:t>4) What happens when a task start a read operation from page 4?</a:t>
            </a:r>
          </a:p>
        </p:txBody>
      </p:sp>
    </p:spTree>
    <p:extLst>
      <p:ext uri="{BB962C8B-B14F-4D97-AF65-F5344CB8AC3E}">
        <p14:creationId xmlns:p14="http://schemas.microsoft.com/office/powerpoint/2010/main" val="2337406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problem 1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969790"/>
              </p:ext>
            </p:extLst>
          </p:nvPr>
        </p:nvGraphicFramePr>
        <p:xfrm>
          <a:off x="1547664" y="833312"/>
          <a:ext cx="2592287" cy="2160240"/>
        </p:xfrm>
        <a:graphic>
          <a:graphicData uri="http://schemas.openxmlformats.org/drawingml/2006/table">
            <a:tbl>
              <a:tblPr/>
              <a:tblGrid>
                <a:gridCol w="303783">
                  <a:extLst>
                    <a:ext uri="{9D8B030D-6E8A-4147-A177-3AD203B41FA5}">
                      <a16:colId xmlns:a16="http://schemas.microsoft.com/office/drawing/2014/main" val="881367508"/>
                    </a:ext>
                  </a:extLst>
                </a:gridCol>
                <a:gridCol w="583265">
                  <a:extLst>
                    <a:ext uri="{9D8B030D-6E8A-4147-A177-3AD203B41FA5}">
                      <a16:colId xmlns:a16="http://schemas.microsoft.com/office/drawing/2014/main" val="1200307479"/>
                    </a:ext>
                  </a:extLst>
                </a:gridCol>
                <a:gridCol w="376691">
                  <a:extLst>
                    <a:ext uri="{9D8B030D-6E8A-4147-A177-3AD203B41FA5}">
                      <a16:colId xmlns:a16="http://schemas.microsoft.com/office/drawing/2014/main" val="289616049"/>
                    </a:ext>
                  </a:extLst>
                </a:gridCol>
                <a:gridCol w="113413">
                  <a:extLst>
                    <a:ext uri="{9D8B030D-6E8A-4147-A177-3AD203B41FA5}">
                      <a16:colId xmlns:a16="http://schemas.microsoft.com/office/drawing/2014/main" val="3448253513"/>
                    </a:ext>
                  </a:extLst>
                </a:gridCol>
                <a:gridCol w="850594">
                  <a:extLst>
                    <a:ext uri="{9D8B030D-6E8A-4147-A177-3AD203B41FA5}">
                      <a16:colId xmlns:a16="http://schemas.microsoft.com/office/drawing/2014/main" val="855524036"/>
                    </a:ext>
                  </a:extLst>
                </a:gridCol>
                <a:gridCol w="364541">
                  <a:extLst>
                    <a:ext uri="{9D8B030D-6E8A-4147-A177-3AD203B41FA5}">
                      <a16:colId xmlns:a16="http://schemas.microsoft.com/office/drawing/2014/main" val="1881301546"/>
                    </a:ext>
                  </a:extLst>
                </a:gridCol>
              </a:tblGrid>
              <a:tr h="27003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Page table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 block desc.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139239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9503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sda1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864635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257656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451832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930460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039579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260169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200577"/>
              </p:ext>
            </p:extLst>
          </p:nvPr>
        </p:nvGraphicFramePr>
        <p:xfrm>
          <a:off x="5148064" y="1265360"/>
          <a:ext cx="1800200" cy="1440162"/>
        </p:xfrm>
        <a:graphic>
          <a:graphicData uri="http://schemas.openxmlformats.org/drawingml/2006/table">
            <a:tbl>
              <a:tblPr/>
              <a:tblGrid>
                <a:gridCol w="392352">
                  <a:extLst>
                    <a:ext uri="{9D8B030D-6E8A-4147-A177-3AD203B41FA5}">
                      <a16:colId xmlns:a16="http://schemas.microsoft.com/office/drawing/2014/main" val="2569293573"/>
                    </a:ext>
                  </a:extLst>
                </a:gridCol>
                <a:gridCol w="623146">
                  <a:extLst>
                    <a:ext uri="{9D8B030D-6E8A-4147-A177-3AD203B41FA5}">
                      <a16:colId xmlns:a16="http://schemas.microsoft.com/office/drawing/2014/main" val="426116346"/>
                    </a:ext>
                  </a:extLst>
                </a:gridCol>
                <a:gridCol w="323112">
                  <a:extLst>
                    <a:ext uri="{9D8B030D-6E8A-4147-A177-3AD203B41FA5}">
                      <a16:colId xmlns:a16="http://schemas.microsoft.com/office/drawing/2014/main" val="3632924863"/>
                    </a:ext>
                  </a:extLst>
                </a:gridCol>
                <a:gridCol w="461590">
                  <a:extLst>
                    <a:ext uri="{9D8B030D-6E8A-4147-A177-3AD203B41FA5}">
                      <a16:colId xmlns:a16="http://schemas.microsoft.com/office/drawing/2014/main" val="12229412"/>
                    </a:ext>
                  </a:extLst>
                </a:gridCol>
              </a:tblGrid>
              <a:tr h="24002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Page frame data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398805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addr.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292361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2594603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503806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879512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484425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284986"/>
            <a:ext cx="8229600" cy="6480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5) Modify the tables according to the 4) question!</a:t>
            </a: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6907676"/>
              </p:ext>
            </p:extLst>
          </p:nvPr>
        </p:nvGraphicFramePr>
        <p:xfrm>
          <a:off x="1547664" y="3929656"/>
          <a:ext cx="2592287" cy="2160240"/>
        </p:xfrm>
        <a:graphic>
          <a:graphicData uri="http://schemas.openxmlformats.org/drawingml/2006/table">
            <a:tbl>
              <a:tblPr/>
              <a:tblGrid>
                <a:gridCol w="303783">
                  <a:extLst>
                    <a:ext uri="{9D8B030D-6E8A-4147-A177-3AD203B41FA5}">
                      <a16:colId xmlns:a16="http://schemas.microsoft.com/office/drawing/2014/main" val="881367508"/>
                    </a:ext>
                  </a:extLst>
                </a:gridCol>
                <a:gridCol w="583265">
                  <a:extLst>
                    <a:ext uri="{9D8B030D-6E8A-4147-A177-3AD203B41FA5}">
                      <a16:colId xmlns:a16="http://schemas.microsoft.com/office/drawing/2014/main" val="1200307479"/>
                    </a:ext>
                  </a:extLst>
                </a:gridCol>
                <a:gridCol w="376691">
                  <a:extLst>
                    <a:ext uri="{9D8B030D-6E8A-4147-A177-3AD203B41FA5}">
                      <a16:colId xmlns:a16="http://schemas.microsoft.com/office/drawing/2014/main" val="289616049"/>
                    </a:ext>
                  </a:extLst>
                </a:gridCol>
                <a:gridCol w="113413">
                  <a:extLst>
                    <a:ext uri="{9D8B030D-6E8A-4147-A177-3AD203B41FA5}">
                      <a16:colId xmlns:a16="http://schemas.microsoft.com/office/drawing/2014/main" val="3448253513"/>
                    </a:ext>
                  </a:extLst>
                </a:gridCol>
                <a:gridCol w="850594">
                  <a:extLst>
                    <a:ext uri="{9D8B030D-6E8A-4147-A177-3AD203B41FA5}">
                      <a16:colId xmlns:a16="http://schemas.microsoft.com/office/drawing/2014/main" val="855524036"/>
                    </a:ext>
                  </a:extLst>
                </a:gridCol>
                <a:gridCol w="364541">
                  <a:extLst>
                    <a:ext uri="{9D8B030D-6E8A-4147-A177-3AD203B41FA5}">
                      <a16:colId xmlns:a16="http://schemas.microsoft.com/office/drawing/2014/main" val="1881301546"/>
                    </a:ext>
                  </a:extLst>
                </a:gridCol>
              </a:tblGrid>
              <a:tr h="27003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Page table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 block desc.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139239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9503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sda1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864635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257656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451832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930460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039579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26016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006795"/>
              </p:ext>
            </p:extLst>
          </p:nvPr>
        </p:nvGraphicFramePr>
        <p:xfrm>
          <a:off x="5148064" y="4361704"/>
          <a:ext cx="1800200" cy="1440162"/>
        </p:xfrm>
        <a:graphic>
          <a:graphicData uri="http://schemas.openxmlformats.org/drawingml/2006/table">
            <a:tbl>
              <a:tblPr/>
              <a:tblGrid>
                <a:gridCol w="392352">
                  <a:extLst>
                    <a:ext uri="{9D8B030D-6E8A-4147-A177-3AD203B41FA5}">
                      <a16:colId xmlns:a16="http://schemas.microsoft.com/office/drawing/2014/main" val="2569293573"/>
                    </a:ext>
                  </a:extLst>
                </a:gridCol>
                <a:gridCol w="623146">
                  <a:extLst>
                    <a:ext uri="{9D8B030D-6E8A-4147-A177-3AD203B41FA5}">
                      <a16:colId xmlns:a16="http://schemas.microsoft.com/office/drawing/2014/main" val="426116346"/>
                    </a:ext>
                  </a:extLst>
                </a:gridCol>
                <a:gridCol w="323112">
                  <a:extLst>
                    <a:ext uri="{9D8B030D-6E8A-4147-A177-3AD203B41FA5}">
                      <a16:colId xmlns:a16="http://schemas.microsoft.com/office/drawing/2014/main" val="3632924863"/>
                    </a:ext>
                  </a:extLst>
                </a:gridCol>
                <a:gridCol w="461590">
                  <a:extLst>
                    <a:ext uri="{9D8B030D-6E8A-4147-A177-3AD203B41FA5}">
                      <a16:colId xmlns:a16="http://schemas.microsoft.com/office/drawing/2014/main" val="12229412"/>
                    </a:ext>
                  </a:extLst>
                </a:gridCol>
              </a:tblGrid>
              <a:tr h="24002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Page frame data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398805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addr.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292361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2594603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503806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879512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484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4989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problem 1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284986"/>
            <a:ext cx="8229600" cy="259228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5) In this system, the pages were allocated in the order: 57, 43, 13 and 36. A task want’s to read the page 3. There are no more free frames. Which frame will be replaced?</a:t>
            </a:r>
            <a:endParaRPr lang="hu-HU" dirty="0"/>
          </a:p>
          <a:p>
            <a:pPr lvl="1"/>
            <a:r>
              <a:rPr lang="en-US" dirty="0"/>
              <a:t>A) With FIFO page replace alg.?</a:t>
            </a:r>
          </a:p>
          <a:p>
            <a:endParaRPr lang="en-US" dirty="0"/>
          </a:p>
          <a:p>
            <a:pPr lvl="1"/>
            <a:r>
              <a:rPr lang="en-US" dirty="0"/>
              <a:t>B) With Second Chance alg.?</a:t>
            </a: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9798305"/>
              </p:ext>
            </p:extLst>
          </p:nvPr>
        </p:nvGraphicFramePr>
        <p:xfrm>
          <a:off x="1475656" y="782984"/>
          <a:ext cx="2592287" cy="2160240"/>
        </p:xfrm>
        <a:graphic>
          <a:graphicData uri="http://schemas.openxmlformats.org/drawingml/2006/table">
            <a:tbl>
              <a:tblPr/>
              <a:tblGrid>
                <a:gridCol w="303783">
                  <a:extLst>
                    <a:ext uri="{9D8B030D-6E8A-4147-A177-3AD203B41FA5}">
                      <a16:colId xmlns:a16="http://schemas.microsoft.com/office/drawing/2014/main" val="881367508"/>
                    </a:ext>
                  </a:extLst>
                </a:gridCol>
                <a:gridCol w="583265">
                  <a:extLst>
                    <a:ext uri="{9D8B030D-6E8A-4147-A177-3AD203B41FA5}">
                      <a16:colId xmlns:a16="http://schemas.microsoft.com/office/drawing/2014/main" val="1200307479"/>
                    </a:ext>
                  </a:extLst>
                </a:gridCol>
                <a:gridCol w="376691">
                  <a:extLst>
                    <a:ext uri="{9D8B030D-6E8A-4147-A177-3AD203B41FA5}">
                      <a16:colId xmlns:a16="http://schemas.microsoft.com/office/drawing/2014/main" val="289616049"/>
                    </a:ext>
                  </a:extLst>
                </a:gridCol>
                <a:gridCol w="113413">
                  <a:extLst>
                    <a:ext uri="{9D8B030D-6E8A-4147-A177-3AD203B41FA5}">
                      <a16:colId xmlns:a16="http://schemas.microsoft.com/office/drawing/2014/main" val="3448253513"/>
                    </a:ext>
                  </a:extLst>
                </a:gridCol>
                <a:gridCol w="850594">
                  <a:extLst>
                    <a:ext uri="{9D8B030D-6E8A-4147-A177-3AD203B41FA5}">
                      <a16:colId xmlns:a16="http://schemas.microsoft.com/office/drawing/2014/main" val="855524036"/>
                    </a:ext>
                  </a:extLst>
                </a:gridCol>
                <a:gridCol w="364541">
                  <a:extLst>
                    <a:ext uri="{9D8B030D-6E8A-4147-A177-3AD203B41FA5}">
                      <a16:colId xmlns:a16="http://schemas.microsoft.com/office/drawing/2014/main" val="1881301546"/>
                    </a:ext>
                  </a:extLst>
                </a:gridCol>
              </a:tblGrid>
              <a:tr h="27003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Page table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 block desc.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139239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9503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sda1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864635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257656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451832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930460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039579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26016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601779"/>
              </p:ext>
            </p:extLst>
          </p:nvPr>
        </p:nvGraphicFramePr>
        <p:xfrm>
          <a:off x="5076056" y="1215032"/>
          <a:ext cx="1800200" cy="1440162"/>
        </p:xfrm>
        <a:graphic>
          <a:graphicData uri="http://schemas.openxmlformats.org/drawingml/2006/table">
            <a:tbl>
              <a:tblPr/>
              <a:tblGrid>
                <a:gridCol w="392352">
                  <a:extLst>
                    <a:ext uri="{9D8B030D-6E8A-4147-A177-3AD203B41FA5}">
                      <a16:colId xmlns:a16="http://schemas.microsoft.com/office/drawing/2014/main" val="2569293573"/>
                    </a:ext>
                  </a:extLst>
                </a:gridCol>
                <a:gridCol w="623146">
                  <a:extLst>
                    <a:ext uri="{9D8B030D-6E8A-4147-A177-3AD203B41FA5}">
                      <a16:colId xmlns:a16="http://schemas.microsoft.com/office/drawing/2014/main" val="426116346"/>
                    </a:ext>
                  </a:extLst>
                </a:gridCol>
                <a:gridCol w="323112">
                  <a:extLst>
                    <a:ext uri="{9D8B030D-6E8A-4147-A177-3AD203B41FA5}">
                      <a16:colId xmlns:a16="http://schemas.microsoft.com/office/drawing/2014/main" val="3632924863"/>
                    </a:ext>
                  </a:extLst>
                </a:gridCol>
                <a:gridCol w="461590">
                  <a:extLst>
                    <a:ext uri="{9D8B030D-6E8A-4147-A177-3AD203B41FA5}">
                      <a16:colId xmlns:a16="http://schemas.microsoft.com/office/drawing/2014/main" val="12229412"/>
                    </a:ext>
                  </a:extLst>
                </a:gridCol>
              </a:tblGrid>
              <a:tr h="24002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Page frame data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398805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addr.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292361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2594603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503806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879512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484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57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technique can prevent the replacement of a recently allocated page?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Which unit performs the address translation when a page is valid?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122444"/>
            <a:ext cx="4171340" cy="261081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2000" y="57332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en.wikipedia.org/wiki/Memory_management_unit#/media/File:MMU_principle_updated.png</a:t>
            </a:r>
          </a:p>
        </p:txBody>
      </p:sp>
    </p:spTree>
    <p:extLst>
      <p:ext uri="{BB962C8B-B14F-4D97-AF65-F5344CB8AC3E}">
        <p14:creationId xmlns:p14="http://schemas.microsoft.com/office/powerpoint/2010/main" val="196920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replacement algorithm practice problems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6944" y="1059758"/>
            <a:ext cx="1530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FIFO</a:t>
            </a:r>
            <a:endParaRPr lang="en-US" sz="280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865581"/>
              </p:ext>
            </p:extLst>
          </p:nvPr>
        </p:nvGraphicFramePr>
        <p:xfrm>
          <a:off x="179388" y="1916113"/>
          <a:ext cx="8677275" cy="342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Worksheet" r:id="rId3" imgW="5867287" imgH="2314710" progId="Excel.Sheet.12">
                  <p:embed/>
                </p:oleObj>
              </mc:Choice>
              <mc:Fallback>
                <p:oleObj name="Worksheet" r:id="rId3" imgW="5867287" imgH="23147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388" y="1916113"/>
                        <a:ext cx="8677275" cy="3424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2455068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792016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34347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471295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04076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141024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483355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820303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153084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490032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832363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69311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502092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839040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181371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18319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847851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190182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527130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777891"/>
              </p:ext>
            </p:extLst>
          </p:nvPr>
        </p:nvGraphicFramePr>
        <p:xfrm>
          <a:off x="179388" y="1912938"/>
          <a:ext cx="11268075" cy="595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Worksheet" r:id="rId5" imgW="7619802" imgH="4029174" progId="Excel.Sheet.12">
                  <p:embed/>
                </p:oleObj>
              </mc:Choice>
              <mc:Fallback>
                <p:oleObj name="Worksheet" r:id="rId5" imgW="7619802" imgH="402917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9388" y="1912938"/>
                        <a:ext cx="11268075" cy="5957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1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270774"/>
              </p:ext>
            </p:extLst>
          </p:nvPr>
        </p:nvGraphicFramePr>
        <p:xfrm>
          <a:off x="171450" y="1919288"/>
          <a:ext cx="9031288" cy="370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Worksheet" r:id="rId3" imgW="6096198" imgH="2505152" progId="Excel.Sheet.12">
                  <p:embed/>
                </p:oleObj>
              </mc:Choice>
              <mc:Fallback>
                <p:oleObj name="Worksheet" r:id="rId3" imgW="6096198" imgH="25051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450" y="1919288"/>
                        <a:ext cx="9031288" cy="3709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replacement algorithm practice problems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6944" y="1059758"/>
            <a:ext cx="318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Second Chance (SC)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55068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792016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34347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471295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04076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141024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483355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820303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153084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490032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832363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69311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502092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839040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181371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18319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847851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190182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527130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3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270774"/>
              </p:ext>
            </p:extLst>
          </p:nvPr>
        </p:nvGraphicFramePr>
        <p:xfrm>
          <a:off x="171450" y="1919288"/>
          <a:ext cx="9031288" cy="370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Worksheet" r:id="rId3" imgW="6096198" imgH="2505152" progId="Excel.Sheet.12">
                  <p:embed/>
                </p:oleObj>
              </mc:Choice>
              <mc:Fallback>
                <p:oleObj name="Worksheet" r:id="rId3" imgW="6096198" imgH="2505152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450" y="1919288"/>
                        <a:ext cx="9031288" cy="3709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replacement algorithm practice problems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6944" y="1059758"/>
            <a:ext cx="318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Second Chance (SC)</a:t>
            </a:r>
          </a:p>
        </p:txBody>
      </p:sp>
    </p:spTree>
    <p:extLst>
      <p:ext uri="{BB962C8B-B14F-4D97-AF65-F5344CB8AC3E}">
        <p14:creationId xmlns:p14="http://schemas.microsoft.com/office/powerpoint/2010/main" val="103714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/>
          <p:cNvSpPr/>
          <p:nvPr/>
        </p:nvSpPr>
        <p:spPr>
          <a:xfrm>
            <a:off x="4558296" y="4339611"/>
            <a:ext cx="2227508" cy="853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en-US" dirty="0"/>
              <a:t>The main blocks of the OS and the kernel (recap)</a:t>
            </a:r>
          </a:p>
        </p:txBody>
      </p:sp>
      <p:sp>
        <p:nvSpPr>
          <p:cNvPr id="11" name="Téglalap 3"/>
          <p:cNvSpPr/>
          <p:nvPr/>
        </p:nvSpPr>
        <p:spPr>
          <a:xfrm>
            <a:off x="2392884" y="5795197"/>
            <a:ext cx="4320480" cy="423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Hardware devices</a:t>
            </a:r>
          </a:p>
        </p:txBody>
      </p:sp>
      <p:sp>
        <p:nvSpPr>
          <p:cNvPr id="12" name="Téglalap 4"/>
          <p:cNvSpPr/>
          <p:nvPr/>
        </p:nvSpPr>
        <p:spPr>
          <a:xfrm>
            <a:off x="2942668" y="2231946"/>
            <a:ext cx="3240360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System libraries</a:t>
            </a:r>
          </a:p>
        </p:txBody>
      </p:sp>
      <p:sp>
        <p:nvSpPr>
          <p:cNvPr id="13" name="Téglalap 5"/>
          <p:cNvSpPr/>
          <p:nvPr/>
        </p:nvSpPr>
        <p:spPr>
          <a:xfrm>
            <a:off x="2402608" y="1295842"/>
            <a:ext cx="208823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System processes</a:t>
            </a:r>
          </a:p>
        </p:txBody>
      </p:sp>
      <p:sp>
        <p:nvSpPr>
          <p:cNvPr id="14" name="Téglalap 6"/>
          <p:cNvSpPr/>
          <p:nvPr/>
        </p:nvSpPr>
        <p:spPr>
          <a:xfrm>
            <a:off x="4660008" y="1295842"/>
            <a:ext cx="2088232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User processes</a:t>
            </a:r>
          </a:p>
        </p:txBody>
      </p:sp>
      <p:cxnSp>
        <p:nvCxnSpPr>
          <p:cNvPr id="15" name="Egyenes összekötő 7"/>
          <p:cNvCxnSpPr/>
          <p:nvPr/>
        </p:nvCxnSpPr>
        <p:spPr>
          <a:xfrm>
            <a:off x="1663944" y="3213770"/>
            <a:ext cx="5491192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8"/>
          <p:cNvSpPr txBox="1"/>
          <p:nvPr/>
        </p:nvSpPr>
        <p:spPr>
          <a:xfrm>
            <a:off x="1663944" y="1621023"/>
            <a:ext cx="738664" cy="147501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hu-HU">
                <a:solidFill>
                  <a:srgbClr val="FF0000"/>
                </a:solidFill>
              </a:rPr>
              <a:t>Non-protected</a:t>
            </a:r>
          </a:p>
          <a:p>
            <a:r>
              <a:rPr lang="hu-HU">
                <a:solidFill>
                  <a:srgbClr val="FF0000"/>
                </a:solidFill>
              </a:rPr>
              <a:t>(user)</a:t>
            </a:r>
          </a:p>
        </p:txBody>
      </p:sp>
      <p:sp>
        <p:nvSpPr>
          <p:cNvPr id="17" name="Szövegdoboz 9"/>
          <p:cNvSpPr txBox="1"/>
          <p:nvPr/>
        </p:nvSpPr>
        <p:spPr>
          <a:xfrm>
            <a:off x="1659392" y="4283029"/>
            <a:ext cx="738664" cy="115269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u-HU">
                <a:solidFill>
                  <a:srgbClr val="FF0000"/>
                </a:solidFill>
              </a:rPr>
              <a:t>Protected</a:t>
            </a:r>
          </a:p>
          <a:p>
            <a:r>
              <a:rPr lang="hu-HU">
                <a:solidFill>
                  <a:srgbClr val="FF0000"/>
                </a:solidFill>
              </a:rPr>
              <a:t>(system)</a:t>
            </a:r>
          </a:p>
        </p:txBody>
      </p:sp>
      <p:sp>
        <p:nvSpPr>
          <p:cNvPr id="18" name="Téglalap 10"/>
          <p:cNvSpPr/>
          <p:nvPr/>
        </p:nvSpPr>
        <p:spPr>
          <a:xfrm>
            <a:off x="2402608" y="5107827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Device managers</a:t>
            </a:r>
          </a:p>
        </p:txBody>
      </p:sp>
      <p:sp>
        <p:nvSpPr>
          <p:cNvPr id="19" name="Téglalap 11"/>
          <p:cNvSpPr/>
          <p:nvPr/>
        </p:nvSpPr>
        <p:spPr>
          <a:xfrm>
            <a:off x="4630304" y="5107827"/>
            <a:ext cx="1008112" cy="4686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Loader</a:t>
            </a:r>
          </a:p>
        </p:txBody>
      </p:sp>
      <p:sp>
        <p:nvSpPr>
          <p:cNvPr id="20" name="Téglalap 12"/>
          <p:cNvSpPr/>
          <p:nvPr/>
        </p:nvSpPr>
        <p:spPr>
          <a:xfrm>
            <a:off x="5705252" y="5107827"/>
            <a:ext cx="100811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/>
              <a:t>Scheduler</a:t>
            </a:r>
          </a:p>
        </p:txBody>
      </p:sp>
      <p:sp>
        <p:nvSpPr>
          <p:cNvPr id="21" name="Téglalap 13"/>
          <p:cNvSpPr/>
          <p:nvPr/>
        </p:nvSpPr>
        <p:spPr>
          <a:xfrm>
            <a:off x="2398056" y="4531763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IT handler</a:t>
            </a:r>
          </a:p>
        </p:txBody>
      </p:sp>
      <p:sp>
        <p:nvSpPr>
          <p:cNvPr id="22" name="Téglalap 14"/>
          <p:cNvSpPr/>
          <p:nvPr/>
        </p:nvSpPr>
        <p:spPr>
          <a:xfrm>
            <a:off x="2402608" y="3955699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I/O operations</a:t>
            </a:r>
          </a:p>
        </p:txBody>
      </p:sp>
      <p:sp>
        <p:nvSpPr>
          <p:cNvPr id="23" name="Téglalap 15"/>
          <p:cNvSpPr/>
          <p:nvPr/>
        </p:nvSpPr>
        <p:spPr>
          <a:xfrm>
            <a:off x="2398056" y="3346925"/>
            <a:ext cx="4315308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Systemcall interface</a:t>
            </a:r>
          </a:p>
        </p:txBody>
      </p:sp>
      <p:sp>
        <p:nvSpPr>
          <p:cNvPr id="24" name="Téglalap 16"/>
          <p:cNvSpPr/>
          <p:nvPr/>
        </p:nvSpPr>
        <p:spPr>
          <a:xfrm>
            <a:off x="4638688" y="4531763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Memory manager</a:t>
            </a:r>
          </a:p>
        </p:txBody>
      </p:sp>
      <p:sp>
        <p:nvSpPr>
          <p:cNvPr id="25" name="Téglalap 17"/>
          <p:cNvSpPr/>
          <p:nvPr/>
        </p:nvSpPr>
        <p:spPr>
          <a:xfrm>
            <a:off x="4638688" y="3955699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Communications</a:t>
            </a:r>
          </a:p>
        </p:txBody>
      </p:sp>
      <p:sp>
        <p:nvSpPr>
          <p:cNvPr id="26" name="Téglalap 18"/>
          <p:cNvSpPr/>
          <p:nvPr/>
        </p:nvSpPr>
        <p:spPr>
          <a:xfrm>
            <a:off x="4562848" y="3888709"/>
            <a:ext cx="2227696" cy="1762472"/>
          </a:xfrm>
          <a:prstGeom prst="rect">
            <a:avLst/>
          </a:prstGeom>
          <a:noFill/>
          <a:ln w="3810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Szövegdoboz 19"/>
          <p:cNvSpPr txBox="1"/>
          <p:nvPr/>
        </p:nvSpPr>
        <p:spPr>
          <a:xfrm>
            <a:off x="6785804" y="4190007"/>
            <a:ext cx="738664" cy="1494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u-HU" b="1">
                <a:solidFill>
                  <a:srgbClr val="92D050"/>
                </a:solidFill>
              </a:rPr>
              <a:t>Process management</a:t>
            </a:r>
          </a:p>
        </p:txBody>
      </p:sp>
    </p:spTree>
    <p:extLst>
      <p:ext uri="{BB962C8B-B14F-4D97-AF65-F5344CB8AC3E}">
        <p14:creationId xmlns:p14="http://schemas.microsoft.com/office/powerpoint/2010/main" val="322065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810747"/>
              </p:ext>
            </p:extLst>
          </p:nvPr>
        </p:nvGraphicFramePr>
        <p:xfrm>
          <a:off x="179388" y="1909763"/>
          <a:ext cx="7720012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Worksheet" r:id="rId3" imgW="5219799" imgH="2314872" progId="Excel.Sheet.12">
                  <p:embed/>
                </p:oleObj>
              </mc:Choice>
              <mc:Fallback>
                <p:oleObj name="Worksheet" r:id="rId3" imgW="5219799" imgH="2314872" progId="Excel.Shee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388" y="1909763"/>
                        <a:ext cx="7720012" cy="342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replacement algorithm practice problems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6943" y="1059758"/>
            <a:ext cx="464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Least Recently Used (LRU)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55068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792016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34347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471295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04076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141024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483355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820303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153084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490032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832363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69311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502092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839040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181371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18319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847851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190182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527130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2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810747"/>
              </p:ext>
            </p:extLst>
          </p:nvPr>
        </p:nvGraphicFramePr>
        <p:xfrm>
          <a:off x="179388" y="1909763"/>
          <a:ext cx="7720012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Worksheet" r:id="rId3" imgW="5219799" imgH="2314872" progId="Excel.Sheet.12">
                  <p:embed/>
                </p:oleObj>
              </mc:Choice>
              <mc:Fallback>
                <p:oleObj name="Worksheet" r:id="rId3" imgW="5219799" imgH="2314872" progId="Excel.Sheet.12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388" y="1909763"/>
                        <a:ext cx="7720012" cy="342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replacement algorithm practice problems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6943" y="1059758"/>
            <a:ext cx="464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Least Recently Used (LRU)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847851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190182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527130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4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185911"/>
              </p:ext>
            </p:extLst>
          </p:nvPr>
        </p:nvGraphicFramePr>
        <p:xfrm>
          <a:off x="173302" y="1912764"/>
          <a:ext cx="8678863" cy="3423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Worksheet" r:id="rId3" imgW="5867287" imgH="2314710" progId="Excel.Sheet.12">
                  <p:embed/>
                </p:oleObj>
              </mc:Choice>
              <mc:Fallback>
                <p:oleObj name="Worksheet" r:id="rId3" imgW="5867287" imgH="23147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302" y="1912764"/>
                        <a:ext cx="8678863" cy="34236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replacement algorithm practice problems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6942" y="1059758"/>
            <a:ext cx="8239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Least Recently Used (LRU) with 5 long Page Locking (PL)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55068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792016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34347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471295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04076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141024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483355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820303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153084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490032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832363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69311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502092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839040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181371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18319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847851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190182" y="2235994"/>
            <a:ext cx="274439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527130" y="2235994"/>
            <a:ext cx="270272" cy="27771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834664"/>
              </p:ext>
            </p:extLst>
          </p:nvPr>
        </p:nvGraphicFramePr>
        <p:xfrm>
          <a:off x="173302" y="1912764"/>
          <a:ext cx="8678862" cy="3423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Worksheet" r:id="rId5" imgW="5867287" imgH="2314710" progId="Excel.Sheet.12">
                  <p:embed/>
                </p:oleObj>
              </mc:Choice>
              <mc:Fallback>
                <p:oleObj name="Worksheet" r:id="rId5" imgW="5867287" imgH="23147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3302" y="1912764"/>
                        <a:ext cx="8678862" cy="34236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986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of the tasks</a:t>
            </a:r>
            <a:r>
              <a:rPr lang="hu-HU" dirty="0"/>
              <a:t> (</a:t>
            </a:r>
            <a:r>
              <a:rPr lang="hu-HU" dirty="0" err="1"/>
              <a:t>recap</a:t>
            </a:r>
            <a:r>
              <a:rPr lang="hu-HU" dirty="0"/>
              <a:t>)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6059016" cy="532859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Activities performed by programs</a:t>
            </a:r>
          </a:p>
          <a:p>
            <a:pPr lvl="1"/>
            <a:r>
              <a:rPr lang="en-US" dirty="0"/>
              <a:t>Tasks have state and life-cycle</a:t>
            </a:r>
          </a:p>
          <a:p>
            <a:pPr lvl="1"/>
            <a:r>
              <a:rPr lang="en-US" dirty="0"/>
              <a:t>Tasks have own and administrative data structures</a:t>
            </a:r>
          </a:p>
          <a:p>
            <a:r>
              <a:rPr lang="hu-HU" b="1" dirty="0"/>
              <a:t>Program </a:t>
            </a:r>
            <a:r>
              <a:rPr lang="en-US" b="1" dirty="0"/>
              <a:t>data</a:t>
            </a:r>
            <a:r>
              <a:rPr lang="en-US" dirty="0"/>
              <a:t> (in the task’s memory range)</a:t>
            </a:r>
          </a:p>
          <a:p>
            <a:pPr lvl="1"/>
            <a:r>
              <a:rPr lang="en-US" dirty="0"/>
              <a:t>Code</a:t>
            </a:r>
          </a:p>
          <a:p>
            <a:pPr lvl="1"/>
            <a:r>
              <a:rPr lang="en-US" dirty="0"/>
              <a:t>Static allocated data</a:t>
            </a:r>
          </a:p>
          <a:p>
            <a:pPr lvl="1"/>
            <a:r>
              <a:rPr lang="en-US" dirty="0"/>
              <a:t>Stack: temporary storage, e.g. for function calls</a:t>
            </a:r>
          </a:p>
          <a:p>
            <a:pPr lvl="1"/>
            <a:r>
              <a:rPr lang="en-US" dirty="0"/>
              <a:t>Heap: runtime (dynamic) allocated memory space</a:t>
            </a:r>
          </a:p>
          <a:p>
            <a:r>
              <a:rPr lang="en-US" b="1" dirty="0"/>
              <a:t>Administrative data </a:t>
            </a:r>
            <a:r>
              <a:rPr lang="en-US" dirty="0"/>
              <a:t>(managed by the kernel)</a:t>
            </a:r>
          </a:p>
          <a:p>
            <a:pPr lvl="1"/>
            <a:r>
              <a:rPr lang="en-US" dirty="0"/>
              <a:t>Task (process, thread) descriptor</a:t>
            </a:r>
          </a:p>
          <a:p>
            <a:pPr lvl="1"/>
            <a:r>
              <a:rPr lang="en-US" dirty="0"/>
              <a:t>Unique ID (PID, TID)</a:t>
            </a:r>
          </a:p>
          <a:p>
            <a:pPr lvl="1"/>
            <a:r>
              <a:rPr lang="en-US" dirty="0"/>
              <a:t>State</a:t>
            </a:r>
          </a:p>
          <a:p>
            <a:pPr lvl="1"/>
            <a:r>
              <a:rPr lang="en-US" dirty="0"/>
              <a:t>Context of the task: the descriptor of the execution state</a:t>
            </a:r>
          </a:p>
          <a:p>
            <a:pPr lvl="2"/>
            <a:r>
              <a:rPr lang="en-US" dirty="0"/>
              <a:t>Program counter, CPU registers</a:t>
            </a:r>
          </a:p>
          <a:p>
            <a:pPr lvl="2"/>
            <a:r>
              <a:rPr lang="en-US" dirty="0"/>
              <a:t>Scheduling information</a:t>
            </a:r>
          </a:p>
          <a:p>
            <a:pPr lvl="2"/>
            <a:r>
              <a:rPr lang="en-US" dirty="0"/>
              <a:t>Memory management state</a:t>
            </a:r>
            <a:r>
              <a:rPr lang="hu-HU" dirty="0"/>
              <a:t> (MMU </a:t>
            </a:r>
            <a:r>
              <a:rPr lang="hu-HU" dirty="0" err="1"/>
              <a:t>state</a:t>
            </a:r>
            <a:r>
              <a:rPr lang="hu-HU" dirty="0"/>
              <a:t>)</a:t>
            </a:r>
            <a:endParaRPr lang="en-US" dirty="0"/>
          </a:p>
          <a:p>
            <a:pPr lvl="1"/>
            <a:r>
              <a:rPr lang="en-US" dirty="0"/>
              <a:t>Owner and permissions</a:t>
            </a:r>
          </a:p>
          <a:p>
            <a:pPr lvl="1"/>
            <a:r>
              <a:rPr lang="en-US" dirty="0"/>
              <a:t>I/O state information</a:t>
            </a:r>
          </a:p>
        </p:txBody>
      </p:sp>
      <p:sp>
        <p:nvSpPr>
          <p:cNvPr id="4" name="Téglalap 3"/>
          <p:cNvSpPr/>
          <p:nvPr/>
        </p:nvSpPr>
        <p:spPr>
          <a:xfrm>
            <a:off x="6588224" y="944724"/>
            <a:ext cx="2160240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Stack</a:t>
            </a:r>
            <a:endParaRPr lang="en-US" dirty="0"/>
          </a:p>
        </p:txBody>
      </p:sp>
      <p:sp>
        <p:nvSpPr>
          <p:cNvPr id="5" name="Téglalap 4"/>
          <p:cNvSpPr/>
          <p:nvPr/>
        </p:nvSpPr>
        <p:spPr>
          <a:xfrm>
            <a:off x="6588224" y="1304764"/>
            <a:ext cx="2160240" cy="11521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Free </a:t>
            </a:r>
            <a:r>
              <a:rPr lang="hu-HU" dirty="0" err="1">
                <a:solidFill>
                  <a:schemeClr val="bg1">
                    <a:lumMod val="50000"/>
                  </a:schemeClr>
                </a:solidFill>
              </a:rPr>
              <a:t>memory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" name="Egyenes összekötő nyíllal 6"/>
          <p:cNvCxnSpPr/>
          <p:nvPr/>
        </p:nvCxnSpPr>
        <p:spPr>
          <a:xfrm flipV="1">
            <a:off x="6948264" y="2168860"/>
            <a:ext cx="0" cy="288032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 flipV="1">
            <a:off x="7668344" y="2168860"/>
            <a:ext cx="0" cy="288032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 flipV="1">
            <a:off x="8316416" y="2168860"/>
            <a:ext cx="0" cy="288032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6947817" y="1304764"/>
            <a:ext cx="5433" cy="305916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7662911" y="1304764"/>
            <a:ext cx="5433" cy="305916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>
            <a:off x="8316416" y="1304764"/>
            <a:ext cx="5433" cy="305916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églalap 16"/>
          <p:cNvSpPr/>
          <p:nvPr/>
        </p:nvSpPr>
        <p:spPr>
          <a:xfrm>
            <a:off x="6588224" y="2456892"/>
            <a:ext cx="2160240" cy="3464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Heap</a:t>
            </a:r>
            <a:endParaRPr lang="en-US" dirty="0"/>
          </a:p>
        </p:txBody>
      </p:sp>
      <p:sp>
        <p:nvSpPr>
          <p:cNvPr id="18" name="Téglalap 17"/>
          <p:cNvSpPr/>
          <p:nvPr/>
        </p:nvSpPr>
        <p:spPr>
          <a:xfrm>
            <a:off x="6588223" y="2803376"/>
            <a:ext cx="2154807" cy="37359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Static</a:t>
            </a:r>
            <a:r>
              <a:rPr lang="hu-HU" dirty="0"/>
              <a:t> </a:t>
            </a:r>
            <a:r>
              <a:rPr lang="hu-HU" dirty="0" err="1"/>
              <a:t>data</a:t>
            </a:r>
            <a:endParaRPr lang="en-US" dirty="0"/>
          </a:p>
        </p:txBody>
      </p:sp>
      <p:sp>
        <p:nvSpPr>
          <p:cNvPr id="19" name="Téglalap 18"/>
          <p:cNvSpPr/>
          <p:nvPr/>
        </p:nvSpPr>
        <p:spPr>
          <a:xfrm>
            <a:off x="6588224" y="3176972"/>
            <a:ext cx="2160240" cy="3062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Code</a:t>
            </a:r>
            <a:endParaRPr lang="en-US" dirty="0"/>
          </a:p>
        </p:txBody>
      </p:sp>
      <p:sp>
        <p:nvSpPr>
          <p:cNvPr id="20" name="Téglalap 19"/>
          <p:cNvSpPr/>
          <p:nvPr/>
        </p:nvSpPr>
        <p:spPr>
          <a:xfrm>
            <a:off x="6588224" y="3789040"/>
            <a:ext cx="2160240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PID</a:t>
            </a:r>
            <a:endParaRPr lang="en-US" dirty="0"/>
          </a:p>
        </p:txBody>
      </p:sp>
      <p:sp>
        <p:nvSpPr>
          <p:cNvPr id="28" name="Téglalap 27"/>
          <p:cNvSpPr/>
          <p:nvPr/>
        </p:nvSpPr>
        <p:spPr>
          <a:xfrm>
            <a:off x="6589317" y="4149080"/>
            <a:ext cx="2160240" cy="3464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State</a:t>
            </a:r>
            <a:endParaRPr lang="en-US" dirty="0"/>
          </a:p>
        </p:txBody>
      </p:sp>
      <p:sp>
        <p:nvSpPr>
          <p:cNvPr id="29" name="Téglalap 28"/>
          <p:cNvSpPr/>
          <p:nvPr/>
        </p:nvSpPr>
        <p:spPr>
          <a:xfrm>
            <a:off x="6588223" y="4493252"/>
            <a:ext cx="2154807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Context</a:t>
            </a:r>
            <a:endParaRPr lang="en-US" dirty="0"/>
          </a:p>
        </p:txBody>
      </p:sp>
      <p:sp>
        <p:nvSpPr>
          <p:cNvPr id="30" name="Téglalap 29"/>
          <p:cNvSpPr/>
          <p:nvPr/>
        </p:nvSpPr>
        <p:spPr>
          <a:xfrm>
            <a:off x="6589317" y="5141324"/>
            <a:ext cx="2160240" cy="3062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Permissions</a:t>
            </a:r>
            <a:endParaRPr lang="en-US" dirty="0"/>
          </a:p>
        </p:txBody>
      </p:sp>
      <p:sp>
        <p:nvSpPr>
          <p:cNvPr id="42" name="Téglalap 41"/>
          <p:cNvSpPr/>
          <p:nvPr/>
        </p:nvSpPr>
        <p:spPr>
          <a:xfrm>
            <a:off x="6589317" y="5447587"/>
            <a:ext cx="2160240" cy="3062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I/O </a:t>
            </a:r>
            <a:r>
              <a:rPr lang="hu-HU" dirty="0" err="1"/>
              <a:t>state</a:t>
            </a:r>
            <a:endParaRPr lang="en-US" dirty="0"/>
          </a:p>
        </p:txBody>
      </p:sp>
      <p:sp>
        <p:nvSpPr>
          <p:cNvPr id="43" name="Téglalap 42"/>
          <p:cNvSpPr/>
          <p:nvPr/>
        </p:nvSpPr>
        <p:spPr>
          <a:xfrm>
            <a:off x="6589317" y="5753850"/>
            <a:ext cx="2160240" cy="3062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496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Separation of the tasks (abstract virtual machine</a:t>
            </a:r>
            <a:r>
              <a:rPr lang="hu-HU" dirty="0"/>
              <a:t> </a:t>
            </a:r>
            <a:r>
              <a:rPr lang="hu-HU" dirty="0" err="1"/>
              <a:t>concept</a:t>
            </a:r>
            <a:r>
              <a:rPr lang="en-US" dirty="0"/>
              <a:t>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ideal scenario: every task runs independent of each other</a:t>
            </a:r>
          </a:p>
          <a:p>
            <a:pPr lvl="1"/>
            <a:r>
              <a:rPr lang="en-US" dirty="0"/>
              <a:t>No effects on other tasks</a:t>
            </a:r>
          </a:p>
          <a:p>
            <a:pPr lvl="1"/>
            <a:r>
              <a:rPr lang="en-US" dirty="0"/>
              <a:t>It seems they running on a separate machine (resources)</a:t>
            </a:r>
          </a:p>
          <a:p>
            <a:pPr lvl="1"/>
            <a:endParaRPr lang="en-US" dirty="0"/>
          </a:p>
          <a:p>
            <a:r>
              <a:rPr lang="en-US" dirty="0"/>
              <a:t>In the reality: not enough resources for each task</a:t>
            </a:r>
          </a:p>
          <a:p>
            <a:pPr lvl="1"/>
            <a:r>
              <a:rPr lang="en-US" dirty="0"/>
              <a:t>They have to share the resources (CPU, memory, etc.)</a:t>
            </a:r>
          </a:p>
          <a:p>
            <a:pPr lvl="1"/>
            <a:r>
              <a:rPr lang="en-US" dirty="0"/>
              <a:t>Goal: the task (and the user) don’t notice this</a:t>
            </a:r>
          </a:p>
          <a:p>
            <a:pPr lvl="1"/>
            <a:r>
              <a:rPr lang="en-US" dirty="0"/>
              <a:t>The kernel provides an </a:t>
            </a:r>
            <a:r>
              <a:rPr lang="en-US" b="1" dirty="0"/>
              <a:t>abstract virtual machine</a:t>
            </a:r>
            <a:r>
              <a:rPr lang="en-US" dirty="0"/>
              <a:t> for the tasks (virtual CPU and memory)</a:t>
            </a:r>
          </a:p>
          <a:p>
            <a:endParaRPr lang="en-US" dirty="0"/>
          </a:p>
          <a:p>
            <a:r>
              <a:rPr lang="en-US" dirty="0"/>
              <a:t>Complex activities require more than one task: this makes the situation more complex</a:t>
            </a:r>
          </a:p>
          <a:p>
            <a:pPr lvl="1"/>
            <a:r>
              <a:rPr lang="en-US" dirty="0"/>
              <a:t>Communication (IPC) and cooperation schemas have to be provided</a:t>
            </a:r>
          </a:p>
          <a:p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36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and paging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72" y="908720"/>
            <a:ext cx="6500192" cy="5832648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The tasks of the Memory Management Unit (MMU)</a:t>
            </a:r>
          </a:p>
          <a:p>
            <a:pPr lvl="1"/>
            <a:r>
              <a:rPr lang="en-US" dirty="0"/>
              <a:t>Address translation: from CPU address to physical RAM and I/O addresses</a:t>
            </a:r>
          </a:p>
          <a:p>
            <a:r>
              <a:rPr lang="en-US" dirty="0"/>
              <a:t>Address translation in virtual MM</a:t>
            </a:r>
          </a:p>
          <a:p>
            <a:pPr lvl="1"/>
            <a:r>
              <a:rPr lang="en-US" dirty="0"/>
              <a:t>The tasks reach the whole CPU memory range</a:t>
            </a:r>
          </a:p>
          <a:p>
            <a:pPr lvl="2"/>
            <a:r>
              <a:rPr lang="en-US" dirty="0"/>
              <a:t>This is the </a:t>
            </a:r>
            <a:r>
              <a:rPr lang="en-US" b="1" dirty="0"/>
              <a:t>virtual range</a:t>
            </a:r>
          </a:p>
          <a:p>
            <a:pPr lvl="3"/>
            <a:r>
              <a:rPr lang="en-US" dirty="0"/>
              <a:t>E.g.: x86-64: 2</a:t>
            </a:r>
            <a:r>
              <a:rPr lang="en-US" baseline="30000" dirty="0"/>
              <a:t>48</a:t>
            </a:r>
            <a:r>
              <a:rPr lang="en-US" dirty="0"/>
              <a:t> = 256 terabyte</a:t>
            </a:r>
          </a:p>
          <a:p>
            <a:pPr lvl="2"/>
            <a:r>
              <a:rPr lang="en-US" dirty="0"/>
              <a:t>The physical memory is only a fragment of this</a:t>
            </a:r>
          </a:p>
          <a:p>
            <a:pPr lvl="3"/>
            <a:r>
              <a:rPr lang="en-US" dirty="0"/>
              <a:t>It may addressed with the </a:t>
            </a:r>
            <a:r>
              <a:rPr lang="en-US" b="1" dirty="0"/>
              <a:t>physical memory address range</a:t>
            </a:r>
          </a:p>
          <a:p>
            <a:pPr lvl="2"/>
            <a:r>
              <a:rPr lang="en-US" dirty="0"/>
              <a:t>If there are no sufficient physical memory, </a:t>
            </a:r>
            <a:r>
              <a:rPr lang="hu-HU" dirty="0"/>
              <a:t/>
            </a:r>
            <a:br>
              <a:rPr lang="hu-HU" dirty="0"/>
            </a:br>
            <a:r>
              <a:rPr lang="en-US" dirty="0"/>
              <a:t>the rest will be stored on the HDD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r>
              <a:rPr lang="en-US" dirty="0"/>
              <a:t>The memory organized in pages</a:t>
            </a:r>
          </a:p>
          <a:p>
            <a:pPr lvl="1"/>
            <a:r>
              <a:rPr lang="en-US" dirty="0"/>
              <a:t>The virtual range is divided into equal size </a:t>
            </a:r>
            <a:r>
              <a:rPr lang="en-US" b="1" dirty="0"/>
              <a:t>pages</a:t>
            </a:r>
          </a:p>
          <a:p>
            <a:pPr lvl="1"/>
            <a:r>
              <a:rPr lang="en-US" dirty="0"/>
              <a:t>The physical memory is also divided into same size </a:t>
            </a:r>
            <a:r>
              <a:rPr lang="en-US" b="1" dirty="0"/>
              <a:t>frames</a:t>
            </a:r>
          </a:p>
          <a:p>
            <a:pPr lvl="1"/>
            <a:r>
              <a:rPr lang="en-US" dirty="0"/>
              <a:t>The pages stored on the HDD in </a:t>
            </a:r>
            <a:r>
              <a:rPr lang="en-US" b="1" dirty="0"/>
              <a:t>blocks</a:t>
            </a:r>
          </a:p>
          <a:p>
            <a:pPr lvl="1"/>
            <a:r>
              <a:rPr lang="en-US" dirty="0"/>
              <a:t>Page table: association between physical frames, virtual pages and HDD blocks</a:t>
            </a:r>
          </a:p>
          <a:p>
            <a:pPr lvl="2"/>
            <a:r>
              <a:rPr lang="en-US" dirty="0"/>
              <a:t>Valid (=1, it’s in the physical memory)</a:t>
            </a:r>
          </a:p>
          <a:p>
            <a:pPr lvl="2"/>
            <a:r>
              <a:rPr lang="en-US" dirty="0"/>
              <a:t>Dirty (=0, the data is the same as the stored version on the HDD)</a:t>
            </a:r>
          </a:p>
          <a:p>
            <a:pPr lvl="2"/>
            <a:r>
              <a:rPr lang="en-US" dirty="0"/>
              <a:t>Accessed (=1, recently used page)</a:t>
            </a:r>
          </a:p>
          <a:p>
            <a:pPr lvl="1"/>
            <a:r>
              <a:rPr lang="en-US" dirty="0"/>
              <a:t>Translation Lookaside Buffer (TLB): accelerating the address translation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5797412" y="2744924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7412" y="2888940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97412" y="3032956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97412" y="3176972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97412" y="3320988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797412" y="3465004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97412" y="3609020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97412" y="3753036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797412" y="3907356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ylinder 12"/>
          <p:cNvSpPr/>
          <p:nvPr/>
        </p:nvSpPr>
        <p:spPr>
          <a:xfrm>
            <a:off x="8043976" y="3871324"/>
            <a:ext cx="720080" cy="108012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HDD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866808" y="2283156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866808" y="2427172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866808" y="2571188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866808" y="2715204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866808" y="2859220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5" idx="3"/>
            <a:endCxn id="14" idx="1"/>
          </p:cNvCxnSpPr>
          <p:nvPr/>
        </p:nvCxnSpPr>
        <p:spPr>
          <a:xfrm flipV="1">
            <a:off x="6877532" y="2355164"/>
            <a:ext cx="989276" cy="605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3"/>
            <a:endCxn id="15" idx="1"/>
          </p:cNvCxnSpPr>
          <p:nvPr/>
        </p:nvCxnSpPr>
        <p:spPr>
          <a:xfrm flipV="1">
            <a:off x="6877532" y="2499180"/>
            <a:ext cx="989276" cy="605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3"/>
            <a:endCxn id="16" idx="1"/>
          </p:cNvCxnSpPr>
          <p:nvPr/>
        </p:nvCxnSpPr>
        <p:spPr>
          <a:xfrm flipV="1">
            <a:off x="6877532" y="2643196"/>
            <a:ext cx="989276" cy="605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0" idx="3"/>
            <a:endCxn id="17" idx="1"/>
          </p:cNvCxnSpPr>
          <p:nvPr/>
        </p:nvCxnSpPr>
        <p:spPr>
          <a:xfrm flipV="1">
            <a:off x="6877532" y="2787212"/>
            <a:ext cx="989276" cy="893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2" idx="3"/>
            <a:endCxn id="18" idx="1"/>
          </p:cNvCxnSpPr>
          <p:nvPr/>
        </p:nvCxnSpPr>
        <p:spPr>
          <a:xfrm flipV="1">
            <a:off x="6877532" y="2931228"/>
            <a:ext cx="989276" cy="1048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cxnSpLocks/>
            <a:stCxn id="4" idx="3"/>
          </p:cNvCxnSpPr>
          <p:nvPr/>
        </p:nvCxnSpPr>
        <p:spPr>
          <a:xfrm>
            <a:off x="6877532" y="2816932"/>
            <a:ext cx="1166444" cy="1436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3"/>
            <a:endCxn id="13" idx="2"/>
          </p:cNvCxnSpPr>
          <p:nvPr/>
        </p:nvCxnSpPr>
        <p:spPr>
          <a:xfrm>
            <a:off x="6877532" y="3392996"/>
            <a:ext cx="1166444" cy="1018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  <a:stCxn id="9" idx="3"/>
          </p:cNvCxnSpPr>
          <p:nvPr/>
        </p:nvCxnSpPr>
        <p:spPr>
          <a:xfrm>
            <a:off x="6877532" y="3537012"/>
            <a:ext cx="1166444" cy="105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  <a:stCxn id="11" idx="3"/>
          </p:cNvCxnSpPr>
          <p:nvPr/>
        </p:nvCxnSpPr>
        <p:spPr>
          <a:xfrm>
            <a:off x="6877532" y="3825044"/>
            <a:ext cx="1166444" cy="90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694911" y="1923133"/>
            <a:ext cx="1418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Physical memory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652323" y="2431595"/>
            <a:ext cx="13717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Virtual memory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877174" y="3269325"/>
            <a:ext cx="12923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Address translation</a:t>
            </a:r>
          </a:p>
        </p:txBody>
      </p:sp>
    </p:spTree>
    <p:extLst>
      <p:ext uri="{BB962C8B-B14F-4D97-AF65-F5344CB8AC3E}">
        <p14:creationId xmlns:p14="http://schemas.microsoft.com/office/powerpoint/2010/main" val="617879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and page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common hardware uses hierarchical page table</a:t>
            </a:r>
          </a:p>
          <a:p>
            <a:pPr lvl="1"/>
            <a:r>
              <a:rPr lang="en-US" dirty="0"/>
              <a:t>The page table is also divided into pages</a:t>
            </a:r>
          </a:p>
          <a:p>
            <a:pPr lvl="1"/>
            <a:r>
              <a:rPr lang="en-US" dirty="0"/>
              <a:t>Relatively fast</a:t>
            </a:r>
          </a:p>
          <a:p>
            <a:pPr lvl="1"/>
            <a:r>
              <a:rPr lang="en-US" dirty="0"/>
              <a:t>Not stored entirely in the memory</a:t>
            </a:r>
          </a:p>
          <a:p>
            <a:pPr lvl="1"/>
            <a:r>
              <a:rPr lang="en-US" dirty="0"/>
              <a:t>On 64-bit systems it can be tree (4-6 levels)</a:t>
            </a:r>
          </a:p>
          <a:p>
            <a:pPr lvl="1"/>
            <a:r>
              <a:rPr lang="en-US" dirty="0"/>
              <a:t>It is used by ARM and x86 architectures also</a:t>
            </a:r>
          </a:p>
          <a:p>
            <a:r>
              <a:rPr lang="en-US" dirty="0"/>
              <a:t>The steps of address translation</a:t>
            </a:r>
          </a:p>
          <a:p>
            <a:pPr lvl="1"/>
            <a:r>
              <a:rPr lang="en-US" dirty="0"/>
              <a:t>Subdividing addresses</a:t>
            </a:r>
          </a:p>
          <a:p>
            <a:pPr lvl="2"/>
            <a:r>
              <a:rPr lang="en-US" dirty="0"/>
              <a:t>Page number index</a:t>
            </a:r>
          </a:p>
          <a:p>
            <a:pPr lvl="2"/>
            <a:r>
              <a:rPr lang="en-US" dirty="0"/>
              <a:t>Offset</a:t>
            </a:r>
          </a:p>
          <a:p>
            <a:pPr lvl="1"/>
            <a:r>
              <a:rPr lang="en-US" dirty="0"/>
              <a:t>The physical frame is identified by the index</a:t>
            </a:r>
          </a:p>
          <a:p>
            <a:pPr lvl="1"/>
            <a:r>
              <a:rPr lang="en-US" dirty="0"/>
              <a:t>The offset is added to the index</a:t>
            </a:r>
          </a:p>
          <a:p>
            <a:endParaRPr lang="en-US" dirty="0"/>
          </a:p>
          <a:p>
            <a:r>
              <a:rPr lang="en-US" dirty="0"/>
              <a:t>Address (task) separation</a:t>
            </a:r>
          </a:p>
          <a:p>
            <a:pPr lvl="1"/>
            <a:r>
              <a:rPr lang="en-US" dirty="0"/>
              <a:t>Usually separate page tables for tasks</a:t>
            </a:r>
          </a:p>
          <a:p>
            <a:pPr lvl="2"/>
            <a:r>
              <a:rPr lang="en-US" dirty="0"/>
              <a:t>The page table is part of the tasks context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4996" y="3079993"/>
            <a:ext cx="5575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/>
              <a:t>Valid?</a:t>
            </a:r>
            <a:endParaRPr lang="en-US" sz="1200" dirty="0"/>
          </a:p>
        </p:txBody>
      </p:sp>
      <p:cxnSp>
        <p:nvCxnSpPr>
          <p:cNvPr id="11" name="Connector: Elbow 10"/>
          <p:cNvCxnSpPr>
            <a:cxnSpLocks/>
          </p:cNvCxnSpPr>
          <p:nvPr/>
        </p:nvCxnSpPr>
        <p:spPr>
          <a:xfrm rot="16200000" flipH="1">
            <a:off x="6388335" y="2768167"/>
            <a:ext cx="761604" cy="656828"/>
          </a:xfrm>
          <a:prstGeom prst="bentConnector3">
            <a:avLst>
              <a:gd name="adj1" fmla="val 100426"/>
            </a:avLst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41569"/>
              </p:ext>
            </p:extLst>
          </p:nvPr>
        </p:nvGraphicFramePr>
        <p:xfrm>
          <a:off x="7097550" y="3356992"/>
          <a:ext cx="990600" cy="1783080"/>
        </p:xfrm>
        <a:graphic>
          <a:graphicData uri="http://schemas.openxmlformats.org/drawingml/2006/table">
            <a:tbl>
              <a:tblPr/>
              <a:tblGrid>
                <a:gridCol w="240529">
                  <a:extLst>
                    <a:ext uri="{9D8B030D-6E8A-4147-A177-3AD203B41FA5}">
                      <a16:colId xmlns:a16="http://schemas.microsoft.com/office/drawing/2014/main" val="3862020042"/>
                    </a:ext>
                  </a:extLst>
                </a:gridCol>
                <a:gridCol w="455739">
                  <a:extLst>
                    <a:ext uri="{9D8B030D-6E8A-4147-A177-3AD203B41FA5}">
                      <a16:colId xmlns:a16="http://schemas.microsoft.com/office/drawing/2014/main" val="1206501355"/>
                    </a:ext>
                  </a:extLst>
                </a:gridCol>
                <a:gridCol w="294332">
                  <a:extLst>
                    <a:ext uri="{9D8B030D-6E8A-4147-A177-3AD203B41FA5}">
                      <a16:colId xmlns:a16="http://schemas.microsoft.com/office/drawing/2014/main" val="17655456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5781291"/>
                  </a:ext>
                </a:extLst>
              </a:tr>
              <a:tr h="20208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239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2635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2363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0130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0316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78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868047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519077"/>
              </p:ext>
            </p:extLst>
          </p:nvPr>
        </p:nvGraphicFramePr>
        <p:xfrm>
          <a:off x="6119154" y="2102369"/>
          <a:ext cx="1219200" cy="61341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166309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9308249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page num.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offset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551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848407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241963"/>
              </p:ext>
            </p:extLst>
          </p:nvPr>
        </p:nvGraphicFramePr>
        <p:xfrm>
          <a:off x="7857690" y="2097793"/>
          <a:ext cx="1219200" cy="61341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176626746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18906251"/>
                    </a:ext>
                  </a:extLst>
                </a:gridCol>
              </a:tblGrid>
              <a:tr h="176555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address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offset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8964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456177"/>
                  </a:ext>
                </a:extLst>
              </a:tr>
            </a:tbl>
          </a:graphicData>
        </a:graphic>
      </p:graphicFrame>
      <p:cxnSp>
        <p:nvCxnSpPr>
          <p:cNvPr id="21" name="Connector: Elbow 20"/>
          <p:cNvCxnSpPr>
            <a:cxnSpLocks/>
          </p:cNvCxnSpPr>
          <p:nvPr/>
        </p:nvCxnSpPr>
        <p:spPr>
          <a:xfrm rot="5400000" flipH="1" flipV="1">
            <a:off x="7780280" y="3029521"/>
            <a:ext cx="766177" cy="129543"/>
          </a:xfrm>
          <a:prstGeom prst="bentConnector3">
            <a:avLst>
              <a:gd name="adj1" fmla="val 1068"/>
            </a:avLst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or: Elbow 27"/>
          <p:cNvCxnSpPr>
            <a:cxnSpLocks/>
          </p:cNvCxnSpPr>
          <p:nvPr/>
        </p:nvCxnSpPr>
        <p:spPr>
          <a:xfrm flipV="1">
            <a:off x="7097550" y="2711204"/>
            <a:ext cx="1738537" cy="276998"/>
          </a:xfrm>
          <a:prstGeom prst="bentConnector3">
            <a:avLst>
              <a:gd name="adj1" fmla="val 99966"/>
            </a:avLst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7097550" y="2711203"/>
            <a:ext cx="0" cy="27699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975289" y="1728461"/>
            <a:ext cx="1390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Virt</a:t>
            </a:r>
            <a:r>
              <a:rPr lang="en-US" dirty="0"/>
              <a:t>. address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785757" y="1728461"/>
            <a:ext cx="1346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/>
              <a:t>Phy</a:t>
            </a:r>
            <a:r>
              <a:rPr lang="hu-HU" dirty="0"/>
              <a:t>. </a:t>
            </a:r>
            <a:r>
              <a:rPr lang="en-US" dirty="0"/>
              <a:t>address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58629" y="5140072"/>
            <a:ext cx="226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Single level page table</a:t>
            </a:r>
          </a:p>
        </p:txBody>
      </p:sp>
    </p:spTree>
    <p:extLst>
      <p:ext uri="{BB962C8B-B14F-4D97-AF65-F5344CB8AC3E}">
        <p14:creationId xmlns:p14="http://schemas.microsoft.com/office/powerpoint/2010/main" val="405079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the memory map of a process</a:t>
            </a:r>
            <a:r>
              <a:rPr lang="hu-HU" dirty="0"/>
              <a:t> (LINUX)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the global memory usage: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Linux is trying to allocate memory for further requests: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buffers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cached</a:t>
            </a:r>
            <a:r>
              <a:rPr lang="en-US" dirty="0"/>
              <a:t> columns </a:t>
            </a:r>
            <a:r>
              <a:rPr lang="en-US" dirty="0">
                <a:sym typeface="Wingdings" panose="05000000000000000000" pitchFamily="2" charset="2"/>
              </a:rPr>
              <a:t> it seems like the free memory is low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84784"/>
            <a:ext cx="8208912" cy="1064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976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the memory map of a process</a:t>
            </a:r>
            <a:r>
              <a:rPr lang="hu-HU" dirty="0"/>
              <a:t> (LINUX)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View the memory map of a process: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 /proc/&lt;PID&gt;/maps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368" y="2780928"/>
            <a:ext cx="8291264" cy="380157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3568" y="2467925"/>
            <a:ext cx="836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start-end    perm   offset device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inode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path   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311540" y="1522571"/>
            <a:ext cx="283246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u-HU" sz="12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Permissions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u-HU" sz="12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 = read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u-HU" sz="12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 = write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u-HU" sz="12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 = execute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u-HU" sz="12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 = shared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u-HU" sz="12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 = private (copy on write) </a:t>
            </a:r>
          </a:p>
        </p:txBody>
      </p:sp>
    </p:spTree>
    <p:extLst>
      <p:ext uri="{BB962C8B-B14F-4D97-AF65-F5344CB8AC3E}">
        <p14:creationId xmlns:p14="http://schemas.microsoft.com/office/powerpoint/2010/main" val="26017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the memory map of a process</a:t>
            </a:r>
            <a:r>
              <a:rPr lang="hu-HU" dirty="0"/>
              <a:t> (LINUX)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Running a simple test program: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memtest.c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Compiling the code: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memtest.c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memtest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The file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memtest</a:t>
            </a:r>
            <a:r>
              <a:rPr lang="en-US" dirty="0">
                <a:cs typeface="Courier New" panose="02070309020205020404" pitchFamily="49" charset="0"/>
              </a:rPr>
              <a:t> is the executable</a:t>
            </a:r>
          </a:p>
          <a:p>
            <a:r>
              <a:rPr lang="en-US" dirty="0">
                <a:cs typeface="Courier New" panose="02070309020205020404" pitchFamily="49" charset="0"/>
              </a:rPr>
              <a:t>Run it: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memtest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It will print its PID, so we can observe the memory map file</a:t>
            </a:r>
          </a:p>
          <a:p>
            <a:r>
              <a:rPr lang="en-US" dirty="0">
                <a:cs typeface="Courier New" panose="02070309020205020404" pitchFamily="49" charset="0"/>
              </a:rPr>
              <a:t>It will allocate global and local variable and the pointers (memory addresses) are printed</a:t>
            </a:r>
          </a:p>
          <a:p>
            <a:r>
              <a:rPr lang="en-US" dirty="0">
                <a:cs typeface="Courier New" panose="02070309020205020404" pitchFamily="49" charset="0"/>
              </a:rPr>
              <a:t>Global variable</a:t>
            </a:r>
            <a:r>
              <a:rPr lang="hu-HU" dirty="0">
                <a:cs typeface="Courier New" panose="02070309020205020404" pitchFamily="49" charset="0"/>
              </a:rPr>
              <a:t>s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  <a:sym typeface="Wingdings" panose="05000000000000000000" pitchFamily="2" charset="2"/>
              </a:rPr>
              <a:t> heap</a:t>
            </a:r>
          </a:p>
          <a:p>
            <a:r>
              <a:rPr lang="en-US" dirty="0">
                <a:cs typeface="Courier New" panose="02070309020205020404" pitchFamily="49" charset="0"/>
                <a:sym typeface="Wingdings" panose="05000000000000000000" pitchFamily="2" charset="2"/>
              </a:rPr>
              <a:t>Local variable</a:t>
            </a:r>
            <a:r>
              <a:rPr lang="hu-HU" dirty="0">
                <a:cs typeface="Courier New" panose="02070309020205020404" pitchFamily="49" charset="0"/>
                <a:sym typeface="Wingdings" panose="05000000000000000000" pitchFamily="2" charset="2"/>
              </a:rPr>
              <a:t>s</a:t>
            </a:r>
            <a:r>
              <a:rPr lang="en-US" dirty="0">
                <a:cs typeface="Courier New" panose="02070309020205020404" pitchFamily="49" charset="0"/>
                <a:sym typeface="Wingdings" panose="05000000000000000000" pitchFamily="2" charset="2"/>
              </a:rPr>
              <a:t>  stack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830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9484</TotalTime>
  <Words>1626</Words>
  <Application>Microsoft Office PowerPoint</Application>
  <PresentationFormat>On-screen Show (4:3)</PresentationFormat>
  <Paragraphs>535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Arial</vt:lpstr>
      <vt:lpstr>Calibri</vt:lpstr>
      <vt:lpstr>Courier New</vt:lpstr>
      <vt:lpstr>Huni_Quorum Medium BT</vt:lpstr>
      <vt:lpstr>Lucida Sans</vt:lpstr>
      <vt:lpstr>Lucida Sans Unicode</vt:lpstr>
      <vt:lpstr>Tahoma</vt:lpstr>
      <vt:lpstr>Wingdings</vt:lpstr>
      <vt:lpstr>Office-téma</vt:lpstr>
      <vt:lpstr>Worksheet</vt:lpstr>
      <vt:lpstr>Microsoft Excel Worksheet</vt:lpstr>
      <vt:lpstr>PowerPoint Presentation</vt:lpstr>
      <vt:lpstr>The main blocks of the OS and the kernel (recap)</vt:lpstr>
      <vt:lpstr>Data structures of the tasks (recap)</vt:lpstr>
      <vt:lpstr>Separation of the tasks (abstract virtual machine concept)</vt:lpstr>
      <vt:lpstr>Address translation and paging</vt:lpstr>
      <vt:lpstr>Address translation and page table</vt:lpstr>
      <vt:lpstr>Checking the memory map of a process (LINUX)</vt:lpstr>
      <vt:lpstr>Checking the memory map of a process (LINUX)</vt:lpstr>
      <vt:lpstr>Checking the memory map of a process (LINUX)</vt:lpstr>
      <vt:lpstr>The data structures of virtual memory management</vt:lpstr>
      <vt:lpstr>References between date structures and address translation</vt:lpstr>
      <vt:lpstr>Page replacement algorithms – introduction</vt:lpstr>
      <vt:lpstr>Test problem 1</vt:lpstr>
      <vt:lpstr>Test problem 1</vt:lpstr>
      <vt:lpstr>Test problem 1</vt:lpstr>
      <vt:lpstr>Further questions</vt:lpstr>
      <vt:lpstr>Page replacement algorithm practice problems</vt:lpstr>
      <vt:lpstr>Page replacement algorithm practice problems</vt:lpstr>
      <vt:lpstr>Page replacement algorithm practice problems</vt:lpstr>
      <vt:lpstr>Page replacement algorithm practice problems</vt:lpstr>
      <vt:lpstr>Page replacement algorithm practice problems</vt:lpstr>
      <vt:lpstr>Page replacement algorithm practice problems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Predi</dc:creator>
  <cp:lastModifiedBy>psarkozy</cp:lastModifiedBy>
  <cp:revision>207</cp:revision>
  <dcterms:created xsi:type="dcterms:W3CDTF">2017-02-07T13:06:30Z</dcterms:created>
  <dcterms:modified xsi:type="dcterms:W3CDTF">2020-04-08T09:39:19Z</dcterms:modified>
</cp:coreProperties>
</file>