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4" r:id="rId21"/>
    <p:sldId id="275" r:id="rId22"/>
    <p:sldId id="277" r:id="rId23"/>
    <p:sldId id="285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60"/>
  </p:normalViewPr>
  <p:slideViewPr>
    <p:cSldViewPr>
      <p:cViewPr varScale="1">
        <p:scale>
          <a:sx n="73" d="100"/>
          <a:sy n="73" d="100"/>
        </p:scale>
        <p:origin x="72" y="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014A7-3E76-4A8D-B716-02235D29DDE7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9C7B9-DBA9-471C-8F8C-5DA2A7E6A87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0645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8434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7269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7882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noProof="0" dirty="0" err="1"/>
              <a:t>Mintacím</a:t>
            </a:r>
            <a:r>
              <a:rPr lang="en-US" noProof="0" dirty="0"/>
              <a:t> </a:t>
            </a:r>
            <a:r>
              <a:rPr lang="en-US" noProof="0" dirty="0" err="1"/>
              <a:t>szerkesztése</a:t>
            </a:r>
            <a:endParaRPr lang="en-US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328592"/>
          </a:xfrm>
        </p:spPr>
        <p:txBody>
          <a:bodyPr/>
          <a:lstStyle/>
          <a:p>
            <a:pPr lvl="0"/>
            <a:r>
              <a:rPr lang="en-US" noProof="0" dirty="0" err="1"/>
              <a:t>Mintaszöveg</a:t>
            </a:r>
            <a:r>
              <a:rPr lang="en-US" noProof="0" dirty="0"/>
              <a:t> </a:t>
            </a:r>
            <a:r>
              <a:rPr lang="en-US" noProof="0" dirty="0" err="1"/>
              <a:t>szerkesztése</a:t>
            </a:r>
            <a:endParaRPr lang="en-US" noProof="0" dirty="0"/>
          </a:p>
          <a:p>
            <a:pPr lvl="1"/>
            <a:r>
              <a:rPr lang="en-US" noProof="0" dirty="0" err="1"/>
              <a:t>Második</a:t>
            </a:r>
            <a:r>
              <a:rPr lang="en-US" noProof="0" dirty="0"/>
              <a:t> </a:t>
            </a:r>
            <a:r>
              <a:rPr lang="en-US" noProof="0" dirty="0" err="1"/>
              <a:t>szint</a:t>
            </a:r>
            <a:endParaRPr lang="en-US" noProof="0" dirty="0"/>
          </a:p>
          <a:p>
            <a:pPr lvl="2"/>
            <a:r>
              <a:rPr lang="en-US" noProof="0" dirty="0" err="1"/>
              <a:t>Harmadik</a:t>
            </a:r>
            <a:r>
              <a:rPr lang="en-US" noProof="0" dirty="0"/>
              <a:t> </a:t>
            </a:r>
            <a:r>
              <a:rPr lang="en-US" noProof="0" dirty="0" err="1"/>
              <a:t>szint</a:t>
            </a:r>
            <a:endParaRPr lang="en-US" noProof="0" dirty="0"/>
          </a:p>
          <a:p>
            <a:pPr lvl="3"/>
            <a:r>
              <a:rPr lang="en-US" noProof="0" dirty="0" err="1"/>
              <a:t>Negyedik</a:t>
            </a:r>
            <a:r>
              <a:rPr lang="en-US" noProof="0" dirty="0"/>
              <a:t> </a:t>
            </a:r>
            <a:r>
              <a:rPr lang="en-US" noProof="0" dirty="0" err="1"/>
              <a:t>szint</a:t>
            </a:r>
            <a:endParaRPr lang="en-US" noProof="0" dirty="0"/>
          </a:p>
          <a:p>
            <a:pPr lvl="4"/>
            <a:r>
              <a:rPr lang="en-US" noProof="0" dirty="0" err="1"/>
              <a:t>Ötödik</a:t>
            </a:r>
            <a:r>
              <a:rPr lang="en-US" noProof="0" dirty="0"/>
              <a:t> </a:t>
            </a:r>
            <a:r>
              <a:rPr lang="en-US" noProof="0" dirty="0" err="1"/>
              <a:t>szint</a:t>
            </a:r>
            <a:endParaRPr lang="en-US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2111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0069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832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753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5342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049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633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56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BABB7-4E9A-4C85-AF7B-691C4A374ACF}" type="datetimeFigureOut">
              <a:rPr lang="hu-HU" smtClean="0"/>
              <a:t>2020. 04. 02.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C5DC8-9103-45CD-8D0B-51CE7B2850B3}" type="slidenum">
              <a:rPr lang="hu-HU" smtClean="0"/>
              <a:t>‹#›</a:t>
            </a:fld>
            <a:endParaRPr lang="hu-HU"/>
          </a:p>
        </p:txBody>
      </p:sp>
      <p:sp>
        <p:nvSpPr>
          <p:cNvPr id="7" name="Szabadkézi sokszög 6"/>
          <p:cNvSpPr/>
          <p:nvPr userDrawn="1"/>
        </p:nvSpPr>
        <p:spPr>
          <a:xfrm>
            <a:off x="0" y="0"/>
            <a:ext cx="9144000" cy="2538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92034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1"/>
          <a:lstStyle/>
          <a:p>
            <a:pPr marL="136800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3852000" algn="l"/>
                <a:tab pos="8704440" algn="r"/>
                <a:tab pos="9722879" algn="l"/>
              </a:tabLst>
            </a:pPr>
            <a:r>
              <a:rPr lang="hu-HU" sz="13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34"/>
                <a:ea typeface="Lucida Sans Unicode" pitchFamily="2"/>
                <a:cs typeface="Tahoma" pitchFamily="2"/>
              </a:rPr>
              <a:t>BME MIT	Operating Systems	Spring 2017.</a:t>
            </a:r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13" cstate="screen">
            <a:lum/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14560" y="-36000"/>
            <a:ext cx="1075680" cy="3456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zabadkézi sokszög 8"/>
          <p:cNvSpPr/>
          <p:nvPr userDrawn="1"/>
        </p:nvSpPr>
        <p:spPr>
          <a:xfrm>
            <a:off x="0" y="6603120"/>
            <a:ext cx="9144000" cy="255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92034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1"/>
          <a:lstStyle/>
          <a:p>
            <a:pPr marL="14400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44000" algn="l"/>
                <a:tab pos="4446000" algn="ctr"/>
                <a:tab pos="8814240" algn="r"/>
                <a:tab pos="9843480" algn="l"/>
              </a:tabLst>
            </a:pPr>
            <a:r>
              <a:rPr lang="en-US" sz="1300" b="0" i="0" u="none" strike="noStrike" baseline="0" noProof="0" dirty="0">
                <a:ln>
                  <a:noFill/>
                </a:ln>
                <a:solidFill>
                  <a:srgbClr val="FFFFFF"/>
                </a:solidFill>
                <a:latin typeface="Lucida Sans" pitchFamily="34"/>
                <a:ea typeface="Lucida Sans Unicode" pitchFamily="2"/>
                <a:cs typeface="Tahoma" pitchFamily="2"/>
              </a:rPr>
              <a:t>Memory management		 </a:t>
            </a:r>
            <a:fld id="{0CB70EE1-8A44-41CD-97B3-65BE96751241}" type="slidenum">
              <a:rPr lang="en-US" sz="1400" noProof="0" smtClean="0">
                <a:solidFill>
                  <a:schemeClr val="bg1"/>
                </a:solidFill>
                <a:latin typeface="+mj-lt"/>
              </a:rPr>
              <a:pPr marL="14400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144000" algn="l"/>
                  <a:tab pos="4446000" algn="ctr"/>
                  <a:tab pos="8814240" algn="r"/>
                  <a:tab pos="9843480" algn="l"/>
                </a:tabLst>
              </a:pPr>
              <a:t>‹#›</a:t>
            </a:fld>
            <a:r>
              <a:rPr lang="en-US" sz="1400" b="0" i="0" u="none" strike="noStrike" baseline="0" noProof="0" dirty="0">
                <a:ln>
                  <a:noFill/>
                </a:ln>
                <a:solidFill>
                  <a:srgbClr val="FFFFFF"/>
                </a:solidFill>
                <a:latin typeface="+mj-lt"/>
                <a:ea typeface="Lucida Sans Unicode" pitchFamily="2"/>
                <a:cs typeface="Tahoma" pitchFamily="2"/>
              </a:rPr>
              <a:t> / </a:t>
            </a:r>
            <a:r>
              <a:rPr lang="hu-HU" sz="1400" b="0" i="0" u="none" strike="noStrike" baseline="0" noProof="0" dirty="0">
                <a:ln>
                  <a:noFill/>
                </a:ln>
                <a:solidFill>
                  <a:srgbClr val="FFFFFF"/>
                </a:solidFill>
                <a:latin typeface="+mj-lt"/>
                <a:ea typeface="Lucida Sans Unicode" pitchFamily="2"/>
                <a:cs typeface="Tahoma" pitchFamily="2"/>
              </a:rPr>
              <a:t>30</a:t>
            </a:r>
            <a:endParaRPr lang="en-US" sz="1400" b="0" i="0" u="none" strike="noStrike" baseline="0" noProof="0" dirty="0">
              <a:ln>
                <a:noFill/>
              </a:ln>
              <a:solidFill>
                <a:srgbClr val="FFFFFF"/>
              </a:solidFill>
              <a:latin typeface="+mj-lt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70816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cím 2"/>
          <p:cNvSpPr txBox="1">
            <a:spLocks noGrp="1"/>
          </p:cNvSpPr>
          <p:nvPr>
            <p:ph type="subTitle" idx="4294967295"/>
          </p:nvPr>
        </p:nvSpPr>
        <p:spPr>
          <a:xfrm>
            <a:off x="0" y="3212976"/>
            <a:ext cx="9144000" cy="3200876"/>
          </a:xfrm>
        </p:spPr>
        <p:txBody>
          <a:bodyPr>
            <a:spAutoFit/>
          </a:bodyPr>
          <a:lstStyle>
            <a:defPPr lvl="0">
              <a:buClr>
                <a:srgbClr val="000000"/>
              </a:buClr>
              <a:buSzPct val="100000"/>
              <a:buFont typeface="Huni_Quorum Medium BT" pitchFamily="34"/>
              <a:buNone/>
            </a:defPPr>
            <a:lvl1pPr lvl="0">
              <a:buClr>
                <a:srgbClr val="000000"/>
              </a:buClr>
              <a:buSzPct val="100000"/>
              <a:buFont typeface="Huni_Quorum Medium BT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Huni_Quorum Medium BT" pitchFamily="34"/>
              <a:buChar char="–"/>
            </a:lvl2pPr>
            <a:lvl3pPr lvl="2">
              <a:buClr>
                <a:srgbClr val="000000"/>
              </a:buClr>
              <a:buSzPct val="100000"/>
              <a:buFont typeface="Huni_Quorum Medium BT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Huni_Quorum Medium BT" pitchFamily="34"/>
              <a:buChar char="–"/>
            </a:lvl4pPr>
            <a:lvl5pPr lvl="4">
              <a:buClr>
                <a:srgbClr val="000000"/>
              </a:buClr>
              <a:buSzPct val="100000"/>
              <a:buFont typeface="Huni_Quorum Medium BT" pitchFamily="34"/>
              <a:buChar char="»"/>
            </a:lvl5pPr>
            <a:lvl6pPr lvl="5">
              <a:buClr>
                <a:srgbClr val="000000"/>
              </a:buClr>
              <a:buSzPct val="100000"/>
              <a:buFont typeface="Huni_Quorum Medium BT" pitchFamily="34"/>
              <a:buChar char="»"/>
            </a:lvl6pPr>
            <a:lvl7pPr lvl="6">
              <a:buClr>
                <a:srgbClr val="000000"/>
              </a:buClr>
              <a:buSzPct val="100000"/>
              <a:buFont typeface="Huni_Quorum Medium BT" pitchFamily="34"/>
              <a:buChar char="»"/>
            </a:lvl7pPr>
            <a:lvl8pPr lvl="7">
              <a:buClr>
                <a:srgbClr val="000000"/>
              </a:buClr>
              <a:buSzPct val="100000"/>
              <a:buFont typeface="Huni_Quorum Medium BT" pitchFamily="34"/>
              <a:buChar char="»"/>
            </a:lvl8pPr>
            <a:lvl9pPr lvl="8">
              <a:buClr>
                <a:srgbClr val="000000"/>
              </a:buClr>
              <a:buSzPct val="100000"/>
              <a:buFont typeface="Huni_Quorum Medium BT" pitchFamily="34"/>
              <a:buChar char="»"/>
            </a:lvl9pPr>
          </a:lstStyle>
          <a:p>
            <a:pPr marL="0" lvl="0" indent="0" algn="ctr">
              <a:spcBef>
                <a:spcPts val="598"/>
              </a:spcBef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i="1" dirty="0" err="1">
                <a:latin typeface="Huni_Quorum Medium BT" pitchFamily="34"/>
              </a:rPr>
              <a:t>Péter</a:t>
            </a:r>
            <a:r>
              <a:rPr lang="en-US" sz="2400" i="1" dirty="0">
                <a:latin typeface="Huni_Quorum Medium BT" pitchFamily="34"/>
              </a:rPr>
              <a:t> </a:t>
            </a:r>
            <a:r>
              <a:rPr lang="en-US" sz="2400" i="1" dirty="0" err="1">
                <a:latin typeface="Huni_Quorum Medium BT" pitchFamily="34"/>
              </a:rPr>
              <a:t>Györke</a:t>
            </a:r>
            <a:r>
              <a:rPr lang="en-US" sz="1800" i="1" dirty="0">
                <a:latin typeface="Huni_Quorum Medium BT" pitchFamily="34"/>
              </a:rPr>
              <a:t/>
            </a:r>
            <a:br>
              <a:rPr lang="en-US" sz="1800" i="1" dirty="0">
                <a:latin typeface="Huni_Quorum Medium BT" pitchFamily="34"/>
              </a:rPr>
            </a:br>
            <a:r>
              <a:rPr lang="en-US" sz="1200" dirty="0">
                <a:latin typeface="Huni_Quorum Medium BT" pitchFamily="34"/>
              </a:rPr>
              <a:t>http://www.mit.bme.hu/~gyorke/</a:t>
            </a: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i="1" dirty="0">
                <a:latin typeface="Huni_Quorum Medium BT" pitchFamily="34"/>
              </a:rPr>
              <a:t>gyorke@mit.bme.hu</a:t>
            </a: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i="1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/>
              <a:t>Budapest University of Technology and Economics (BME)</a:t>
            </a: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latin typeface="Huni_Quorum Medium BT" pitchFamily="34"/>
              </a:rPr>
              <a:t>Department of Measurement and Information Systems (MIT)</a:t>
            </a: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 dirty="0">
              <a:latin typeface="Huni_Quorum Medium BT" pitchFamily="34"/>
            </a:endParaRPr>
          </a:p>
          <a:p>
            <a:pPr marL="0" lvl="0" indent="0" algn="ctr"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000" dirty="0">
                <a:latin typeface="Huni_Quorum Medium BT" pitchFamily="34"/>
              </a:rPr>
              <a:t>The slides of the latest lecture will be on the course page. (https://www.mit.bme.hu/eng/oktatas/targyak/vimiab00)</a:t>
            </a:r>
            <a:br>
              <a:rPr lang="en-US" sz="1000" dirty="0">
                <a:latin typeface="Huni_Quorum Medium BT" pitchFamily="34"/>
              </a:rPr>
            </a:br>
            <a:r>
              <a:rPr lang="en-US" sz="1000" dirty="0">
                <a:latin typeface="Huni_Quorum Medium BT" pitchFamily="34"/>
              </a:rPr>
              <a:t>These slides are under copyright.</a:t>
            </a:r>
          </a:p>
        </p:txBody>
      </p:sp>
      <p:sp>
        <p:nvSpPr>
          <p:cNvPr id="5" name="Cím 1"/>
          <p:cNvSpPr txBox="1">
            <a:spLocks/>
          </p:cNvSpPr>
          <p:nvPr/>
        </p:nvSpPr>
        <p:spPr>
          <a:xfrm>
            <a:off x="93600" y="2173563"/>
            <a:ext cx="9050400" cy="754694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defPPr lvl="0">
              <a:buClr>
                <a:srgbClr val="000000"/>
              </a:buClr>
              <a:buSzPct val="100000"/>
              <a:buFont typeface="Huni_Quorum Medium BT" pitchFamily="34"/>
              <a:buNone/>
              <a:defRPr/>
            </a:defPPr>
            <a:lvl1pPr lvl="0" algn="ctr" defTabSz="914400" rtl="0" eaLnBrk="1" latinLnBrk="0" hangingPunct="1">
              <a:spcBef>
                <a:spcPct val="0"/>
              </a:spcBef>
              <a:buClr>
                <a:srgbClr val="000000"/>
              </a:buClr>
              <a:buSzPct val="100000"/>
              <a:buFont typeface="Huni_Quorum Medium BT" pitchFamily="34"/>
              <a:buChar char="•"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>
              <a:buSzPct val="45000"/>
              <a:buFont typeface="StarSymbol"/>
              <a:buChar char="●"/>
              <a:defRPr/>
            </a:lvl2pPr>
            <a:lvl3pPr lvl="2">
              <a:buSzPct val="45000"/>
              <a:buFont typeface="StarSymbol"/>
              <a:buChar char="●"/>
              <a:defRPr/>
            </a:lvl3pPr>
            <a:lvl4pPr lvl="3">
              <a:buSzPct val="45000"/>
              <a:buFont typeface="StarSymbol"/>
              <a:buChar char="●"/>
              <a:defRPr/>
            </a:lvl4pPr>
            <a:lvl5pPr lvl="4">
              <a:buSzPct val="45000"/>
              <a:buFont typeface="StarSymbol"/>
              <a:buChar char="●"/>
              <a:defRPr/>
            </a:lvl5pPr>
            <a:lvl6pPr lvl="5">
              <a:buSzPct val="45000"/>
              <a:buFont typeface="StarSymbol"/>
              <a:buChar char="●"/>
              <a:defRPr/>
            </a:lvl6pPr>
            <a:lvl7pPr lvl="6">
              <a:buSzPct val="45000"/>
              <a:buFont typeface="StarSymbol"/>
              <a:buChar char="●"/>
              <a:defRPr/>
            </a:lvl7pPr>
            <a:lvl8pPr lvl="7">
              <a:buSzPct val="45000"/>
              <a:buFont typeface="StarSymbol"/>
              <a:buChar char="●"/>
              <a:defRPr/>
            </a:lvl8pPr>
            <a:lvl9pPr lvl="8">
              <a:buSzPct val="45000"/>
              <a:buFont typeface="StarSymbol"/>
              <a:buChar char="●"/>
              <a:defRPr/>
            </a:lvl9pPr>
          </a:lstStyle>
          <a:p>
            <a:pPr>
              <a:lnSpc>
                <a:spcPct val="150000"/>
              </a:lnSpc>
              <a:buFont typeface="Huni_Quorum Medium BT" pitchFamily="34"/>
              <a:buNone/>
            </a:pPr>
            <a:r>
              <a:rPr lang="en-US" sz="3200" dirty="0"/>
              <a:t>Operating Systems – Memory management </a:t>
            </a:r>
          </a:p>
        </p:txBody>
      </p:sp>
    </p:spTree>
    <p:extLst>
      <p:ext uri="{BB962C8B-B14F-4D97-AF65-F5344CB8AC3E}">
        <p14:creationId xmlns:p14="http://schemas.microsoft.com/office/powerpoint/2010/main" val="2852878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(or aka </a:t>
            </a:r>
            <a:r>
              <a:rPr lang="en-US" dirty="0" err="1"/>
              <a:t>pagefile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It is used to extend the capacity of the </a:t>
            </a:r>
            <a:r>
              <a:rPr lang="en-US" dirty="0" err="1"/>
              <a:t>phyisical</a:t>
            </a:r>
            <a:r>
              <a:rPr lang="en-US" dirty="0"/>
              <a:t> memory</a:t>
            </a:r>
          </a:p>
          <a:p>
            <a:pPr lvl="1"/>
            <a:r>
              <a:rPr lang="en-US" dirty="0"/>
              <a:t>It is </a:t>
            </a:r>
            <a:r>
              <a:rPr lang="en-US" dirty="0" err="1"/>
              <a:t>divivided</a:t>
            </a:r>
            <a:r>
              <a:rPr lang="en-US" dirty="0"/>
              <a:t> into blocks</a:t>
            </a:r>
          </a:p>
          <a:p>
            <a:pPr lvl="1"/>
            <a:r>
              <a:rPr lang="en-US" dirty="0"/>
              <a:t>Code and date also can be stored in the blocks</a:t>
            </a:r>
          </a:p>
          <a:p>
            <a:pPr lvl="1"/>
            <a:r>
              <a:rPr lang="en-US" dirty="0"/>
              <a:t>CPU cannot access these data directly</a:t>
            </a:r>
          </a:p>
          <a:p>
            <a:pPr lvl="2"/>
            <a:r>
              <a:rPr lang="en-US" dirty="0"/>
              <a:t>First it has to loaded into the physical memory</a:t>
            </a:r>
          </a:p>
          <a:p>
            <a:pPr lvl="1"/>
            <a:r>
              <a:rPr lang="en-US" dirty="0"/>
              <a:t>Significantly slower than physical memory</a:t>
            </a:r>
          </a:p>
          <a:p>
            <a:r>
              <a:rPr lang="en-US" dirty="0"/>
              <a:t>Swapping</a:t>
            </a:r>
          </a:p>
          <a:p>
            <a:pPr lvl="1"/>
            <a:r>
              <a:rPr lang="en-US" dirty="0"/>
              <a:t>If the stored data is requested by the CPU, it has to loaded back into the RAM</a:t>
            </a:r>
          </a:p>
          <a:p>
            <a:pPr lvl="1"/>
            <a:r>
              <a:rPr lang="en-US" dirty="0"/>
              <a:t>If we need more space in the RAM, some frames have to be moved to the swap</a:t>
            </a:r>
          </a:p>
          <a:p>
            <a:r>
              <a:rPr lang="en-US" dirty="0"/>
              <a:t>Initial implementation of swapping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developement</a:t>
            </a:r>
            <a:r>
              <a:rPr lang="en-US" dirty="0"/>
              <a:t> started before the paging is used</a:t>
            </a:r>
          </a:p>
          <a:p>
            <a:pPr lvl="1"/>
            <a:r>
              <a:rPr lang="en-US" dirty="0"/>
              <a:t>The whole task’s memory range was written to the HDD, to free physical memory</a:t>
            </a:r>
          </a:p>
          <a:p>
            <a:pPr lvl="1"/>
            <a:r>
              <a:rPr lang="en-US" dirty="0"/>
              <a:t>This caused the </a:t>
            </a:r>
            <a:r>
              <a:rPr lang="en-US" b="1" dirty="0"/>
              <a:t>fragmentation</a:t>
            </a:r>
            <a:r>
              <a:rPr lang="en-US" dirty="0"/>
              <a:t> of the RAM and the swap space</a:t>
            </a:r>
          </a:p>
          <a:p>
            <a:pPr lvl="2"/>
            <a:r>
              <a:rPr lang="en-US" dirty="0"/>
              <a:t>Variable size „holes” appeared in the ranges, hard to fill these without gaps</a:t>
            </a:r>
          </a:p>
          <a:p>
            <a:pPr lvl="2"/>
            <a:r>
              <a:rPr lang="en-US" dirty="0"/>
              <a:t>They try to manage this by dynamically reordering the memory spaces</a:t>
            </a:r>
          </a:p>
        </p:txBody>
      </p:sp>
    </p:spTree>
    <p:extLst>
      <p:ext uri="{BB962C8B-B14F-4D97-AF65-F5344CB8AC3E}">
        <p14:creationId xmlns:p14="http://schemas.microsoft.com/office/powerpoint/2010/main" val="2011804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Based on paging and abstract virtual machine concept</a:t>
            </a:r>
          </a:p>
          <a:p>
            <a:pPr lvl="1"/>
            <a:r>
              <a:rPr lang="en-US" dirty="0"/>
              <a:t>The memory range of tasks are divided into pages (no/less fragmentation)</a:t>
            </a:r>
          </a:p>
          <a:p>
            <a:pPr lvl="1"/>
            <a:r>
              <a:rPr lang="en-US" dirty="0"/>
              <a:t>The pages are stored in the RAM or in the swap</a:t>
            </a:r>
          </a:p>
          <a:p>
            <a:pPr lvl="1"/>
            <a:r>
              <a:rPr lang="en-US" dirty="0"/>
              <a:t>The HW MMU is configured to support this behavior</a:t>
            </a:r>
          </a:p>
          <a:p>
            <a:pPr lvl="1"/>
            <a:r>
              <a:rPr lang="en-US" dirty="0"/>
              <a:t>The MMU interrupts has to be managed</a:t>
            </a:r>
          </a:p>
          <a:p>
            <a:pPr lvl="1"/>
            <a:endParaRPr lang="en-US" dirty="0"/>
          </a:p>
          <a:p>
            <a:r>
              <a:rPr lang="en-US" dirty="0"/>
              <a:t>During task execution</a:t>
            </a:r>
          </a:p>
          <a:p>
            <a:pPr lvl="1"/>
            <a:r>
              <a:rPr lang="en-US" dirty="0"/>
              <a:t>The TLB and MMU translates the virtual addresses to physical addresses</a:t>
            </a:r>
          </a:p>
          <a:p>
            <a:pPr lvl="1"/>
            <a:r>
              <a:rPr lang="en-US" dirty="0"/>
              <a:t>The protection of the pages is done by the MMU HW</a:t>
            </a:r>
          </a:p>
          <a:p>
            <a:pPr lvl="2"/>
            <a:r>
              <a:rPr lang="en-US" dirty="0"/>
              <a:t>IT is generated, when an error occurs</a:t>
            </a:r>
          </a:p>
          <a:p>
            <a:endParaRPr lang="en-US" dirty="0"/>
          </a:p>
          <a:p>
            <a:r>
              <a:rPr lang="en-US" dirty="0"/>
              <a:t>Managing ITs by MMU</a:t>
            </a:r>
          </a:p>
          <a:p>
            <a:pPr lvl="1"/>
            <a:r>
              <a:rPr lang="en-US" dirty="0"/>
              <a:t>Protection fault: the running task try to access and address outside its range</a:t>
            </a:r>
          </a:p>
          <a:p>
            <a:pPr lvl="2"/>
            <a:r>
              <a:rPr lang="en-US" dirty="0"/>
              <a:t>E.g.: bad pointer</a:t>
            </a:r>
          </a:p>
          <a:p>
            <a:pPr lvl="2"/>
            <a:r>
              <a:rPr lang="en-US" dirty="0"/>
              <a:t>The operation of this task should be terminated</a:t>
            </a:r>
          </a:p>
          <a:p>
            <a:pPr lvl="1"/>
            <a:r>
              <a:rPr lang="en-US" dirty="0"/>
              <a:t>Page fault: the requested page is not in the physical memory</a:t>
            </a:r>
          </a:p>
          <a:p>
            <a:pPr lvl="2"/>
            <a:r>
              <a:rPr lang="en-US" dirty="0"/>
              <a:t>Before the task continue its operation, the page has to be loaded back to RAM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196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page faults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requested page is not valid (valid=0)</a:t>
            </a:r>
          </a:p>
          <a:p>
            <a:pPr lvl="1"/>
            <a:r>
              <a:rPr lang="en-US" dirty="0"/>
              <a:t>A page fault IT is generated by the MMU, the kernel’s IT handler starts to run</a:t>
            </a:r>
          </a:p>
          <a:p>
            <a:pPr lvl="1"/>
            <a:r>
              <a:rPr lang="en-US" dirty="0"/>
              <a:t>It determines the source of the requested page</a:t>
            </a:r>
          </a:p>
          <a:p>
            <a:pPr lvl="2"/>
            <a:r>
              <a:rPr lang="en-US" dirty="0"/>
              <a:t>It is on the HDD swap space</a:t>
            </a:r>
          </a:p>
          <a:p>
            <a:pPr lvl="2"/>
            <a:r>
              <a:rPr lang="en-US" dirty="0"/>
              <a:t>Fill-on-demand</a:t>
            </a:r>
          </a:p>
          <a:p>
            <a:pPr lvl="3"/>
            <a:r>
              <a:rPr lang="en-US" dirty="0"/>
              <a:t>Zero-fill: e.g. dynamically allocated memory</a:t>
            </a:r>
          </a:p>
          <a:p>
            <a:pPr lvl="3"/>
            <a:r>
              <a:rPr lang="en-US" dirty="0"/>
              <a:t>Fill-from-text: for loading code or static data from the HDD</a:t>
            </a:r>
          </a:p>
          <a:p>
            <a:pPr lvl="1"/>
            <a:r>
              <a:rPr lang="en-US" dirty="0"/>
              <a:t>It starts loading the data to an empty physical frame</a:t>
            </a:r>
          </a:p>
          <a:p>
            <a:pPr lvl="2"/>
            <a:r>
              <a:rPr lang="en-US" dirty="0"/>
              <a:t>If there are no free frames, one of them has to swapped</a:t>
            </a:r>
          </a:p>
          <a:p>
            <a:pPr lvl="2"/>
            <a:r>
              <a:rPr lang="en-US" dirty="0"/>
              <a:t>If there is a free  frame, the starting address of the frame is stored into the page table</a:t>
            </a:r>
          </a:p>
          <a:p>
            <a:pPr lvl="2"/>
            <a:r>
              <a:rPr lang="en-US" dirty="0"/>
              <a:t>This I/O op. may be long, so the task is entered into waiting state</a:t>
            </a:r>
          </a:p>
          <a:p>
            <a:pPr lvl="1"/>
            <a:r>
              <a:rPr lang="en-US" dirty="0"/>
              <a:t>The kernel returns from the IT handler (changes to another task)</a:t>
            </a:r>
          </a:p>
          <a:p>
            <a:r>
              <a:rPr lang="en-US" dirty="0"/>
              <a:t>When the page load is done</a:t>
            </a:r>
          </a:p>
          <a:p>
            <a:pPr lvl="1"/>
            <a:r>
              <a:rPr lang="en-US" dirty="0"/>
              <a:t>The page table entry will be set to valid (valid=1)</a:t>
            </a:r>
          </a:p>
          <a:p>
            <a:pPr lvl="1"/>
            <a:r>
              <a:rPr lang="en-US" dirty="0"/>
              <a:t>The task will be ready-to-run</a:t>
            </a:r>
          </a:p>
          <a:p>
            <a:r>
              <a:rPr lang="en-US" dirty="0"/>
              <a:t>When the task gets in running state</a:t>
            </a:r>
          </a:p>
          <a:p>
            <a:pPr lvl="1"/>
            <a:r>
              <a:rPr lang="en-US" dirty="0"/>
              <a:t>The operation is continues from the instruction which caused the page fault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252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tasks of the kernel’s memory manager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Providing free frames in the physical memory</a:t>
            </a:r>
          </a:p>
          <a:p>
            <a:pPr lvl="1"/>
            <a:r>
              <a:rPr lang="en-US" dirty="0"/>
              <a:t>It is a basic condition to solve page faults, but is also required for new allocations</a:t>
            </a:r>
          </a:p>
          <a:p>
            <a:pPr lvl="1"/>
            <a:r>
              <a:rPr lang="en-US" dirty="0"/>
              <a:t>This should be done in advance, when the system is lightly loaded </a:t>
            </a:r>
            <a:r>
              <a:rPr lang="en-US" dirty="0">
                <a:sym typeface="Wingdings" panose="05000000000000000000" pitchFamily="2" charset="2"/>
              </a:rPr>
              <a:t>freeing unused frames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If there are no free frames and a page fault happens  page swap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There are multiple swapping strategies (see later)</a:t>
            </a:r>
          </a:p>
          <a:p>
            <a:r>
              <a:rPr lang="en-US" dirty="0">
                <a:sym typeface="Wingdings" panose="05000000000000000000" pitchFamily="2" charset="2"/>
              </a:rPr>
              <a:t>Administering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pages of virtual memory – </a:t>
            </a:r>
            <a:r>
              <a:rPr lang="en-US" b="1" dirty="0">
                <a:sym typeface="Wingdings" panose="05000000000000000000" pitchFamily="2" charset="2"/>
              </a:rPr>
              <a:t>page table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frames of the physical memory – </a:t>
            </a:r>
            <a:r>
              <a:rPr lang="en-US" b="1" dirty="0">
                <a:sym typeface="Wingdings" panose="05000000000000000000" pitchFamily="2" charset="2"/>
              </a:rPr>
              <a:t>page frame data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swap space on the HDD – </a:t>
            </a:r>
            <a:r>
              <a:rPr lang="en-US" b="1" dirty="0">
                <a:sym typeface="Wingdings" panose="05000000000000000000" pitchFamily="2" charset="2"/>
              </a:rPr>
              <a:t>disc block descriptor and swap map</a:t>
            </a:r>
          </a:p>
          <a:p>
            <a:endParaRPr lang="en-US" b="1" dirty="0">
              <a:sym typeface="Wingdings" panose="05000000000000000000" pitchFamily="2" charset="2"/>
            </a:endParaRPr>
          </a:p>
          <a:p>
            <a:r>
              <a:rPr lang="en-US" dirty="0"/>
              <a:t>Further tasks</a:t>
            </a:r>
          </a:p>
          <a:p>
            <a:pPr lvl="1"/>
            <a:r>
              <a:rPr lang="en-US" dirty="0"/>
              <a:t>Updating the page table with the MMU</a:t>
            </a:r>
          </a:p>
          <a:p>
            <a:pPr lvl="1"/>
            <a:r>
              <a:rPr lang="en-US" dirty="0"/>
              <a:t>Storing frames to the HDD which are cannot fit into the RAM</a:t>
            </a:r>
          </a:p>
          <a:p>
            <a:pPr lvl="1"/>
            <a:r>
              <a:rPr lang="en-US" dirty="0"/>
              <a:t>Loading requested pages from HDD</a:t>
            </a:r>
          </a:p>
          <a:p>
            <a:pPr lvl="1"/>
            <a:r>
              <a:rPr lang="en-US" dirty="0"/>
              <a:t>If required whole tasks may be swapped to the HDD</a:t>
            </a:r>
          </a:p>
        </p:txBody>
      </p:sp>
    </p:spTree>
    <p:extLst>
      <p:ext uri="{BB962C8B-B14F-4D97-AF65-F5344CB8AC3E}">
        <p14:creationId xmlns:p14="http://schemas.microsoft.com/office/powerpoint/2010/main" val="1657326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 structures of virtual memory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Page frame data</a:t>
            </a:r>
            <a:r>
              <a:rPr lang="en-US" dirty="0"/>
              <a:t> (</a:t>
            </a:r>
            <a:r>
              <a:rPr lang="en-US" dirty="0" err="1"/>
              <a:t>pfdata</a:t>
            </a:r>
            <a:r>
              <a:rPr lang="en-US" dirty="0"/>
              <a:t>) entry (kernel)</a:t>
            </a:r>
          </a:p>
          <a:p>
            <a:pPr lvl="1"/>
            <a:r>
              <a:rPr lang="en-US" dirty="0"/>
              <a:t>Every frame has one entry, indexed by the starting address of the frame</a:t>
            </a:r>
          </a:p>
          <a:p>
            <a:pPr lvl="1"/>
            <a:r>
              <a:rPr lang="en-US" dirty="0"/>
              <a:t>State: free, used, under DMA op., etc.</a:t>
            </a:r>
          </a:p>
          <a:p>
            <a:pPr lvl="1"/>
            <a:r>
              <a:rPr lang="en-US" dirty="0"/>
              <a:t>Reference counter: how many task uses this frame</a:t>
            </a:r>
          </a:p>
          <a:p>
            <a:endParaRPr lang="hu-HU" dirty="0"/>
          </a:p>
          <a:p>
            <a:r>
              <a:rPr lang="en-US" dirty="0"/>
              <a:t>Kernels </a:t>
            </a:r>
            <a:r>
              <a:rPr lang="en-US" b="1" dirty="0"/>
              <a:t>page table entry </a:t>
            </a:r>
            <a:r>
              <a:rPr lang="en-US" dirty="0"/>
              <a:t>(part of task’s context)</a:t>
            </a:r>
          </a:p>
          <a:p>
            <a:pPr lvl="1"/>
            <a:r>
              <a:rPr lang="en-US" dirty="0"/>
              <a:t>There fields used by the MMU HW</a:t>
            </a:r>
          </a:p>
          <a:p>
            <a:pPr lvl="2"/>
            <a:r>
              <a:rPr lang="en-US" dirty="0"/>
              <a:t>Index of the page</a:t>
            </a:r>
          </a:p>
          <a:p>
            <a:pPr lvl="2"/>
            <a:r>
              <a:rPr lang="en-US" dirty="0"/>
              <a:t>Frame identifier (where is (was) the page in the RAM)</a:t>
            </a:r>
          </a:p>
          <a:p>
            <a:pPr lvl="2"/>
            <a:r>
              <a:rPr lang="en-US" dirty="0"/>
              <a:t>Valid bit: =1 if the page is in the RAM</a:t>
            </a:r>
          </a:p>
          <a:p>
            <a:pPr lvl="2"/>
            <a:r>
              <a:rPr lang="en-US" dirty="0"/>
              <a:t>Dirty bit: =1 if the page is written since it is in the RAM</a:t>
            </a:r>
          </a:p>
          <a:p>
            <a:pPr lvl="2"/>
            <a:r>
              <a:rPr lang="en-US" dirty="0"/>
              <a:t>Accessed bit: =1 if the page is „recently” accessed</a:t>
            </a:r>
          </a:p>
          <a:p>
            <a:pPr lvl="2"/>
            <a:r>
              <a:rPr lang="en-US" dirty="0"/>
              <a:t>Read-only bit</a:t>
            </a:r>
          </a:p>
          <a:p>
            <a:pPr lvl="1"/>
            <a:r>
              <a:rPr lang="en-US" dirty="0"/>
              <a:t>There are fields which not managed by the MMU (HW dependent)</a:t>
            </a:r>
          </a:p>
          <a:p>
            <a:pPr lvl="2"/>
            <a:r>
              <a:rPr lang="en-US" dirty="0"/>
              <a:t>Page state: in RAM, on disk, fill-on-demand</a:t>
            </a:r>
          </a:p>
          <a:p>
            <a:pPr lvl="2"/>
            <a:r>
              <a:rPr lang="en-US" dirty="0"/>
              <a:t>Task ID, copy-on-write bit, permissions, etc.</a:t>
            </a:r>
          </a:p>
          <a:p>
            <a:endParaRPr lang="hu-HU" b="1" dirty="0"/>
          </a:p>
          <a:p>
            <a:r>
              <a:rPr lang="en-US" b="1" dirty="0"/>
              <a:t>Disk block descriptor </a:t>
            </a:r>
            <a:r>
              <a:rPr lang="en-US" dirty="0"/>
              <a:t>(kernel)</a:t>
            </a:r>
          </a:p>
          <a:p>
            <a:pPr lvl="1"/>
            <a:r>
              <a:rPr lang="en-US" dirty="0"/>
              <a:t>The disk ID: which file on which disk</a:t>
            </a:r>
          </a:p>
          <a:p>
            <a:pPr lvl="1"/>
            <a:r>
              <a:rPr lang="en-US" dirty="0"/>
              <a:t>Block index</a:t>
            </a:r>
          </a:p>
          <a:p>
            <a:pPr lvl="1"/>
            <a:r>
              <a:rPr lang="en-US" dirty="0"/>
              <a:t>Type: swap, fill-on-demand</a:t>
            </a:r>
          </a:p>
        </p:txBody>
      </p:sp>
    </p:spTree>
    <p:extLst>
      <p:ext uri="{BB962C8B-B14F-4D97-AF65-F5344CB8AC3E}">
        <p14:creationId xmlns:p14="http://schemas.microsoft.com/office/powerpoint/2010/main" val="2180120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References between date structures and address translation</a:t>
            </a:r>
          </a:p>
        </p:txBody>
      </p:sp>
      <p:cxnSp>
        <p:nvCxnSpPr>
          <p:cNvPr id="5" name="Connector: Elbow 4"/>
          <p:cNvCxnSpPr>
            <a:cxnSpLocks/>
          </p:cNvCxnSpPr>
          <p:nvPr/>
        </p:nvCxnSpPr>
        <p:spPr>
          <a:xfrm rot="16200000" flipH="1">
            <a:off x="2536653" y="3250005"/>
            <a:ext cx="981826" cy="624301"/>
          </a:xfrm>
          <a:prstGeom prst="bentConnector3">
            <a:avLst>
              <a:gd name="adj1" fmla="val 99360"/>
            </a:avLst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105147"/>
              </p:ext>
            </p:extLst>
          </p:nvPr>
        </p:nvGraphicFramePr>
        <p:xfrm>
          <a:off x="2369468" y="2462409"/>
          <a:ext cx="1219200" cy="61341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166309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69308249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page num.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offset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5511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8484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260178"/>
              </p:ext>
            </p:extLst>
          </p:nvPr>
        </p:nvGraphicFramePr>
        <p:xfrm>
          <a:off x="4108004" y="2457833"/>
          <a:ext cx="1219200" cy="61341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176626746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18906251"/>
                    </a:ext>
                  </a:extLst>
                </a:gridCol>
              </a:tblGrid>
              <a:tr h="176555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 address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offset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78964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456177"/>
                  </a:ext>
                </a:extLst>
              </a:tr>
            </a:tbl>
          </a:graphicData>
        </a:graphic>
      </p:graphicFrame>
      <p:cxnSp>
        <p:nvCxnSpPr>
          <p:cNvPr id="10" name="Connector: Elbow 9"/>
          <p:cNvCxnSpPr>
            <a:cxnSpLocks/>
          </p:cNvCxnSpPr>
          <p:nvPr/>
        </p:nvCxnSpPr>
        <p:spPr>
          <a:xfrm flipV="1">
            <a:off x="3347864" y="3071244"/>
            <a:ext cx="1738537" cy="276998"/>
          </a:xfrm>
          <a:prstGeom prst="bentConnector3">
            <a:avLst>
              <a:gd name="adj1" fmla="val 99966"/>
            </a:avLst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347864" y="3071243"/>
            <a:ext cx="0" cy="27699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25603" y="2088501"/>
            <a:ext cx="1390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Virt</a:t>
            </a:r>
            <a:r>
              <a:rPr lang="en-US" dirty="0"/>
              <a:t>. address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36071" y="2088501"/>
            <a:ext cx="1346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/>
              <a:t>Phy</a:t>
            </a:r>
            <a:r>
              <a:rPr lang="hu-HU" dirty="0"/>
              <a:t>. </a:t>
            </a:r>
            <a:r>
              <a:rPr lang="en-US" dirty="0"/>
              <a:t>address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14709" y="5504688"/>
            <a:ext cx="3068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Page table and disc block </a:t>
            </a:r>
            <a:r>
              <a:rPr lang="en-US" dirty="0" err="1"/>
              <a:t>desc</a:t>
            </a:r>
            <a:r>
              <a:rPr lang="en-US" dirty="0"/>
              <a:t>.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146372"/>
              </p:ext>
            </p:extLst>
          </p:nvPr>
        </p:nvGraphicFramePr>
        <p:xfrm>
          <a:off x="3334064" y="3498723"/>
          <a:ext cx="1930401" cy="2005965"/>
        </p:xfrm>
        <a:graphic>
          <a:graphicData uri="http://schemas.openxmlformats.org/drawingml/2006/table">
            <a:tbl>
              <a:tblPr/>
              <a:tblGrid>
                <a:gridCol w="229824">
                  <a:extLst>
                    <a:ext uri="{9D8B030D-6E8A-4147-A177-3AD203B41FA5}">
                      <a16:colId xmlns:a16="http://schemas.microsoft.com/office/drawing/2014/main" val="692932971"/>
                    </a:ext>
                  </a:extLst>
                </a:gridCol>
                <a:gridCol w="464111">
                  <a:extLst>
                    <a:ext uri="{9D8B030D-6E8A-4147-A177-3AD203B41FA5}">
                      <a16:colId xmlns:a16="http://schemas.microsoft.com/office/drawing/2014/main" val="3634025400"/>
                    </a:ext>
                  </a:extLst>
                </a:gridCol>
                <a:gridCol w="293345">
                  <a:extLst>
                    <a:ext uri="{9D8B030D-6E8A-4147-A177-3AD203B41FA5}">
                      <a16:colId xmlns:a16="http://schemas.microsoft.com/office/drawing/2014/main" val="3637607980"/>
                    </a:ext>
                  </a:extLst>
                </a:gridCol>
                <a:gridCol w="85165">
                  <a:extLst>
                    <a:ext uri="{9D8B030D-6E8A-4147-A177-3AD203B41FA5}">
                      <a16:colId xmlns:a16="http://schemas.microsoft.com/office/drawing/2014/main" val="3618153538"/>
                    </a:ext>
                  </a:extLst>
                </a:gridCol>
                <a:gridCol w="605616">
                  <a:extLst>
                    <a:ext uri="{9D8B030D-6E8A-4147-A177-3AD203B41FA5}">
                      <a16:colId xmlns:a16="http://schemas.microsoft.com/office/drawing/2014/main" val="6510322"/>
                    </a:ext>
                  </a:extLst>
                </a:gridCol>
                <a:gridCol w="252340">
                  <a:extLst>
                    <a:ext uri="{9D8B030D-6E8A-4147-A177-3AD203B41FA5}">
                      <a16:colId xmlns:a16="http://schemas.microsoft.com/office/drawing/2014/main" val="17101687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frame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valid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device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idx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14331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sda1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5595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swap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44772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sda1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3098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ZF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2367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swap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81925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swap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08218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5225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2705519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779775"/>
              </p:ext>
            </p:extLst>
          </p:nvPr>
        </p:nvGraphicFramePr>
        <p:xfrm>
          <a:off x="6444208" y="4055935"/>
          <a:ext cx="1485900" cy="891540"/>
        </p:xfrm>
        <a:graphic>
          <a:graphicData uri="http://schemas.openxmlformats.org/drawingml/2006/table">
            <a:tbl>
              <a:tblPr/>
              <a:tblGrid>
                <a:gridCol w="327402">
                  <a:extLst>
                    <a:ext uri="{9D8B030D-6E8A-4147-A177-3AD203B41FA5}">
                      <a16:colId xmlns:a16="http://schemas.microsoft.com/office/drawing/2014/main" val="15453455"/>
                    </a:ext>
                  </a:extLst>
                </a:gridCol>
                <a:gridCol w="516287">
                  <a:extLst>
                    <a:ext uri="{9D8B030D-6E8A-4147-A177-3AD203B41FA5}">
                      <a16:colId xmlns:a16="http://schemas.microsoft.com/office/drawing/2014/main" val="231162987"/>
                    </a:ext>
                  </a:extLst>
                </a:gridCol>
                <a:gridCol w="264440">
                  <a:extLst>
                    <a:ext uri="{9D8B030D-6E8A-4147-A177-3AD203B41FA5}">
                      <a16:colId xmlns:a16="http://schemas.microsoft.com/office/drawing/2014/main" val="419965131"/>
                    </a:ext>
                  </a:extLst>
                </a:gridCol>
                <a:gridCol w="377771">
                  <a:extLst>
                    <a:ext uri="{9D8B030D-6E8A-4147-A177-3AD203B41FA5}">
                      <a16:colId xmlns:a16="http://schemas.microsoft.com/office/drawing/2014/main" val="138200868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addr.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dirty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44972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free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62495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4883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2112936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332853" y="4947475"/>
            <a:ext cx="17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Page frame data</a:t>
            </a:r>
          </a:p>
        </p:txBody>
      </p: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3952314" y="4053069"/>
            <a:ext cx="2554633" cy="57536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cxnSpLocks/>
          </p:cNvCxnSpPr>
          <p:nvPr/>
        </p:nvCxnSpPr>
        <p:spPr>
          <a:xfrm flipV="1">
            <a:off x="3952314" y="3020955"/>
            <a:ext cx="442189" cy="103211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>
            <a:off x="4401726" y="3020955"/>
            <a:ext cx="2105221" cy="160747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453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boosting techniques: fill-on-demand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tasks are allocating memory dynamically (e.g. malloc())</a:t>
            </a:r>
          </a:p>
          <a:p>
            <a:pPr lvl="1"/>
            <a:r>
              <a:rPr lang="en-US" dirty="0"/>
              <a:t>After the allocation the memory is uninitialized, the contents is undefined</a:t>
            </a:r>
          </a:p>
          <a:p>
            <a:pPr lvl="1"/>
            <a:r>
              <a:rPr lang="en-US" dirty="0"/>
              <a:t>Therefore a physical frame is not allocated, only a page table entry is generated</a:t>
            </a:r>
          </a:p>
          <a:p>
            <a:r>
              <a:rPr lang="en-US" dirty="0"/>
              <a:t>Operation of a fill-on-demand entry</a:t>
            </a:r>
          </a:p>
          <a:p>
            <a:pPr lvl="1"/>
            <a:r>
              <a:rPr lang="en-US" dirty="0"/>
              <a:t>The kernel don’t allocate a physical frame during malloc()</a:t>
            </a:r>
          </a:p>
          <a:p>
            <a:pPr lvl="1"/>
            <a:r>
              <a:rPr lang="en-US" dirty="0"/>
              <a:t>The new page table entry will be marked with fill-on-demand flag: fill-on-demand/zero-fill (ZF)</a:t>
            </a:r>
          </a:p>
          <a:p>
            <a:pPr lvl="1"/>
            <a:r>
              <a:rPr lang="en-US" dirty="0"/>
              <a:t>When the task tries to access the data first time</a:t>
            </a:r>
          </a:p>
          <a:p>
            <a:pPr lvl="2"/>
            <a:r>
              <a:rPr lang="en-US" dirty="0"/>
              <a:t>The MMU generates a page fault IT</a:t>
            </a:r>
          </a:p>
          <a:p>
            <a:pPr lvl="2"/>
            <a:r>
              <a:rPr lang="en-US" dirty="0"/>
              <a:t>The kernel’s IT handler detects that a new frame has to be allocated from the free frames</a:t>
            </a:r>
          </a:p>
          <a:p>
            <a:pPr lvl="2"/>
            <a:r>
              <a:rPr lang="en-US" dirty="0"/>
              <a:t>Based on the flag, the frame will be filled with zeros or data from the disc (fill-from-text)</a:t>
            </a:r>
          </a:p>
          <a:p>
            <a:pPr lvl="2"/>
            <a:r>
              <a:rPr lang="en-US" dirty="0"/>
              <a:t>After the IT returns, the task can access the data</a:t>
            </a:r>
          </a:p>
          <a:p>
            <a:r>
              <a:rPr lang="en-US" dirty="0"/>
              <a:t>With this technique the tasks can allocate memory efficiently</a:t>
            </a:r>
          </a:p>
          <a:p>
            <a:pPr lvl="1"/>
            <a:r>
              <a:rPr lang="en-US" dirty="0"/>
              <a:t>Only allocating resources when they are actually needed</a:t>
            </a:r>
          </a:p>
        </p:txBody>
      </p:sp>
    </p:spTree>
    <p:extLst>
      <p:ext uri="{BB962C8B-B14F-4D97-AF65-F5344CB8AC3E}">
        <p14:creationId xmlns:p14="http://schemas.microsoft.com/office/powerpoint/2010/main" val="1945005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Performance boosting techniques: copy-on-write (COW)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968" y="836712"/>
            <a:ext cx="8229600" cy="594928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The number of used physical memory frame</a:t>
            </a:r>
            <a:r>
              <a:rPr lang="hu-HU" dirty="0"/>
              <a:t>s</a:t>
            </a:r>
            <a:r>
              <a:rPr lang="en-US" dirty="0"/>
              <a:t> may be decreased with page sharing</a:t>
            </a:r>
          </a:p>
          <a:p>
            <a:pPr lvl="1"/>
            <a:r>
              <a:rPr lang="en-US" dirty="0"/>
              <a:t>More than one task can use the same frames</a:t>
            </a:r>
          </a:p>
          <a:p>
            <a:pPr lvl="1"/>
            <a:r>
              <a:rPr lang="en-US" dirty="0"/>
              <a:t>No problem when there are just read operations</a:t>
            </a:r>
          </a:p>
          <a:p>
            <a:pPr lvl="1"/>
            <a:r>
              <a:rPr lang="en-US" dirty="0"/>
              <a:t>In the case of writing, the frame will be duplicated and the writer task gets the new instance</a:t>
            </a:r>
          </a:p>
          <a:p>
            <a:r>
              <a:rPr lang="en-US" dirty="0"/>
              <a:t>Memory management of the processes created by fork() system call</a:t>
            </a:r>
          </a:p>
          <a:p>
            <a:pPr lvl="1"/>
            <a:r>
              <a:rPr lang="en-US" dirty="0"/>
              <a:t>The fork() in UNIX systems is used to create a new process by duplicating the memory range of the caller task</a:t>
            </a:r>
          </a:p>
          <a:p>
            <a:pPr lvl="2"/>
            <a:r>
              <a:rPr lang="en-US" dirty="0"/>
              <a:t>The new process (child) is the exact copy of the parent</a:t>
            </a:r>
          </a:p>
          <a:p>
            <a:pPr lvl="1"/>
            <a:r>
              <a:rPr lang="en-US" dirty="0"/>
              <a:t>The child process inherits the parents page table entries, no new physical frame is allocated</a:t>
            </a:r>
          </a:p>
          <a:p>
            <a:pPr lvl="2"/>
            <a:r>
              <a:rPr lang="en-US" dirty="0"/>
              <a:t>The reference counter is increased in the page frame data</a:t>
            </a:r>
          </a:p>
          <a:p>
            <a:pPr lvl="2"/>
            <a:r>
              <a:rPr lang="en-US" dirty="0"/>
              <a:t>The read-only (RO) and copy-on-write (COW) flags are set </a:t>
            </a:r>
          </a:p>
          <a:p>
            <a:pPr lvl="1"/>
            <a:r>
              <a:rPr lang="en-US" dirty="0"/>
              <a:t>The two process are sharing the same frames and swap space</a:t>
            </a:r>
          </a:p>
          <a:p>
            <a:pPr lvl="1"/>
            <a:r>
              <a:rPr lang="en-US" dirty="0"/>
              <a:t>When one of the tasks tries to write one on the frames</a:t>
            </a:r>
          </a:p>
          <a:p>
            <a:pPr lvl="2"/>
            <a:r>
              <a:rPr lang="en-US" dirty="0"/>
              <a:t>Due to the RO bit, a HW IT is generated</a:t>
            </a:r>
          </a:p>
          <a:p>
            <a:pPr lvl="2"/>
            <a:r>
              <a:rPr lang="en-US" dirty="0"/>
              <a:t>The kernel’s IT handler detects the RO and COW bits, so new frame will be allocated, and the data is copied</a:t>
            </a:r>
          </a:p>
          <a:p>
            <a:pPr lvl="2"/>
            <a:r>
              <a:rPr lang="en-US" dirty="0"/>
              <a:t>The RO and COW bits are cleared on both frames</a:t>
            </a:r>
          </a:p>
          <a:p>
            <a:pPr lvl="2"/>
            <a:r>
              <a:rPr lang="en-US" dirty="0"/>
              <a:t>Returns from the IT and the task can continue its write operation</a:t>
            </a:r>
          </a:p>
          <a:p>
            <a:pPr lvl="1"/>
            <a:r>
              <a:rPr lang="en-US" dirty="0"/>
              <a:t>Very efficient way to create new processes</a:t>
            </a:r>
          </a:p>
          <a:p>
            <a:r>
              <a:rPr lang="en-US" dirty="0"/>
              <a:t>COW is a common technique in UNIX and Windows also</a:t>
            </a:r>
          </a:p>
        </p:txBody>
      </p:sp>
    </p:spTree>
    <p:extLst>
      <p:ext uri="{BB962C8B-B14F-4D97-AF65-F5344CB8AC3E}">
        <p14:creationId xmlns:p14="http://schemas.microsoft.com/office/powerpoint/2010/main" val="2791527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pages should be in the physical memory?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 high page fault frequency (PPF) is disadvantageous</a:t>
            </a:r>
          </a:p>
          <a:p>
            <a:pPr lvl="1"/>
            <a:r>
              <a:rPr lang="en-US" dirty="0"/>
              <a:t>Managing page faults usually introduce</a:t>
            </a:r>
          </a:p>
          <a:p>
            <a:pPr lvl="2"/>
            <a:r>
              <a:rPr lang="en-US" dirty="0"/>
              <a:t>A high number of ITs </a:t>
            </a:r>
            <a:r>
              <a:rPr lang="en-US" dirty="0">
                <a:sym typeface="Wingdings" panose="05000000000000000000" pitchFamily="2" charset="2"/>
              </a:rPr>
              <a:t> high number of context changes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Additional I/O operations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tasks execution is interrupted, waiting state, re-scheduling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A CPU intensive task may become I/O intensive, however the task don’t execute any I/O operations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overhead is getting higher  system performance degradation</a:t>
            </a:r>
          </a:p>
          <a:p>
            <a:pPr lvl="2"/>
            <a:r>
              <a:rPr lang="en-US" b="1" dirty="0">
                <a:sym typeface="Wingdings" panose="05000000000000000000" pitchFamily="2" charset="2"/>
              </a:rPr>
              <a:t>Thrashing</a:t>
            </a:r>
            <a:r>
              <a:rPr lang="en-US" dirty="0">
                <a:sym typeface="Wingdings" panose="05000000000000000000" pitchFamily="2" charset="2"/>
              </a:rPr>
              <a:t>: high PPF, severe performance degradation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Managing a page fault may introduce another page fault, more and more I/O operations, CPU utilization decreases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It may be managed by a medium-term scheduler, constraining the number of tasks</a:t>
            </a:r>
          </a:p>
          <a:p>
            <a:r>
              <a:rPr lang="en-US" dirty="0">
                <a:sym typeface="Wingdings" panose="05000000000000000000" pitchFamily="2" charset="2"/>
              </a:rPr>
              <a:t>If a task has many pages in the RAM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number of page faults will be lower for this task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other task will won’t get enough physical memory</a:t>
            </a:r>
          </a:p>
          <a:p>
            <a:r>
              <a:rPr lang="en-US" dirty="0">
                <a:sym typeface="Wingdings" panose="05000000000000000000" pitchFamily="2" charset="2"/>
              </a:rPr>
              <a:t>If a task has few frames in the RAM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 high number of tasks may execute simultaneously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Each task will generate a high number of page faults  slower 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453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emergence of trashing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93339" y="1340768"/>
            <a:ext cx="8757321" cy="4506063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146043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/>
          <p:cNvSpPr/>
          <p:nvPr/>
        </p:nvSpPr>
        <p:spPr>
          <a:xfrm>
            <a:off x="4558296" y="4339611"/>
            <a:ext cx="2227508" cy="8538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en-US" dirty="0"/>
              <a:t>The main blocks of the OS and the kernel (recap)</a:t>
            </a:r>
          </a:p>
        </p:txBody>
      </p:sp>
      <p:sp>
        <p:nvSpPr>
          <p:cNvPr id="11" name="Téglalap 3"/>
          <p:cNvSpPr/>
          <p:nvPr/>
        </p:nvSpPr>
        <p:spPr>
          <a:xfrm>
            <a:off x="2392884" y="5795197"/>
            <a:ext cx="4320480" cy="423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Hardware devices</a:t>
            </a:r>
          </a:p>
        </p:txBody>
      </p:sp>
      <p:sp>
        <p:nvSpPr>
          <p:cNvPr id="12" name="Téglalap 4"/>
          <p:cNvSpPr/>
          <p:nvPr/>
        </p:nvSpPr>
        <p:spPr>
          <a:xfrm>
            <a:off x="2942668" y="2231946"/>
            <a:ext cx="3240360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System libraries</a:t>
            </a:r>
          </a:p>
        </p:txBody>
      </p:sp>
      <p:sp>
        <p:nvSpPr>
          <p:cNvPr id="13" name="Téglalap 5"/>
          <p:cNvSpPr/>
          <p:nvPr/>
        </p:nvSpPr>
        <p:spPr>
          <a:xfrm>
            <a:off x="2402608" y="1295842"/>
            <a:ext cx="2088232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System processes</a:t>
            </a:r>
          </a:p>
        </p:txBody>
      </p:sp>
      <p:sp>
        <p:nvSpPr>
          <p:cNvPr id="14" name="Téglalap 6"/>
          <p:cNvSpPr/>
          <p:nvPr/>
        </p:nvSpPr>
        <p:spPr>
          <a:xfrm>
            <a:off x="4660008" y="1295842"/>
            <a:ext cx="2088232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User processes</a:t>
            </a:r>
          </a:p>
        </p:txBody>
      </p:sp>
      <p:cxnSp>
        <p:nvCxnSpPr>
          <p:cNvPr id="15" name="Egyenes összekötő 7"/>
          <p:cNvCxnSpPr/>
          <p:nvPr/>
        </p:nvCxnSpPr>
        <p:spPr>
          <a:xfrm>
            <a:off x="1663944" y="3213770"/>
            <a:ext cx="5491192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zövegdoboz 8"/>
          <p:cNvSpPr txBox="1"/>
          <p:nvPr/>
        </p:nvSpPr>
        <p:spPr>
          <a:xfrm>
            <a:off x="1663944" y="1621023"/>
            <a:ext cx="738664" cy="147501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hu-HU">
                <a:solidFill>
                  <a:srgbClr val="FF0000"/>
                </a:solidFill>
              </a:rPr>
              <a:t>Non-protected</a:t>
            </a:r>
          </a:p>
          <a:p>
            <a:r>
              <a:rPr lang="hu-HU">
                <a:solidFill>
                  <a:srgbClr val="FF0000"/>
                </a:solidFill>
              </a:rPr>
              <a:t>(user)</a:t>
            </a:r>
          </a:p>
        </p:txBody>
      </p:sp>
      <p:sp>
        <p:nvSpPr>
          <p:cNvPr id="17" name="Szövegdoboz 9"/>
          <p:cNvSpPr txBox="1"/>
          <p:nvPr/>
        </p:nvSpPr>
        <p:spPr>
          <a:xfrm>
            <a:off x="1659392" y="4283029"/>
            <a:ext cx="738664" cy="115269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u-HU">
                <a:solidFill>
                  <a:srgbClr val="FF0000"/>
                </a:solidFill>
              </a:rPr>
              <a:t>Protected</a:t>
            </a:r>
          </a:p>
          <a:p>
            <a:r>
              <a:rPr lang="hu-HU">
                <a:solidFill>
                  <a:srgbClr val="FF0000"/>
                </a:solidFill>
              </a:rPr>
              <a:t>(system)</a:t>
            </a:r>
          </a:p>
        </p:txBody>
      </p:sp>
      <p:sp>
        <p:nvSpPr>
          <p:cNvPr id="18" name="Téglalap 10"/>
          <p:cNvSpPr/>
          <p:nvPr/>
        </p:nvSpPr>
        <p:spPr>
          <a:xfrm>
            <a:off x="2402608" y="5107827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Device managers</a:t>
            </a:r>
          </a:p>
        </p:txBody>
      </p:sp>
      <p:sp>
        <p:nvSpPr>
          <p:cNvPr id="19" name="Téglalap 11"/>
          <p:cNvSpPr/>
          <p:nvPr/>
        </p:nvSpPr>
        <p:spPr>
          <a:xfrm>
            <a:off x="4630304" y="5107827"/>
            <a:ext cx="1008112" cy="4686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Loader</a:t>
            </a:r>
          </a:p>
        </p:txBody>
      </p:sp>
      <p:sp>
        <p:nvSpPr>
          <p:cNvPr id="20" name="Téglalap 12"/>
          <p:cNvSpPr/>
          <p:nvPr/>
        </p:nvSpPr>
        <p:spPr>
          <a:xfrm>
            <a:off x="5705252" y="5107827"/>
            <a:ext cx="100811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/>
              <a:t>Scheduler</a:t>
            </a:r>
          </a:p>
        </p:txBody>
      </p:sp>
      <p:sp>
        <p:nvSpPr>
          <p:cNvPr id="21" name="Téglalap 13"/>
          <p:cNvSpPr/>
          <p:nvPr/>
        </p:nvSpPr>
        <p:spPr>
          <a:xfrm>
            <a:off x="2398056" y="4531763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IT handler</a:t>
            </a:r>
          </a:p>
        </p:txBody>
      </p:sp>
      <p:sp>
        <p:nvSpPr>
          <p:cNvPr id="22" name="Téglalap 14"/>
          <p:cNvSpPr/>
          <p:nvPr/>
        </p:nvSpPr>
        <p:spPr>
          <a:xfrm>
            <a:off x="2402608" y="3955699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I/O operations</a:t>
            </a:r>
          </a:p>
        </p:txBody>
      </p:sp>
      <p:sp>
        <p:nvSpPr>
          <p:cNvPr id="23" name="Téglalap 15"/>
          <p:cNvSpPr/>
          <p:nvPr/>
        </p:nvSpPr>
        <p:spPr>
          <a:xfrm>
            <a:off x="2398056" y="3346925"/>
            <a:ext cx="4315308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Systemcall interface</a:t>
            </a:r>
          </a:p>
        </p:txBody>
      </p:sp>
      <p:sp>
        <p:nvSpPr>
          <p:cNvPr id="24" name="Téglalap 16"/>
          <p:cNvSpPr/>
          <p:nvPr/>
        </p:nvSpPr>
        <p:spPr>
          <a:xfrm>
            <a:off x="4638688" y="4531763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Memory manager</a:t>
            </a:r>
          </a:p>
        </p:txBody>
      </p:sp>
      <p:sp>
        <p:nvSpPr>
          <p:cNvPr id="25" name="Téglalap 17"/>
          <p:cNvSpPr/>
          <p:nvPr/>
        </p:nvSpPr>
        <p:spPr>
          <a:xfrm>
            <a:off x="4638688" y="3955699"/>
            <a:ext cx="2088232" cy="4686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Communications</a:t>
            </a:r>
          </a:p>
        </p:txBody>
      </p:sp>
      <p:sp>
        <p:nvSpPr>
          <p:cNvPr id="26" name="Téglalap 18"/>
          <p:cNvSpPr/>
          <p:nvPr/>
        </p:nvSpPr>
        <p:spPr>
          <a:xfrm>
            <a:off x="4562848" y="3888709"/>
            <a:ext cx="2227696" cy="1762472"/>
          </a:xfrm>
          <a:prstGeom prst="rect">
            <a:avLst/>
          </a:prstGeom>
          <a:noFill/>
          <a:ln w="38100"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Szövegdoboz 19"/>
          <p:cNvSpPr txBox="1"/>
          <p:nvPr/>
        </p:nvSpPr>
        <p:spPr>
          <a:xfrm>
            <a:off x="6785804" y="4190007"/>
            <a:ext cx="738664" cy="149444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u-HU" b="1">
                <a:solidFill>
                  <a:srgbClr val="92D050"/>
                </a:solidFill>
              </a:rPr>
              <a:t>Process management</a:t>
            </a:r>
          </a:p>
        </p:txBody>
      </p:sp>
    </p:spTree>
    <p:extLst>
      <p:ext uri="{BB962C8B-B14F-4D97-AF65-F5344CB8AC3E}">
        <p14:creationId xmlns:p14="http://schemas.microsoft.com/office/powerpoint/2010/main" val="322065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Demand paging</a:t>
            </a:r>
          </a:p>
          <a:p>
            <a:pPr lvl="1"/>
            <a:r>
              <a:rPr lang="en-US" dirty="0"/>
              <a:t>Only runs when a page fault occurs, loads only the requested page</a:t>
            </a:r>
          </a:p>
          <a:p>
            <a:pPr lvl="1"/>
            <a:r>
              <a:rPr lang="en-US" dirty="0"/>
              <a:t>Simple, only the requested pages will be loaded to RAM</a:t>
            </a:r>
          </a:p>
          <a:p>
            <a:pPr lvl="1"/>
            <a:r>
              <a:rPr lang="en-US" dirty="0"/>
              <a:t>Every time a new page is requested, a PF will be generated</a:t>
            </a:r>
          </a:p>
          <a:p>
            <a:pPr lvl="2"/>
            <a:r>
              <a:rPr lang="en-US" dirty="0"/>
              <a:t>This can significantly slow tasks down (CPU intensive task will become I/O intensive)</a:t>
            </a:r>
          </a:p>
          <a:p>
            <a:pPr lvl="2"/>
            <a:r>
              <a:rPr lang="en-US" dirty="0"/>
              <a:t>E.g. iterated over a large data structure</a:t>
            </a:r>
          </a:p>
          <a:p>
            <a:pPr lvl="2"/>
            <a:r>
              <a:rPr lang="en-US" dirty="0"/>
              <a:t>Every PF will enter the task into waiting state </a:t>
            </a:r>
            <a:r>
              <a:rPr lang="en-US" dirty="0">
                <a:sym typeface="Wingdings" panose="05000000000000000000" pitchFamily="2" charset="2"/>
              </a:rPr>
              <a:t> high number of context changes, inefficient I/O operations</a:t>
            </a:r>
          </a:p>
          <a:p>
            <a:r>
              <a:rPr lang="en-US" dirty="0">
                <a:sym typeface="Wingdings" panose="05000000000000000000" pitchFamily="2" charset="2"/>
              </a:rPr>
              <a:t>Anticipatory paging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It’s try to figure out which pages will be requested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It is based on the locality properties of the tasks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And the tasks PF rate, higher PFF  more pages should be loaded to RAM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 good prediction will significantly lower the number of page faults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 „less good” prediction may load pages which are unnecessarily using the RAM at the moment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If there are enough RAM, it isn’t a serious problem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Observing the global PFF, the number of active tasks can be determined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In order to avoid trashing, a number of active tasks should be decreased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8717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replacement algorithms –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 page has to be loaded, but there are no free frames</a:t>
            </a:r>
          </a:p>
          <a:p>
            <a:pPr lvl="1"/>
            <a:r>
              <a:rPr lang="en-US" dirty="0"/>
              <a:t>A used frame has to be picked, which will be moved to the swap space and mark as free</a:t>
            </a:r>
          </a:p>
          <a:p>
            <a:r>
              <a:rPr lang="en-US" dirty="0"/>
              <a:t>The picking based on</a:t>
            </a:r>
          </a:p>
          <a:p>
            <a:pPr lvl="1"/>
            <a:r>
              <a:rPr lang="en-US" dirty="0"/>
              <a:t>Accessed bit: Is it used „recently”?</a:t>
            </a:r>
          </a:p>
          <a:p>
            <a:pPr lvl="1"/>
            <a:r>
              <a:rPr lang="en-US" dirty="0"/>
              <a:t>Dirty bit: Is the contents modified?</a:t>
            </a:r>
          </a:p>
          <a:p>
            <a:pPr lvl="1"/>
            <a:r>
              <a:rPr lang="en-US" dirty="0"/>
              <a:t>The allocation time of the frame</a:t>
            </a:r>
          </a:p>
          <a:p>
            <a:pPr lvl="1"/>
            <a:r>
              <a:rPr lang="en-US" dirty="0"/>
              <a:t>The latest access time of the frame</a:t>
            </a:r>
          </a:p>
          <a:p>
            <a:pPr lvl="1"/>
            <a:r>
              <a:rPr lang="en-US" dirty="0"/>
              <a:t>Reference counter: how many task uses this frame?</a:t>
            </a:r>
          </a:p>
          <a:p>
            <a:r>
              <a:rPr lang="en-US" dirty="0"/>
              <a:t>The properties of page replacement algorithms</a:t>
            </a:r>
          </a:p>
          <a:p>
            <a:pPr lvl="1"/>
            <a:r>
              <a:rPr lang="en-US" dirty="0"/>
              <a:t>Ideal solution: seeing the future</a:t>
            </a:r>
          </a:p>
          <a:p>
            <a:pPr lvl="2"/>
            <a:r>
              <a:rPr lang="en-US" dirty="0"/>
              <a:t>It is similar to the estimation of the CPU burst of a task</a:t>
            </a:r>
          </a:p>
          <a:p>
            <a:pPr lvl="2"/>
            <a:r>
              <a:rPr lang="en-US" dirty="0"/>
              <a:t>In practice, the prediction is based on the behavior in the past</a:t>
            </a:r>
          </a:p>
          <a:p>
            <a:pPr lvl="1"/>
            <a:r>
              <a:rPr lang="en-US" dirty="0"/>
              <a:t>The frame to swap may be chosen from the actual task’s (</a:t>
            </a:r>
            <a:r>
              <a:rPr lang="en-US" b="1" dirty="0"/>
              <a:t>local</a:t>
            </a:r>
            <a:r>
              <a:rPr lang="en-US" dirty="0"/>
              <a:t>) range or from the </a:t>
            </a:r>
            <a:r>
              <a:rPr lang="en-US" b="1" dirty="0"/>
              <a:t>global</a:t>
            </a:r>
            <a:r>
              <a:rPr lang="en-US" dirty="0"/>
              <a:t> range</a:t>
            </a:r>
          </a:p>
          <a:p>
            <a:pPr lvl="1"/>
            <a:r>
              <a:rPr lang="en-US" dirty="0"/>
              <a:t>Algorithms (details on following slides)</a:t>
            </a:r>
          </a:p>
          <a:p>
            <a:pPr lvl="2"/>
            <a:r>
              <a:rPr lang="en-US" dirty="0"/>
              <a:t>FIFO: the page loaded first will be replace</a:t>
            </a:r>
            <a:r>
              <a:rPr lang="hu-HU" dirty="0"/>
              <a:t>d</a:t>
            </a:r>
            <a:r>
              <a:rPr lang="en-US" dirty="0"/>
              <a:t> first</a:t>
            </a:r>
          </a:p>
          <a:p>
            <a:pPr lvl="2"/>
            <a:r>
              <a:rPr lang="en-US" dirty="0"/>
              <a:t>Second chance (SC): oldest and not accessed page</a:t>
            </a:r>
          </a:p>
          <a:p>
            <a:pPr lvl="2"/>
            <a:r>
              <a:rPr lang="en-US" dirty="0"/>
              <a:t>Least Recently Used (LRU): the oldest accessed page</a:t>
            </a:r>
          </a:p>
          <a:p>
            <a:pPr lvl="2"/>
            <a:r>
              <a:rPr lang="en-US" dirty="0"/>
              <a:t>Least Frequently Used (LFU): the most rarely used page</a:t>
            </a:r>
          </a:p>
          <a:p>
            <a:pPr lvl="2"/>
            <a:r>
              <a:rPr lang="en-US" dirty="0"/>
              <a:t>Not Recently Used (NRU): Non accessed and non modified page</a:t>
            </a:r>
          </a:p>
        </p:txBody>
      </p:sp>
    </p:spTree>
    <p:extLst>
      <p:ext uri="{BB962C8B-B14F-4D97-AF65-F5344CB8AC3E}">
        <p14:creationId xmlns:p14="http://schemas.microsoft.com/office/powerpoint/2010/main" val="42465075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FIFO page replacement and </a:t>
            </a:r>
            <a:r>
              <a:rPr lang="en-US" dirty="0" err="1"/>
              <a:t>Bélády’s</a:t>
            </a:r>
            <a:r>
              <a:rPr lang="en-US" dirty="0"/>
              <a:t> anomaly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Simple, low overhead, backward looking algorithm</a:t>
            </a:r>
          </a:p>
          <a:p>
            <a:r>
              <a:rPr lang="en-US" dirty="0"/>
              <a:t>When a page is associated with a frame (loaded into the RAM) it will be queued in a FIFO queue</a:t>
            </a:r>
          </a:p>
          <a:p>
            <a:r>
              <a:rPr lang="en-US" dirty="0"/>
              <a:t>If a free frame is needed</a:t>
            </a:r>
          </a:p>
          <a:p>
            <a:pPr lvl="1"/>
            <a:r>
              <a:rPr lang="en-US" dirty="0"/>
              <a:t>From the front of the queue a page table entry is picked</a:t>
            </a:r>
          </a:p>
          <a:p>
            <a:pPr lvl="1"/>
            <a:r>
              <a:rPr lang="en-US" dirty="0"/>
              <a:t>The associated frame will be written to the HDD</a:t>
            </a:r>
          </a:p>
          <a:p>
            <a:pPr lvl="1"/>
            <a:r>
              <a:rPr lang="en-US" dirty="0"/>
              <a:t>The frame will be freed and the new allocation can be made</a:t>
            </a:r>
          </a:p>
          <a:p>
            <a:r>
              <a:rPr lang="en-US" dirty="0"/>
              <a:t>What happens if we increase the available frame count?</a:t>
            </a:r>
          </a:p>
          <a:p>
            <a:pPr lvl="1"/>
            <a:r>
              <a:rPr lang="en-US" dirty="0"/>
              <a:t>It is expected that PF rate will decrease</a:t>
            </a:r>
          </a:p>
          <a:p>
            <a:pPr lvl="1"/>
            <a:r>
              <a:rPr lang="en-US" dirty="0"/>
              <a:t>In practice this isn’t always the case: from time to time the PF rate will increase when the available frame count is higher</a:t>
            </a:r>
          </a:p>
          <a:p>
            <a:pPr lvl="1"/>
            <a:r>
              <a:rPr lang="en-US" dirty="0"/>
              <a:t>This is called the </a:t>
            </a:r>
            <a:r>
              <a:rPr lang="en-US" b="1" dirty="0" err="1"/>
              <a:t>Bélády’s</a:t>
            </a:r>
            <a:r>
              <a:rPr lang="en-US" b="1" dirty="0"/>
              <a:t> anomaly </a:t>
            </a:r>
            <a:r>
              <a:rPr lang="en-US" dirty="0"/>
              <a:t>(László </a:t>
            </a:r>
            <a:r>
              <a:rPr lang="en-US" dirty="0" err="1"/>
              <a:t>Bélády</a:t>
            </a:r>
            <a:r>
              <a:rPr lang="en-US" dirty="0"/>
              <a:t>, IBM virtual memory management)</a:t>
            </a:r>
          </a:p>
          <a:p>
            <a:pPr lvl="1"/>
            <a:endParaRPr lang="en-US" dirty="0"/>
          </a:p>
          <a:p>
            <a:r>
              <a:rPr lang="en-US" dirty="0"/>
              <a:t>Evaluating FIFO algorithm</a:t>
            </a:r>
          </a:p>
          <a:p>
            <a:pPr lvl="1"/>
            <a:r>
              <a:rPr lang="en-US" dirty="0"/>
              <a:t>Simple, simple implementation, low overhead</a:t>
            </a:r>
          </a:p>
          <a:p>
            <a:pPr lvl="1"/>
            <a:r>
              <a:rPr lang="en-US" dirty="0"/>
              <a:t>The estimation of the future demand is poor</a:t>
            </a:r>
          </a:p>
          <a:p>
            <a:pPr lvl="1"/>
            <a:r>
              <a:rPr lang="en-US" dirty="0"/>
              <a:t>It cannot differentiate between modified and unchanged pages, it may replace unchanged pages </a:t>
            </a:r>
            <a:r>
              <a:rPr lang="en-US" dirty="0">
                <a:sym typeface="Wingdings" panose="05000000000000000000" pitchFamily="2" charset="2"/>
              </a:rPr>
              <a:t> unnecessary disk operation</a:t>
            </a:r>
            <a:r>
              <a:rPr lang="hu-HU" dirty="0">
                <a:sym typeface="Wingdings" panose="05000000000000000000" pitchFamily="2" charset="2"/>
              </a:rPr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1154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</a:t>
            </a:r>
            <a:r>
              <a:rPr lang="en-US" dirty="0" err="1"/>
              <a:t>Bélády’s</a:t>
            </a:r>
            <a:r>
              <a:rPr lang="en-US" dirty="0"/>
              <a:t> anomaly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83645"/>
              </p:ext>
            </p:extLst>
          </p:nvPr>
        </p:nvGraphicFramePr>
        <p:xfrm>
          <a:off x="1043608" y="908720"/>
          <a:ext cx="3315782" cy="5226442"/>
        </p:xfrm>
        <a:graphic>
          <a:graphicData uri="http://schemas.openxmlformats.org/drawingml/2006/table">
            <a:tbl>
              <a:tblPr/>
              <a:tblGrid>
                <a:gridCol w="963562">
                  <a:extLst>
                    <a:ext uri="{9D8B030D-6E8A-4147-A177-3AD203B41FA5}">
                      <a16:colId xmlns:a16="http://schemas.microsoft.com/office/drawing/2014/main" val="3366259679"/>
                    </a:ext>
                  </a:extLst>
                </a:gridCol>
                <a:gridCol w="233805">
                  <a:extLst>
                    <a:ext uri="{9D8B030D-6E8A-4147-A177-3AD203B41FA5}">
                      <a16:colId xmlns:a16="http://schemas.microsoft.com/office/drawing/2014/main" val="824151120"/>
                    </a:ext>
                  </a:extLst>
                </a:gridCol>
                <a:gridCol w="233805">
                  <a:extLst>
                    <a:ext uri="{9D8B030D-6E8A-4147-A177-3AD203B41FA5}">
                      <a16:colId xmlns:a16="http://schemas.microsoft.com/office/drawing/2014/main" val="3252719725"/>
                    </a:ext>
                  </a:extLst>
                </a:gridCol>
                <a:gridCol w="233805">
                  <a:extLst>
                    <a:ext uri="{9D8B030D-6E8A-4147-A177-3AD203B41FA5}">
                      <a16:colId xmlns:a16="http://schemas.microsoft.com/office/drawing/2014/main" val="133471905"/>
                    </a:ext>
                  </a:extLst>
                </a:gridCol>
                <a:gridCol w="233805">
                  <a:extLst>
                    <a:ext uri="{9D8B030D-6E8A-4147-A177-3AD203B41FA5}">
                      <a16:colId xmlns:a16="http://schemas.microsoft.com/office/drawing/2014/main" val="1509719082"/>
                    </a:ext>
                  </a:extLst>
                </a:gridCol>
                <a:gridCol w="240890">
                  <a:extLst>
                    <a:ext uri="{9D8B030D-6E8A-4147-A177-3AD203B41FA5}">
                      <a16:colId xmlns:a16="http://schemas.microsoft.com/office/drawing/2014/main" val="3029637033"/>
                    </a:ext>
                  </a:extLst>
                </a:gridCol>
                <a:gridCol w="233805">
                  <a:extLst>
                    <a:ext uri="{9D8B030D-6E8A-4147-A177-3AD203B41FA5}">
                      <a16:colId xmlns:a16="http://schemas.microsoft.com/office/drawing/2014/main" val="1656585694"/>
                    </a:ext>
                  </a:extLst>
                </a:gridCol>
                <a:gridCol w="233805">
                  <a:extLst>
                    <a:ext uri="{9D8B030D-6E8A-4147-A177-3AD203B41FA5}">
                      <a16:colId xmlns:a16="http://schemas.microsoft.com/office/drawing/2014/main" val="2721674123"/>
                    </a:ext>
                  </a:extLst>
                </a:gridCol>
                <a:gridCol w="233805">
                  <a:extLst>
                    <a:ext uri="{9D8B030D-6E8A-4147-A177-3AD203B41FA5}">
                      <a16:colId xmlns:a16="http://schemas.microsoft.com/office/drawing/2014/main" val="175664703"/>
                    </a:ext>
                  </a:extLst>
                </a:gridCol>
                <a:gridCol w="233805">
                  <a:extLst>
                    <a:ext uri="{9D8B030D-6E8A-4147-A177-3AD203B41FA5}">
                      <a16:colId xmlns:a16="http://schemas.microsoft.com/office/drawing/2014/main" val="3251929038"/>
                    </a:ext>
                  </a:extLst>
                </a:gridCol>
                <a:gridCol w="240890">
                  <a:extLst>
                    <a:ext uri="{9D8B030D-6E8A-4147-A177-3AD203B41FA5}">
                      <a16:colId xmlns:a16="http://schemas.microsoft.com/office/drawing/2014/main" val="3150068943"/>
                    </a:ext>
                  </a:extLst>
                </a:gridCol>
              </a:tblGrid>
              <a:tr h="201017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Page requests</a:t>
                      </a: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FIFO (3 fr)</a:t>
                      </a: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FIFO (4 fr)</a:t>
                      </a: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0858961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3416307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0343271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8028010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3767304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115630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638248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0544436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9592955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968974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6564960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6037214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5865455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6427938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475736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828854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617908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993560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923997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26605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3259672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7229854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2218945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7085298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8099611"/>
                  </a:ext>
                </a:extLst>
              </a:tr>
              <a:tr h="201017"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9" marR="7439" marT="7439" marB="35708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39" marR="7439" marT="7439" marB="35708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219639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1405355" y="1484784"/>
            <a:ext cx="0" cy="4536504"/>
          </a:xfrm>
          <a:prstGeom prst="straightConnector1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4480" y="3492067"/>
            <a:ext cx="461665" cy="52193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hu-HU" dirty="0" err="1"/>
              <a:t>time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67766" y="1300118"/>
            <a:ext cx="40085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Number of PF when the FIFO size is 3: 9</a:t>
            </a:r>
          </a:p>
          <a:p>
            <a:r>
              <a:rPr lang="en-US" dirty="0"/>
              <a:t>Number of PF when the FIFO size is 4: </a:t>
            </a:r>
            <a:r>
              <a:rPr lang="en-US" dirty="0">
                <a:solidFill>
                  <a:srgbClr val="FF0000"/>
                </a:solidFill>
              </a:rPr>
              <a:t>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1997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chance (SC) page replacement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SC also uses FIFO data structure</a:t>
            </a:r>
          </a:p>
          <a:p>
            <a:pPr lvl="1"/>
            <a:r>
              <a:rPr lang="en-US" dirty="0"/>
              <a:t>When a page is associated with a frame it will be queued in a FIFO queue</a:t>
            </a:r>
          </a:p>
          <a:p>
            <a:endParaRPr lang="en-US" dirty="0"/>
          </a:p>
          <a:p>
            <a:r>
              <a:rPr lang="en-US" dirty="0"/>
              <a:t>From the front of the queue the page table entry is picked</a:t>
            </a:r>
          </a:p>
          <a:p>
            <a:pPr lvl="1"/>
            <a:r>
              <a:rPr lang="en-US" dirty="0"/>
              <a:t>If (</a:t>
            </a:r>
            <a:r>
              <a:rPr lang="en-US" dirty="0" err="1"/>
              <a:t>accessed_bit</a:t>
            </a:r>
            <a:r>
              <a:rPr lang="en-US" dirty="0"/>
              <a:t> == 1) //MMU sets this bit</a:t>
            </a:r>
          </a:p>
          <a:p>
            <a:pPr lvl="2"/>
            <a:r>
              <a:rPr lang="en-US" dirty="0" err="1"/>
              <a:t>accessed_bit</a:t>
            </a:r>
            <a:r>
              <a:rPr lang="en-US" dirty="0"/>
              <a:t> = 0;</a:t>
            </a:r>
          </a:p>
          <a:p>
            <a:pPr lvl="2"/>
            <a:r>
              <a:rPr lang="en-US" dirty="0"/>
              <a:t>The page table entry is moved back to the back of the queue</a:t>
            </a:r>
          </a:p>
          <a:p>
            <a:pPr lvl="1"/>
            <a:r>
              <a:rPr lang="en-US" dirty="0"/>
              <a:t>Else</a:t>
            </a:r>
          </a:p>
          <a:p>
            <a:pPr lvl="2"/>
            <a:r>
              <a:rPr lang="en-US" dirty="0"/>
              <a:t>The page is not used recently, so this will be replaced</a:t>
            </a:r>
          </a:p>
          <a:p>
            <a:pPr lvl="2"/>
            <a:endParaRPr lang="en-US" dirty="0"/>
          </a:p>
          <a:p>
            <a:r>
              <a:rPr lang="en-US" dirty="0"/>
              <a:t>Evaluating SC algorithm</a:t>
            </a:r>
          </a:p>
          <a:p>
            <a:pPr lvl="1"/>
            <a:r>
              <a:rPr lang="en-US" dirty="0"/>
              <a:t>Simple, simple implementation, low overhead</a:t>
            </a:r>
          </a:p>
          <a:p>
            <a:pPr lvl="1"/>
            <a:r>
              <a:rPr lang="en-US" dirty="0"/>
              <a:t>The future demand estimation is better than pure FIFO</a:t>
            </a:r>
          </a:p>
          <a:p>
            <a:pPr lvl="2"/>
            <a:r>
              <a:rPr lang="en-US" dirty="0"/>
              <a:t>The accessed bit is showing the recent usage of a page</a:t>
            </a:r>
          </a:p>
          <a:p>
            <a:pPr lvl="1"/>
            <a:r>
              <a:rPr lang="en-US" dirty="0"/>
              <a:t>It still cannot differentiate between modified and unchanged pages, it may replace unchanged pages </a:t>
            </a:r>
            <a:r>
              <a:rPr lang="en-US" dirty="0">
                <a:sym typeface="Wingdings" panose="05000000000000000000" pitchFamily="2" charset="2"/>
              </a:rPr>
              <a:t> unnecessary disk operation</a:t>
            </a:r>
            <a:r>
              <a:rPr lang="hu-HU" dirty="0">
                <a:sym typeface="Wingdings" panose="05000000000000000000" pitchFamily="2" charset="2"/>
              </a:rPr>
              <a:t>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5783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Least Recently Used (LRU) page replacement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pages are ordered in a queue based on their last access time</a:t>
            </a:r>
          </a:p>
          <a:p>
            <a:pPr lvl="1"/>
            <a:r>
              <a:rPr lang="en-US" dirty="0"/>
              <a:t>There are multiple implementations based on the MMU HW</a:t>
            </a:r>
          </a:p>
          <a:p>
            <a:pPr lvl="1"/>
            <a:r>
              <a:rPr lang="en-US" dirty="0"/>
              <a:t>The page table entries are stored in an ordered chained list</a:t>
            </a:r>
          </a:p>
          <a:p>
            <a:pPr lvl="1"/>
            <a:r>
              <a:rPr lang="en-US" dirty="0"/>
              <a:t>There are also a reference counter for each page</a:t>
            </a:r>
          </a:p>
          <a:p>
            <a:pPr lvl="1"/>
            <a:r>
              <a:rPr lang="en-US" dirty="0"/>
              <a:t>The page with the smallest value will be replaced</a:t>
            </a:r>
          </a:p>
          <a:p>
            <a:pPr lvl="1"/>
            <a:endParaRPr lang="en-US" dirty="0"/>
          </a:p>
          <a:p>
            <a:r>
              <a:rPr lang="en-US" dirty="0"/>
              <a:t>Evaluating LRU algorithm</a:t>
            </a:r>
          </a:p>
          <a:p>
            <a:pPr lvl="1"/>
            <a:r>
              <a:rPr lang="en-US" dirty="0"/>
              <a:t>Complex, high overhead, is should be implemented only with HW support</a:t>
            </a:r>
          </a:p>
          <a:p>
            <a:pPr lvl="1"/>
            <a:r>
              <a:rPr lang="en-US" dirty="0"/>
              <a:t>It gives a very good estimation of the future usage of the pages</a:t>
            </a:r>
          </a:p>
          <a:p>
            <a:pPr lvl="1"/>
            <a:r>
              <a:rPr lang="en-US" dirty="0"/>
              <a:t>Problem: a new page can be replaced with high priority</a:t>
            </a:r>
          </a:p>
          <a:p>
            <a:pPr lvl="1"/>
            <a:r>
              <a:rPr lang="en-US" dirty="0"/>
              <a:t>It still cannot differentiate between modified and unchanged pages, it may replace unchanged pages </a:t>
            </a:r>
            <a:r>
              <a:rPr lang="en-US" dirty="0">
                <a:sym typeface="Wingdings" panose="05000000000000000000" pitchFamily="2" charset="2"/>
              </a:rPr>
              <a:t> unnecessary disk operations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4142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Least Frequently Used (LFU) page replacement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simplified version of the LRU alg.</a:t>
            </a:r>
          </a:p>
          <a:p>
            <a:pPr lvl="1"/>
            <a:r>
              <a:rPr lang="en-US" dirty="0"/>
              <a:t>It can be implemented without HW support</a:t>
            </a:r>
          </a:p>
          <a:p>
            <a:pPr lvl="1"/>
            <a:r>
              <a:rPr lang="en-US" dirty="0"/>
              <a:t>The OS periodically checks that a page is used or not, if used a counter will be incremented</a:t>
            </a:r>
          </a:p>
          <a:p>
            <a:pPr lvl="2"/>
            <a:r>
              <a:rPr lang="en-US" dirty="0"/>
              <a:t>This not happens with every memory operation like in LRU</a:t>
            </a:r>
          </a:p>
          <a:p>
            <a:pPr lvl="2"/>
            <a:endParaRPr lang="en-US" dirty="0"/>
          </a:p>
          <a:p>
            <a:r>
              <a:rPr lang="en-US" dirty="0"/>
              <a:t>Evaluating LFU algorithm</a:t>
            </a:r>
          </a:p>
          <a:p>
            <a:pPr lvl="1"/>
            <a:r>
              <a:rPr lang="en-US" dirty="0"/>
              <a:t>Medium overhead</a:t>
            </a:r>
          </a:p>
          <a:p>
            <a:pPr lvl="1"/>
            <a:r>
              <a:rPr lang="en-US" dirty="0"/>
              <a:t>It’s a rather good estimation of the future uses of pages</a:t>
            </a:r>
          </a:p>
          <a:p>
            <a:pPr lvl="1"/>
            <a:r>
              <a:rPr lang="en-US" dirty="0"/>
              <a:t>Problem: a new page can be replaced with high priority</a:t>
            </a:r>
          </a:p>
          <a:p>
            <a:pPr lvl="1"/>
            <a:r>
              <a:rPr lang="en-US" dirty="0"/>
              <a:t>The counter can overflow (aging can handle this)</a:t>
            </a:r>
          </a:p>
          <a:p>
            <a:pPr lvl="1"/>
            <a:r>
              <a:rPr lang="en-US" dirty="0"/>
              <a:t>It still cannot differentiate between modified and unchanged pages, it may replace unchanged pages </a:t>
            </a:r>
            <a:r>
              <a:rPr lang="en-US" dirty="0">
                <a:sym typeface="Wingdings" panose="05000000000000000000" pitchFamily="2" charset="2"/>
              </a:rPr>
              <a:t> unnecessary disk operations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9100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Recently Used (NRU) page replacement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refined version of the SC alg.</a:t>
            </a:r>
          </a:p>
          <a:p>
            <a:pPr lvl="1"/>
            <a:r>
              <a:rPr lang="en-US" dirty="0"/>
              <a:t>Beside the accessed bit, the dirty bit is also taken into account</a:t>
            </a:r>
          </a:p>
          <a:p>
            <a:pPr lvl="1"/>
            <a:r>
              <a:rPr lang="en-US" dirty="0"/>
              <a:t>With this two bit, a „priority” is assigned to each page</a:t>
            </a:r>
          </a:p>
          <a:p>
            <a:pPr lvl="2"/>
            <a:r>
              <a:rPr lang="en-US" dirty="0" err="1"/>
              <a:t>acc</a:t>
            </a:r>
            <a:r>
              <a:rPr lang="en-US" dirty="0"/>
              <a:t>=0, dirty = 0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pri</a:t>
            </a:r>
            <a:r>
              <a:rPr lang="en-US" dirty="0">
                <a:sym typeface="Wingdings" panose="05000000000000000000" pitchFamily="2" charset="2"/>
              </a:rPr>
              <a:t> = 0</a:t>
            </a:r>
          </a:p>
          <a:p>
            <a:pPr lvl="2"/>
            <a:r>
              <a:rPr lang="en-US" dirty="0" err="1"/>
              <a:t>acc</a:t>
            </a:r>
            <a:r>
              <a:rPr lang="en-US" dirty="0"/>
              <a:t>=0, dirty = 1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pri</a:t>
            </a:r>
            <a:r>
              <a:rPr lang="en-US" dirty="0">
                <a:sym typeface="Wingdings" panose="05000000000000000000" pitchFamily="2" charset="2"/>
              </a:rPr>
              <a:t> = 1</a:t>
            </a:r>
            <a:endParaRPr lang="en-US" dirty="0"/>
          </a:p>
          <a:p>
            <a:pPr lvl="2"/>
            <a:r>
              <a:rPr lang="en-US" dirty="0" err="1"/>
              <a:t>acc</a:t>
            </a:r>
            <a:r>
              <a:rPr lang="en-US" dirty="0"/>
              <a:t>=1, dirty = 0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pri</a:t>
            </a:r>
            <a:r>
              <a:rPr lang="en-US" dirty="0">
                <a:sym typeface="Wingdings" panose="05000000000000000000" pitchFamily="2" charset="2"/>
              </a:rPr>
              <a:t> = 2</a:t>
            </a:r>
            <a:endParaRPr lang="en-US" dirty="0"/>
          </a:p>
          <a:p>
            <a:pPr lvl="2"/>
            <a:r>
              <a:rPr lang="en-US" dirty="0" err="1"/>
              <a:t>acc</a:t>
            </a:r>
            <a:r>
              <a:rPr lang="en-US" dirty="0"/>
              <a:t>=1, dirty = 1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pri</a:t>
            </a:r>
            <a:r>
              <a:rPr lang="en-US" dirty="0">
                <a:sym typeface="Wingdings" panose="05000000000000000000" pitchFamily="2" charset="2"/>
              </a:rPr>
              <a:t> = 3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If a frame is needed, the one with the smallest priority will be chosen</a:t>
            </a:r>
          </a:p>
          <a:p>
            <a:endParaRPr lang="en-US" dirty="0"/>
          </a:p>
          <a:p>
            <a:r>
              <a:rPr lang="en-US" dirty="0"/>
              <a:t>Evaluating NRU algorithm</a:t>
            </a:r>
          </a:p>
          <a:p>
            <a:pPr lvl="1"/>
            <a:r>
              <a:rPr lang="en-US" dirty="0"/>
              <a:t>Low overhead, good utilization of the HW bits</a:t>
            </a:r>
          </a:p>
          <a:p>
            <a:pPr lvl="1"/>
            <a:r>
              <a:rPr lang="en-US" dirty="0"/>
              <a:t>Better estimation than SC</a:t>
            </a:r>
          </a:p>
          <a:p>
            <a:pPr lvl="1"/>
            <a:r>
              <a:rPr lang="en-US" dirty="0"/>
              <a:t>It can differentiate between the modified and unchanged pages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2011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locking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Multiple algorithms suffer from the same problem: the newly loaded pages</a:t>
            </a:r>
          </a:p>
          <a:p>
            <a:pPr lvl="1"/>
            <a:r>
              <a:rPr lang="en-US" dirty="0"/>
              <a:t>The newly loaded pages don’t have „past”, ( e.g.: no counter values)</a:t>
            </a:r>
          </a:p>
          <a:p>
            <a:pPr lvl="1"/>
            <a:r>
              <a:rPr lang="en-US" dirty="0"/>
              <a:t>Therefore the future is hard to estimate</a:t>
            </a:r>
          </a:p>
          <a:p>
            <a:pPr lvl="1"/>
            <a:r>
              <a:rPr lang="en-US" dirty="0"/>
              <a:t>There is high chance this pages will be replaced</a:t>
            </a:r>
          </a:p>
          <a:p>
            <a:pPr lvl="1"/>
            <a:endParaRPr lang="en-US" dirty="0"/>
          </a:p>
          <a:p>
            <a:r>
              <a:rPr lang="en-US" dirty="0"/>
              <a:t>Pages under I/O operation cannot be replaced</a:t>
            </a:r>
          </a:p>
          <a:p>
            <a:pPr lvl="1"/>
            <a:r>
              <a:rPr lang="en-US" dirty="0"/>
              <a:t>I/O operations using physical addresses</a:t>
            </a:r>
          </a:p>
          <a:p>
            <a:pPr lvl="1"/>
            <a:r>
              <a:rPr lang="en-US" dirty="0"/>
              <a:t>With DMA, these operation can be done without the CPU (in the background, simultaneously)</a:t>
            </a:r>
          </a:p>
          <a:p>
            <a:pPr lvl="1"/>
            <a:endParaRPr lang="en-US" dirty="0"/>
          </a:p>
          <a:p>
            <a:r>
              <a:rPr lang="en-US" b="1" dirty="0"/>
              <a:t>Page locking </a:t>
            </a:r>
            <a:r>
              <a:rPr lang="en-US" dirty="0"/>
              <a:t>can solve these problems</a:t>
            </a:r>
          </a:p>
          <a:p>
            <a:pPr lvl="1"/>
            <a:r>
              <a:rPr lang="en-US" dirty="0"/>
              <a:t>A special page lock bit is used</a:t>
            </a:r>
          </a:p>
          <a:p>
            <a:pPr lvl="1"/>
            <a:r>
              <a:rPr lang="en-US" dirty="0"/>
              <a:t>The locked pages cannot be replaced</a:t>
            </a:r>
          </a:p>
          <a:p>
            <a:pPr lvl="1"/>
            <a:r>
              <a:rPr lang="en-US" dirty="0"/>
              <a:t>The locking is maintained until the end of the I/O operations</a:t>
            </a:r>
          </a:p>
          <a:p>
            <a:pPr lvl="1"/>
            <a:r>
              <a:rPr lang="en-US" dirty="0"/>
              <a:t>With LRU and LFU algorithms the page is usually locked until it’s first access</a:t>
            </a:r>
          </a:p>
        </p:txBody>
      </p:sp>
    </p:spTree>
    <p:extLst>
      <p:ext uri="{BB962C8B-B14F-4D97-AF65-F5344CB8AC3E}">
        <p14:creationId xmlns:p14="http://schemas.microsoft.com/office/powerpoint/2010/main" val="32824016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Providing free frames: page daemon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page replacement usually happens at the „wrong” time</a:t>
            </a:r>
          </a:p>
          <a:p>
            <a:pPr lvl="1"/>
            <a:r>
              <a:rPr lang="en-US" dirty="0"/>
              <a:t>The replacement happens when there are no free frames, so it must happen</a:t>
            </a:r>
          </a:p>
          <a:p>
            <a:pPr lvl="1"/>
            <a:r>
              <a:rPr lang="en-US" dirty="0"/>
              <a:t>The free frames can be run out because the high system load </a:t>
            </a:r>
            <a:r>
              <a:rPr lang="en-US" dirty="0">
                <a:sym typeface="Wingdings" panose="05000000000000000000" pitchFamily="2" charset="2"/>
              </a:rPr>
              <a:t> this isn’t an ideal time for page replacement (context change, I/O, etc.)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It would be better to do this when the system load is low</a:t>
            </a:r>
          </a:p>
          <a:p>
            <a:r>
              <a:rPr lang="en-US" dirty="0">
                <a:sym typeface="Wingdings" panose="05000000000000000000" pitchFamily="2" charset="2"/>
              </a:rPr>
              <a:t>Page daemon task (</a:t>
            </a:r>
            <a:r>
              <a:rPr lang="en-US" dirty="0" err="1">
                <a:sym typeface="Wingdings" panose="05000000000000000000" pitchFamily="2" charset="2"/>
              </a:rPr>
              <a:t>kswapd</a:t>
            </a:r>
            <a:r>
              <a:rPr lang="en-US" dirty="0">
                <a:sym typeface="Wingdings" panose="05000000000000000000" pitchFamily="2" charset="2"/>
              </a:rPr>
              <a:t>, Working Set Manager)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It runs periodically by the kernel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It tries to maintain the number of free frames between two thresholds</a:t>
            </a:r>
          </a:p>
          <a:p>
            <a:pPr lvl="2"/>
            <a:r>
              <a:rPr lang="en-US" dirty="0"/>
              <a:t>If the number drops below a minimum value, then additional frames will be freed up (e.g.: with NRU alg.), until the maximum value is reached</a:t>
            </a:r>
          </a:p>
          <a:p>
            <a:pPr lvl="1"/>
            <a:r>
              <a:rPr lang="en-US" dirty="0"/>
              <a:t>It may maintain the data structures for page replacement algorithms</a:t>
            </a:r>
          </a:p>
          <a:p>
            <a:pPr lvl="2"/>
            <a:r>
              <a:rPr lang="en-US" dirty="0"/>
              <a:t>Resetting accessed bit</a:t>
            </a:r>
          </a:p>
          <a:p>
            <a:pPr lvl="2"/>
            <a:r>
              <a:rPr lang="en-US" dirty="0"/>
              <a:t>Aging the counters</a:t>
            </a:r>
          </a:p>
          <a:p>
            <a:pPr lvl="1"/>
            <a:r>
              <a:rPr lang="en-US" dirty="0"/>
              <a:t>This kernel process may also perform the page replacement also</a:t>
            </a:r>
          </a:p>
          <a:p>
            <a:pPr lvl="2"/>
            <a:r>
              <a:rPr lang="en-US" dirty="0"/>
              <a:t>Despite the operation of this task, if the free frames still run out, the page replacement should be performed ASAP</a:t>
            </a:r>
          </a:p>
        </p:txBody>
      </p:sp>
    </p:spTree>
    <p:extLst>
      <p:ext uri="{BB962C8B-B14F-4D97-AF65-F5344CB8AC3E}">
        <p14:creationId xmlns:p14="http://schemas.microsoft.com/office/powerpoint/2010/main" val="864750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 of the tasks</a:t>
            </a:r>
            <a:r>
              <a:rPr lang="hu-HU" dirty="0"/>
              <a:t> (</a:t>
            </a:r>
            <a:r>
              <a:rPr lang="hu-HU" dirty="0" err="1"/>
              <a:t>recap</a:t>
            </a:r>
            <a:r>
              <a:rPr lang="hu-HU" dirty="0"/>
              <a:t>)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08720"/>
            <a:ext cx="6059016" cy="532859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Activities performed by programs</a:t>
            </a:r>
          </a:p>
          <a:p>
            <a:pPr lvl="1"/>
            <a:r>
              <a:rPr lang="en-US" dirty="0"/>
              <a:t>Tasks have state and life-cycle</a:t>
            </a:r>
          </a:p>
          <a:p>
            <a:pPr lvl="1"/>
            <a:r>
              <a:rPr lang="en-US" dirty="0"/>
              <a:t>Tasks have own and administrative data structures</a:t>
            </a:r>
          </a:p>
          <a:p>
            <a:r>
              <a:rPr lang="hu-HU" b="1" dirty="0"/>
              <a:t>Program </a:t>
            </a:r>
            <a:r>
              <a:rPr lang="en-US" b="1" dirty="0"/>
              <a:t>data</a:t>
            </a:r>
            <a:r>
              <a:rPr lang="en-US" dirty="0"/>
              <a:t> (in the task’s memory range)</a:t>
            </a:r>
          </a:p>
          <a:p>
            <a:pPr lvl="1"/>
            <a:r>
              <a:rPr lang="en-US" dirty="0"/>
              <a:t>Code</a:t>
            </a:r>
          </a:p>
          <a:p>
            <a:pPr lvl="1"/>
            <a:r>
              <a:rPr lang="en-US" dirty="0"/>
              <a:t>Static allocated data</a:t>
            </a:r>
          </a:p>
          <a:p>
            <a:pPr lvl="1"/>
            <a:r>
              <a:rPr lang="en-US" dirty="0"/>
              <a:t>Stack: temporary storage, e.g. for function calls</a:t>
            </a:r>
          </a:p>
          <a:p>
            <a:pPr lvl="1"/>
            <a:r>
              <a:rPr lang="en-US" dirty="0"/>
              <a:t>Heap: runtime (dynamic) allocated memory space</a:t>
            </a:r>
          </a:p>
          <a:p>
            <a:r>
              <a:rPr lang="en-US" b="1" dirty="0"/>
              <a:t>Administrative data </a:t>
            </a:r>
            <a:r>
              <a:rPr lang="en-US" dirty="0"/>
              <a:t>(managed by the kernel)</a:t>
            </a:r>
          </a:p>
          <a:p>
            <a:pPr lvl="1"/>
            <a:r>
              <a:rPr lang="en-US" dirty="0"/>
              <a:t>Task (process, thread) descriptor</a:t>
            </a:r>
          </a:p>
          <a:p>
            <a:pPr lvl="1"/>
            <a:r>
              <a:rPr lang="en-US" dirty="0"/>
              <a:t>Unique ID (PID, TID)</a:t>
            </a:r>
          </a:p>
          <a:p>
            <a:pPr lvl="1"/>
            <a:r>
              <a:rPr lang="en-US" dirty="0"/>
              <a:t>State</a:t>
            </a:r>
          </a:p>
          <a:p>
            <a:pPr lvl="1"/>
            <a:r>
              <a:rPr lang="en-US" dirty="0"/>
              <a:t>Context of the task: the descriptor of the execution state</a:t>
            </a:r>
          </a:p>
          <a:p>
            <a:pPr lvl="2"/>
            <a:r>
              <a:rPr lang="en-US" dirty="0"/>
              <a:t>Program counter, CPU registers</a:t>
            </a:r>
          </a:p>
          <a:p>
            <a:pPr lvl="2"/>
            <a:r>
              <a:rPr lang="en-US" dirty="0"/>
              <a:t>Scheduling information</a:t>
            </a:r>
          </a:p>
          <a:p>
            <a:pPr lvl="2"/>
            <a:r>
              <a:rPr lang="en-US" dirty="0"/>
              <a:t>Memory management state</a:t>
            </a:r>
            <a:r>
              <a:rPr lang="hu-HU" dirty="0"/>
              <a:t> (MMU </a:t>
            </a:r>
            <a:r>
              <a:rPr lang="hu-HU" dirty="0" err="1"/>
              <a:t>state</a:t>
            </a:r>
            <a:r>
              <a:rPr lang="hu-HU" dirty="0"/>
              <a:t>)</a:t>
            </a:r>
            <a:endParaRPr lang="en-US" dirty="0"/>
          </a:p>
          <a:p>
            <a:pPr lvl="1"/>
            <a:r>
              <a:rPr lang="en-US" dirty="0"/>
              <a:t>Owner and permissions</a:t>
            </a:r>
          </a:p>
          <a:p>
            <a:pPr lvl="1"/>
            <a:r>
              <a:rPr lang="en-US" dirty="0"/>
              <a:t>I/O state information</a:t>
            </a:r>
          </a:p>
        </p:txBody>
      </p:sp>
      <p:sp>
        <p:nvSpPr>
          <p:cNvPr id="4" name="Téglalap 3"/>
          <p:cNvSpPr/>
          <p:nvPr/>
        </p:nvSpPr>
        <p:spPr>
          <a:xfrm>
            <a:off x="6588224" y="944724"/>
            <a:ext cx="2160240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Stack</a:t>
            </a:r>
            <a:endParaRPr lang="en-US" dirty="0"/>
          </a:p>
        </p:txBody>
      </p:sp>
      <p:sp>
        <p:nvSpPr>
          <p:cNvPr id="5" name="Téglalap 4"/>
          <p:cNvSpPr/>
          <p:nvPr/>
        </p:nvSpPr>
        <p:spPr>
          <a:xfrm>
            <a:off x="6588224" y="1304764"/>
            <a:ext cx="2160240" cy="11521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bg1">
                    <a:lumMod val="50000"/>
                  </a:schemeClr>
                </a:solidFill>
              </a:rPr>
              <a:t>Free </a:t>
            </a:r>
            <a:r>
              <a:rPr lang="hu-HU" dirty="0" err="1">
                <a:solidFill>
                  <a:schemeClr val="bg1">
                    <a:lumMod val="50000"/>
                  </a:schemeClr>
                </a:solidFill>
              </a:rPr>
              <a:t>memory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7" name="Egyenes összekötő nyíllal 6"/>
          <p:cNvCxnSpPr/>
          <p:nvPr/>
        </p:nvCxnSpPr>
        <p:spPr>
          <a:xfrm flipV="1">
            <a:off x="6948264" y="2168860"/>
            <a:ext cx="0" cy="288032"/>
          </a:xfrm>
          <a:prstGeom prst="straightConnector1">
            <a:avLst/>
          </a:prstGeom>
          <a:ln w="28575" cap="rnd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/>
          <p:nvPr/>
        </p:nvCxnSpPr>
        <p:spPr>
          <a:xfrm flipV="1">
            <a:off x="7668344" y="2168860"/>
            <a:ext cx="0" cy="288032"/>
          </a:xfrm>
          <a:prstGeom prst="straightConnector1">
            <a:avLst/>
          </a:prstGeom>
          <a:ln w="28575" cap="rnd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 flipV="1">
            <a:off x="8316416" y="2168860"/>
            <a:ext cx="0" cy="288032"/>
          </a:xfrm>
          <a:prstGeom prst="straightConnector1">
            <a:avLst/>
          </a:prstGeom>
          <a:ln w="28575" cap="rnd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>
            <a:off x="6947817" y="1304764"/>
            <a:ext cx="5433" cy="305916"/>
          </a:xfrm>
          <a:prstGeom prst="straightConnector1">
            <a:avLst/>
          </a:prstGeom>
          <a:ln w="28575" cap="rnd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>
            <a:off x="7662911" y="1304764"/>
            <a:ext cx="5433" cy="305916"/>
          </a:xfrm>
          <a:prstGeom prst="straightConnector1">
            <a:avLst/>
          </a:prstGeom>
          <a:ln w="28575" cap="rnd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nyíllal 15"/>
          <p:cNvCxnSpPr/>
          <p:nvPr/>
        </p:nvCxnSpPr>
        <p:spPr>
          <a:xfrm>
            <a:off x="8316416" y="1304764"/>
            <a:ext cx="5433" cy="305916"/>
          </a:xfrm>
          <a:prstGeom prst="straightConnector1">
            <a:avLst/>
          </a:prstGeom>
          <a:ln w="28575" cap="rnd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églalap 16"/>
          <p:cNvSpPr/>
          <p:nvPr/>
        </p:nvSpPr>
        <p:spPr>
          <a:xfrm>
            <a:off x="6588224" y="2456892"/>
            <a:ext cx="2160240" cy="34648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Heap</a:t>
            </a:r>
            <a:endParaRPr lang="en-US" dirty="0"/>
          </a:p>
        </p:txBody>
      </p:sp>
      <p:sp>
        <p:nvSpPr>
          <p:cNvPr id="18" name="Téglalap 17"/>
          <p:cNvSpPr/>
          <p:nvPr/>
        </p:nvSpPr>
        <p:spPr>
          <a:xfrm>
            <a:off x="6588223" y="2803376"/>
            <a:ext cx="2154807" cy="37359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Static</a:t>
            </a:r>
            <a:r>
              <a:rPr lang="hu-HU" dirty="0"/>
              <a:t> </a:t>
            </a:r>
            <a:r>
              <a:rPr lang="hu-HU" dirty="0" err="1"/>
              <a:t>data</a:t>
            </a:r>
            <a:endParaRPr lang="en-US" dirty="0"/>
          </a:p>
        </p:txBody>
      </p:sp>
      <p:sp>
        <p:nvSpPr>
          <p:cNvPr id="19" name="Téglalap 18"/>
          <p:cNvSpPr/>
          <p:nvPr/>
        </p:nvSpPr>
        <p:spPr>
          <a:xfrm>
            <a:off x="6588224" y="3176972"/>
            <a:ext cx="2160240" cy="3062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Code</a:t>
            </a:r>
            <a:endParaRPr lang="en-US" dirty="0"/>
          </a:p>
        </p:txBody>
      </p:sp>
      <p:sp>
        <p:nvSpPr>
          <p:cNvPr id="20" name="Téglalap 19"/>
          <p:cNvSpPr/>
          <p:nvPr/>
        </p:nvSpPr>
        <p:spPr>
          <a:xfrm>
            <a:off x="6588224" y="3789040"/>
            <a:ext cx="2160240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PID</a:t>
            </a:r>
            <a:endParaRPr lang="en-US" dirty="0"/>
          </a:p>
        </p:txBody>
      </p:sp>
      <p:sp>
        <p:nvSpPr>
          <p:cNvPr id="28" name="Téglalap 27"/>
          <p:cNvSpPr/>
          <p:nvPr/>
        </p:nvSpPr>
        <p:spPr>
          <a:xfrm>
            <a:off x="6589317" y="4149080"/>
            <a:ext cx="2160240" cy="34648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State</a:t>
            </a:r>
            <a:endParaRPr lang="en-US" dirty="0"/>
          </a:p>
        </p:txBody>
      </p:sp>
      <p:sp>
        <p:nvSpPr>
          <p:cNvPr id="29" name="Téglalap 28"/>
          <p:cNvSpPr/>
          <p:nvPr/>
        </p:nvSpPr>
        <p:spPr>
          <a:xfrm>
            <a:off x="6588223" y="4493252"/>
            <a:ext cx="2154807" cy="64807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Context</a:t>
            </a:r>
            <a:endParaRPr lang="en-US" dirty="0"/>
          </a:p>
        </p:txBody>
      </p:sp>
      <p:sp>
        <p:nvSpPr>
          <p:cNvPr id="30" name="Téglalap 29"/>
          <p:cNvSpPr/>
          <p:nvPr/>
        </p:nvSpPr>
        <p:spPr>
          <a:xfrm>
            <a:off x="6589317" y="5141324"/>
            <a:ext cx="2160240" cy="3062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Permissions</a:t>
            </a:r>
            <a:endParaRPr lang="en-US" dirty="0"/>
          </a:p>
        </p:txBody>
      </p:sp>
      <p:sp>
        <p:nvSpPr>
          <p:cNvPr id="42" name="Téglalap 41"/>
          <p:cNvSpPr/>
          <p:nvPr/>
        </p:nvSpPr>
        <p:spPr>
          <a:xfrm>
            <a:off x="6589317" y="5447587"/>
            <a:ext cx="2160240" cy="3062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I/O </a:t>
            </a:r>
            <a:r>
              <a:rPr lang="hu-HU" dirty="0" err="1"/>
              <a:t>state</a:t>
            </a:r>
            <a:endParaRPr lang="en-US" dirty="0"/>
          </a:p>
        </p:txBody>
      </p:sp>
      <p:sp>
        <p:nvSpPr>
          <p:cNvPr id="43" name="Téglalap 42"/>
          <p:cNvSpPr/>
          <p:nvPr/>
        </p:nvSpPr>
        <p:spPr>
          <a:xfrm>
            <a:off x="6589317" y="5753850"/>
            <a:ext cx="2160240" cy="3062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4961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concept of abstract virtual machine in </a:t>
            </a:r>
            <a:r>
              <a:rPr lang="en-US" dirty="0" err="1"/>
              <a:t>multiprogrammed</a:t>
            </a:r>
            <a:r>
              <a:rPr lang="en-US" dirty="0"/>
              <a:t> systems</a:t>
            </a:r>
          </a:p>
          <a:p>
            <a:pPr lvl="1"/>
            <a:r>
              <a:rPr lang="en-US" dirty="0"/>
              <a:t>The tasks get their own virtual memory range</a:t>
            </a:r>
          </a:p>
          <a:p>
            <a:r>
              <a:rPr lang="en-US" dirty="0"/>
              <a:t>The tasks of the kernel’s memory manager</a:t>
            </a:r>
          </a:p>
          <a:p>
            <a:pPr lvl="1"/>
            <a:r>
              <a:rPr lang="en-US" dirty="0"/>
              <a:t>Translating between virtual and physical addresses</a:t>
            </a:r>
          </a:p>
          <a:p>
            <a:pPr lvl="1"/>
            <a:r>
              <a:rPr lang="en-US" dirty="0"/>
              <a:t>Usually there are not enough physical memory </a:t>
            </a:r>
            <a:r>
              <a:rPr lang="en-US" dirty="0">
                <a:sym typeface="Wingdings" panose="05000000000000000000" pitchFamily="2" charset="2"/>
              </a:rPr>
              <a:t> swapping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memory is organized into pages/frames/blocks to avoid fragmentation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virtual pages are assigned to RAM frames or disk blocks</a:t>
            </a:r>
          </a:p>
          <a:p>
            <a:pPr lvl="1"/>
            <a:r>
              <a:rPr lang="en-US" dirty="0"/>
              <a:t>The memory ranges of different tasks are protected</a:t>
            </a:r>
          </a:p>
          <a:p>
            <a:pPr lvl="1"/>
            <a:r>
              <a:rPr lang="en-US" dirty="0"/>
              <a:t>To improve efficiency some ranges can be shared</a:t>
            </a:r>
          </a:p>
          <a:p>
            <a:r>
              <a:rPr lang="en-US" dirty="0"/>
              <a:t>Address translation</a:t>
            </a:r>
          </a:p>
          <a:p>
            <a:pPr lvl="1"/>
            <a:r>
              <a:rPr lang="en-US" dirty="0"/>
              <a:t>Works with HW support (MMU, TLB)</a:t>
            </a:r>
          </a:p>
          <a:p>
            <a:pPr lvl="1"/>
            <a:r>
              <a:rPr lang="en-US" dirty="0"/>
              <a:t>If the HW generates page fault IT, the SW page management steps in</a:t>
            </a:r>
          </a:p>
          <a:p>
            <a:r>
              <a:rPr lang="en-US" dirty="0"/>
              <a:t>The kernel manages page faults (PF), it tries to avoid thrashing</a:t>
            </a:r>
          </a:p>
          <a:p>
            <a:pPr lvl="1"/>
            <a:r>
              <a:rPr lang="en-US" dirty="0"/>
              <a:t>There are different page replacement algorithms to free physical frames</a:t>
            </a:r>
          </a:p>
          <a:p>
            <a:pPr lvl="1"/>
            <a:r>
              <a:rPr lang="en-US" dirty="0"/>
              <a:t>It tries to decrease the PF rate with future page demand allocation</a:t>
            </a:r>
          </a:p>
        </p:txBody>
      </p:sp>
    </p:spTree>
    <p:extLst>
      <p:ext uri="{BB962C8B-B14F-4D97-AF65-F5344CB8AC3E}">
        <p14:creationId xmlns:p14="http://schemas.microsoft.com/office/powerpoint/2010/main" val="1114342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Separation of the tasks (abstract virtual machine</a:t>
            </a:r>
            <a:r>
              <a:rPr lang="hu-HU" dirty="0"/>
              <a:t> </a:t>
            </a:r>
            <a:r>
              <a:rPr lang="hu-HU" dirty="0" err="1"/>
              <a:t>concept</a:t>
            </a:r>
            <a:r>
              <a:rPr lang="en-US" dirty="0"/>
              <a:t>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The ideal scenario: every task runs independent of each other</a:t>
            </a:r>
          </a:p>
          <a:p>
            <a:pPr lvl="1"/>
            <a:r>
              <a:rPr lang="en-US" dirty="0"/>
              <a:t>No effects on other tasks</a:t>
            </a:r>
          </a:p>
          <a:p>
            <a:pPr lvl="1"/>
            <a:r>
              <a:rPr lang="en-US" dirty="0"/>
              <a:t>It seems they running on a separate machine (resources)</a:t>
            </a:r>
          </a:p>
          <a:p>
            <a:pPr lvl="1"/>
            <a:endParaRPr lang="en-US" dirty="0"/>
          </a:p>
          <a:p>
            <a:r>
              <a:rPr lang="en-US" dirty="0"/>
              <a:t>In the reality: not enough resources for each task</a:t>
            </a:r>
          </a:p>
          <a:p>
            <a:pPr lvl="1"/>
            <a:r>
              <a:rPr lang="en-US" dirty="0"/>
              <a:t>They have to share the resources (CPU, memory, etc.)</a:t>
            </a:r>
          </a:p>
          <a:p>
            <a:pPr lvl="1"/>
            <a:r>
              <a:rPr lang="en-US" dirty="0"/>
              <a:t>Goal: the task (and the user) don’t notice this</a:t>
            </a:r>
          </a:p>
          <a:p>
            <a:pPr lvl="1"/>
            <a:r>
              <a:rPr lang="en-US" dirty="0"/>
              <a:t>The kernel provides an </a:t>
            </a:r>
            <a:r>
              <a:rPr lang="en-US" b="1" dirty="0"/>
              <a:t>abstract virtual machine</a:t>
            </a:r>
            <a:r>
              <a:rPr lang="en-US" dirty="0"/>
              <a:t> for the tasks (virtual CPU and memory)</a:t>
            </a:r>
          </a:p>
          <a:p>
            <a:pPr lvl="1"/>
            <a:r>
              <a:rPr lang="en-US" dirty="0"/>
              <a:t>A typical multi</a:t>
            </a:r>
            <a:r>
              <a:rPr lang="hu-HU" dirty="0"/>
              <a:t>-</a:t>
            </a:r>
            <a:r>
              <a:rPr lang="en-US" dirty="0"/>
              <a:t>programmed system</a:t>
            </a:r>
          </a:p>
          <a:p>
            <a:pPr lvl="2"/>
            <a:r>
              <a:rPr lang="en-US" dirty="0"/>
              <a:t>M processor (1&lt;= M &lt;= 8), N task (N &gt; 10-100)</a:t>
            </a:r>
          </a:p>
          <a:p>
            <a:pPr lvl="2"/>
            <a:r>
              <a:rPr lang="en-US" dirty="0"/>
              <a:t>More task than processor (N &gt;&gt; M)</a:t>
            </a:r>
          </a:p>
          <a:p>
            <a:pPr lvl="2"/>
            <a:r>
              <a:rPr lang="en-US" dirty="0"/>
              <a:t>N abstract virtual machines have to be assigned to the physical resources</a:t>
            </a:r>
          </a:p>
          <a:p>
            <a:pPr lvl="2"/>
            <a:r>
              <a:rPr lang="en-US" dirty="0"/>
              <a:t>In a way that the tasks don’t the existence of other tasks, but still sharing the common resources</a:t>
            </a:r>
          </a:p>
          <a:p>
            <a:endParaRPr lang="en-US" dirty="0"/>
          </a:p>
          <a:p>
            <a:r>
              <a:rPr lang="en-US" dirty="0"/>
              <a:t>Complex activities require more than one task: this makes the situation more complex</a:t>
            </a:r>
          </a:p>
          <a:p>
            <a:pPr lvl="1"/>
            <a:r>
              <a:rPr lang="en-US" dirty="0"/>
              <a:t>Communication (IPC) and cooperation schemas have to be provided</a:t>
            </a:r>
          </a:p>
          <a:p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362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Storing and managing task’s data structures in the RAM</a:t>
            </a:r>
          </a:p>
          <a:p>
            <a:pPr lvl="1"/>
            <a:r>
              <a:rPr lang="en-US" dirty="0"/>
              <a:t>Code and static data are loaded from the HDD</a:t>
            </a:r>
          </a:p>
          <a:p>
            <a:pPr lvl="1"/>
            <a:r>
              <a:rPr lang="en-US" dirty="0"/>
              <a:t>Dynamic data: heap and stack</a:t>
            </a:r>
          </a:p>
          <a:p>
            <a:r>
              <a:rPr lang="en-US" dirty="0"/>
              <a:t>The kernel allocates some memory for its own data structures</a:t>
            </a:r>
          </a:p>
          <a:p>
            <a:pPr lvl="1"/>
            <a:r>
              <a:rPr lang="en-US" dirty="0"/>
              <a:t>Code and static data are loaded at the system boot</a:t>
            </a:r>
          </a:p>
          <a:p>
            <a:r>
              <a:rPr lang="en-US" dirty="0"/>
              <a:t>Typically there isn’t enough physical memory</a:t>
            </a:r>
          </a:p>
          <a:p>
            <a:pPr lvl="1"/>
            <a:r>
              <a:rPr lang="en-US" dirty="0" err="1"/>
              <a:t>Multiprogrammed</a:t>
            </a:r>
            <a:r>
              <a:rPr lang="en-US" dirty="0"/>
              <a:t> systems: multiple tasks are loaded at the same time </a:t>
            </a:r>
            <a:r>
              <a:rPr lang="en-US" dirty="0">
                <a:sym typeface="Wingdings" panose="05000000000000000000" pitchFamily="2" charset="2"/>
              </a:rPr>
              <a:t> using memory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OS try to provide memory for every task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 the OS virtually increase the size of the physical memory: </a:t>
            </a:r>
            <a:r>
              <a:rPr lang="en-US" b="1" dirty="0">
                <a:sym typeface="Wingdings" panose="05000000000000000000" pitchFamily="2" charset="2"/>
              </a:rPr>
              <a:t>virtual memory</a:t>
            </a:r>
          </a:p>
          <a:p>
            <a:r>
              <a:rPr lang="en-US" dirty="0">
                <a:sym typeface="Wingdings" panose="05000000000000000000" pitchFamily="2" charset="2"/>
              </a:rPr>
              <a:t>The data structures of the tasks and the kernel should be protected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physical memory sections are separated to ensure safe operation of the tasks (others can’t corrupt their data)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Memory management provides the separation usually with HW support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The kernel manages the occurred errors: general protection fault, illegal addressing  the faulty task will be stopped</a:t>
            </a:r>
          </a:p>
          <a:p>
            <a:r>
              <a:rPr lang="en-US" dirty="0">
                <a:sym typeface="Wingdings" panose="05000000000000000000" pitchFamily="2" charset="2"/>
              </a:rPr>
              <a:t>Supporting communication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Tasks may communicate with each other, or with the kernel</a:t>
            </a:r>
          </a:p>
          <a:p>
            <a:r>
              <a:rPr lang="en-US" dirty="0">
                <a:sym typeface="Wingdings" panose="05000000000000000000" pitchFamily="2" charset="2"/>
              </a:rPr>
              <a:t>Increasing efficiency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Shared memory ranges (e.g. code), avoiding unnecessary allocations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774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task memory 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code and data are in the same memory</a:t>
            </a:r>
          </a:p>
          <a:p>
            <a:pPr lvl="1"/>
            <a:r>
              <a:rPr lang="en-US" dirty="0"/>
              <a:t>Neumann architecture</a:t>
            </a:r>
          </a:p>
          <a:p>
            <a:r>
              <a:rPr lang="en-US" dirty="0"/>
              <a:t>At the start the tasks don’t need all of their code and data</a:t>
            </a:r>
          </a:p>
          <a:p>
            <a:r>
              <a:rPr lang="en-US" dirty="0"/>
              <a:t>Dynamic allocation during runtime</a:t>
            </a:r>
          </a:p>
          <a:p>
            <a:pPr lvl="1"/>
            <a:r>
              <a:rPr lang="en-US" dirty="0"/>
              <a:t>The tasks don’t mind the size of the physical memory</a:t>
            </a:r>
          </a:p>
          <a:p>
            <a:pPr lvl="1"/>
            <a:r>
              <a:rPr lang="en-US" dirty="0"/>
              <a:t>They can dynamically allocate a larger memory section</a:t>
            </a:r>
          </a:p>
          <a:p>
            <a:pPr lvl="1"/>
            <a:r>
              <a:rPr lang="en-US" dirty="0"/>
              <a:t>The allocated memory often not used entirely</a:t>
            </a:r>
          </a:p>
          <a:p>
            <a:r>
              <a:rPr lang="en-US" dirty="0"/>
              <a:t>There are locality properties</a:t>
            </a:r>
          </a:p>
          <a:p>
            <a:pPr lvl="1"/>
            <a:r>
              <a:rPr lang="en-US" dirty="0"/>
              <a:t>Temporal locality: repeated operations on the same data</a:t>
            </a:r>
          </a:p>
          <a:p>
            <a:pPr lvl="1"/>
            <a:r>
              <a:rPr lang="en-US" dirty="0"/>
              <a:t>Spatial locality: operations on data near each other</a:t>
            </a:r>
          </a:p>
          <a:p>
            <a:pPr lvl="1"/>
            <a:r>
              <a:rPr lang="en-US" dirty="0"/>
              <a:t>Algorithmic locality: patters in the operation</a:t>
            </a:r>
          </a:p>
          <a:p>
            <a:r>
              <a:rPr lang="en-US" dirty="0"/>
              <a:t>There can be never used code and data</a:t>
            </a:r>
          </a:p>
          <a:p>
            <a:pPr lvl="1"/>
            <a:r>
              <a:rPr lang="en-US" dirty="0"/>
              <a:t>The execution of the program code can different, influenced by external circumstances</a:t>
            </a:r>
          </a:p>
          <a:p>
            <a:pPr lvl="1"/>
            <a:r>
              <a:rPr lang="en-US" dirty="0"/>
              <a:t>Many functions are rarely used (exceptions, rare operations)</a:t>
            </a:r>
          </a:p>
          <a:p>
            <a:r>
              <a:rPr lang="en-US" dirty="0"/>
              <a:t>The tasks may share some of their code and data</a:t>
            </a:r>
          </a:p>
        </p:txBody>
      </p:sp>
    </p:spTree>
    <p:extLst>
      <p:ext uri="{BB962C8B-B14F-4D97-AF65-F5344CB8AC3E}">
        <p14:creationId xmlns:p14="http://schemas.microsoft.com/office/powerpoint/2010/main" val="659159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Based on the typical usage and on the abstract virtual machine concept…</a:t>
            </a:r>
          </a:p>
          <a:p>
            <a:r>
              <a:rPr lang="en-US" dirty="0"/>
              <a:t>The current OSs using </a:t>
            </a:r>
            <a:r>
              <a:rPr lang="en-US" b="1" dirty="0"/>
              <a:t>virtual memory management</a:t>
            </a:r>
          </a:p>
          <a:p>
            <a:pPr lvl="1"/>
            <a:r>
              <a:rPr lang="en-US" dirty="0"/>
              <a:t>It provides a separated, contiguous virtual memory range</a:t>
            </a:r>
          </a:p>
          <a:p>
            <a:pPr lvl="1"/>
            <a:r>
              <a:rPr lang="en-US" dirty="0"/>
              <a:t>Manages the association between the virtual and physical memory sections</a:t>
            </a:r>
          </a:p>
          <a:p>
            <a:pPr lvl="1"/>
            <a:r>
              <a:rPr lang="en-US" dirty="0"/>
              <a:t>Providing memory for more tasks at the same time</a:t>
            </a:r>
          </a:p>
          <a:p>
            <a:pPr lvl="1"/>
            <a:r>
              <a:rPr lang="en-US" dirty="0"/>
              <a:t>Allocating only the necessary memory range for the tasks</a:t>
            </a:r>
          </a:p>
          <a:p>
            <a:pPr lvl="1"/>
            <a:r>
              <a:rPr lang="en-US" dirty="0"/>
              <a:t>It is possible to fulfill higher demands than the physical memory</a:t>
            </a:r>
          </a:p>
          <a:p>
            <a:pPr lvl="1"/>
            <a:r>
              <a:rPr lang="en-US" dirty="0"/>
              <a:t>The tasks may have shared ranges (read-only)</a:t>
            </a:r>
          </a:p>
          <a:p>
            <a:pPr lvl="1"/>
            <a:r>
              <a:rPr lang="en-US" dirty="0"/>
              <a:t>In the meantime the kernel provides separation and protection</a:t>
            </a:r>
          </a:p>
          <a:p>
            <a:endParaRPr lang="en-US" dirty="0"/>
          </a:p>
          <a:p>
            <a:r>
              <a:rPr lang="en-US" dirty="0"/>
              <a:t>The basic methods of MM</a:t>
            </a:r>
          </a:p>
          <a:p>
            <a:pPr lvl="1"/>
            <a:r>
              <a:rPr lang="en-US" dirty="0"/>
              <a:t>Association of virtual and physical addresses: address translation</a:t>
            </a:r>
          </a:p>
          <a:p>
            <a:pPr lvl="1"/>
            <a:r>
              <a:rPr lang="en-US" dirty="0"/>
              <a:t>Separation of the tasks memory range with HW support: paging</a:t>
            </a:r>
          </a:p>
          <a:p>
            <a:pPr lvl="1"/>
            <a:r>
              <a:rPr lang="en-US" dirty="0"/>
              <a:t>Extending the (fast) physical memory size with (slow) HDD: swap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875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 and paging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72" y="908720"/>
            <a:ext cx="6500192" cy="5832648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The tasks of the Memory Management Unit (MMU)</a:t>
            </a:r>
          </a:p>
          <a:p>
            <a:pPr lvl="1"/>
            <a:r>
              <a:rPr lang="en-US" dirty="0"/>
              <a:t>Address translation: from CPU address to physical RAM and I/O addresses</a:t>
            </a:r>
          </a:p>
          <a:p>
            <a:r>
              <a:rPr lang="en-US" dirty="0"/>
              <a:t>Address translation in virtual MM</a:t>
            </a:r>
          </a:p>
          <a:p>
            <a:pPr lvl="1"/>
            <a:r>
              <a:rPr lang="en-US" dirty="0"/>
              <a:t>The tasks reach the whole CPU memory range</a:t>
            </a:r>
          </a:p>
          <a:p>
            <a:pPr lvl="2"/>
            <a:r>
              <a:rPr lang="en-US" dirty="0"/>
              <a:t>This is the </a:t>
            </a:r>
            <a:r>
              <a:rPr lang="en-US" b="1" dirty="0"/>
              <a:t>virtual range</a:t>
            </a:r>
          </a:p>
          <a:p>
            <a:pPr lvl="3"/>
            <a:r>
              <a:rPr lang="en-US" dirty="0"/>
              <a:t>E.g.: x86-64: 2</a:t>
            </a:r>
            <a:r>
              <a:rPr lang="en-US" baseline="30000" dirty="0"/>
              <a:t>48</a:t>
            </a:r>
            <a:r>
              <a:rPr lang="en-US" dirty="0"/>
              <a:t> = 256 terabyte</a:t>
            </a:r>
          </a:p>
          <a:p>
            <a:pPr lvl="2"/>
            <a:r>
              <a:rPr lang="en-US" dirty="0"/>
              <a:t>The physical memory is only a fragment of this</a:t>
            </a:r>
          </a:p>
          <a:p>
            <a:pPr lvl="3"/>
            <a:r>
              <a:rPr lang="en-US" dirty="0"/>
              <a:t>It may addressed with the </a:t>
            </a:r>
            <a:r>
              <a:rPr lang="en-US" b="1" dirty="0"/>
              <a:t>physical memory address range</a:t>
            </a:r>
          </a:p>
          <a:p>
            <a:pPr lvl="2"/>
            <a:r>
              <a:rPr lang="en-US" dirty="0"/>
              <a:t>If there are no sufficient physical memory, </a:t>
            </a:r>
            <a:r>
              <a:rPr lang="hu-HU" dirty="0"/>
              <a:t/>
            </a:r>
            <a:br>
              <a:rPr lang="hu-HU" dirty="0"/>
            </a:br>
            <a:r>
              <a:rPr lang="en-US" dirty="0"/>
              <a:t>the rest will be stored on the HDD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r>
              <a:rPr lang="en-US" dirty="0"/>
              <a:t>The memory organized in pages</a:t>
            </a:r>
          </a:p>
          <a:p>
            <a:pPr lvl="1"/>
            <a:r>
              <a:rPr lang="en-US" dirty="0"/>
              <a:t>The virtual range is divided into equal size </a:t>
            </a:r>
            <a:r>
              <a:rPr lang="en-US" b="1" dirty="0"/>
              <a:t>pages</a:t>
            </a:r>
          </a:p>
          <a:p>
            <a:pPr lvl="1"/>
            <a:r>
              <a:rPr lang="en-US" dirty="0"/>
              <a:t>The physical memory is also divided into same size </a:t>
            </a:r>
            <a:r>
              <a:rPr lang="en-US" b="1" dirty="0"/>
              <a:t>frames</a:t>
            </a:r>
          </a:p>
          <a:p>
            <a:pPr lvl="1"/>
            <a:r>
              <a:rPr lang="en-US" dirty="0"/>
              <a:t>The pages stored on the HDD in </a:t>
            </a:r>
            <a:r>
              <a:rPr lang="en-US" b="1" dirty="0"/>
              <a:t>blocks</a:t>
            </a:r>
          </a:p>
          <a:p>
            <a:pPr lvl="1"/>
            <a:r>
              <a:rPr lang="en-US" dirty="0"/>
              <a:t>Page table: association between physical frames, virtual pages and HDD blocks</a:t>
            </a:r>
          </a:p>
          <a:p>
            <a:pPr lvl="2"/>
            <a:r>
              <a:rPr lang="en-US" dirty="0"/>
              <a:t>Valid (=1, it’s in the physical memory)</a:t>
            </a:r>
          </a:p>
          <a:p>
            <a:pPr lvl="2"/>
            <a:r>
              <a:rPr lang="en-US" dirty="0"/>
              <a:t>Dirty (=0, the data is the same as the stored version on the HDD)</a:t>
            </a:r>
          </a:p>
          <a:p>
            <a:pPr lvl="2"/>
            <a:r>
              <a:rPr lang="en-US" dirty="0"/>
              <a:t>Accessed (=1, recently used page)</a:t>
            </a:r>
          </a:p>
          <a:p>
            <a:pPr lvl="1"/>
            <a:r>
              <a:rPr lang="en-US" dirty="0"/>
              <a:t>Translation Lookaside Buffer (TLB): accelerating the address translation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5797412" y="2744924"/>
            <a:ext cx="108012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97412" y="2888940"/>
            <a:ext cx="1080120" cy="1440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97412" y="3032956"/>
            <a:ext cx="1080120" cy="1440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97412" y="3176972"/>
            <a:ext cx="1080120" cy="1440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97412" y="3320988"/>
            <a:ext cx="108012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797412" y="3465004"/>
            <a:ext cx="108012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97412" y="3609020"/>
            <a:ext cx="1080120" cy="1440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97412" y="3753036"/>
            <a:ext cx="108012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797412" y="3907356"/>
            <a:ext cx="1080120" cy="1440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ylinder 12"/>
          <p:cNvSpPr/>
          <p:nvPr/>
        </p:nvSpPr>
        <p:spPr>
          <a:xfrm>
            <a:off x="8043976" y="3871324"/>
            <a:ext cx="720080" cy="108012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HDD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866808" y="2283156"/>
            <a:ext cx="1080120" cy="1440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866808" y="2427172"/>
            <a:ext cx="1080120" cy="1440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866808" y="2571188"/>
            <a:ext cx="1080120" cy="1440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866808" y="2715204"/>
            <a:ext cx="1080120" cy="1440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866808" y="2859220"/>
            <a:ext cx="1080120" cy="14401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5" idx="3"/>
            <a:endCxn id="14" idx="1"/>
          </p:cNvCxnSpPr>
          <p:nvPr/>
        </p:nvCxnSpPr>
        <p:spPr>
          <a:xfrm flipV="1">
            <a:off x="6877532" y="2355164"/>
            <a:ext cx="989276" cy="605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6" idx="3"/>
            <a:endCxn id="15" idx="1"/>
          </p:cNvCxnSpPr>
          <p:nvPr/>
        </p:nvCxnSpPr>
        <p:spPr>
          <a:xfrm flipV="1">
            <a:off x="6877532" y="2499180"/>
            <a:ext cx="989276" cy="605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7" idx="3"/>
            <a:endCxn id="16" idx="1"/>
          </p:cNvCxnSpPr>
          <p:nvPr/>
        </p:nvCxnSpPr>
        <p:spPr>
          <a:xfrm flipV="1">
            <a:off x="6877532" y="2643196"/>
            <a:ext cx="989276" cy="605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0" idx="3"/>
            <a:endCxn id="17" idx="1"/>
          </p:cNvCxnSpPr>
          <p:nvPr/>
        </p:nvCxnSpPr>
        <p:spPr>
          <a:xfrm flipV="1">
            <a:off x="6877532" y="2787212"/>
            <a:ext cx="989276" cy="893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2" idx="3"/>
            <a:endCxn id="18" idx="1"/>
          </p:cNvCxnSpPr>
          <p:nvPr/>
        </p:nvCxnSpPr>
        <p:spPr>
          <a:xfrm flipV="1">
            <a:off x="6877532" y="2931228"/>
            <a:ext cx="989276" cy="1048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cxnSpLocks/>
            <a:stCxn id="4" idx="3"/>
          </p:cNvCxnSpPr>
          <p:nvPr/>
        </p:nvCxnSpPr>
        <p:spPr>
          <a:xfrm>
            <a:off x="6877532" y="2816932"/>
            <a:ext cx="1166444" cy="1436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3"/>
            <a:endCxn id="13" idx="2"/>
          </p:cNvCxnSpPr>
          <p:nvPr/>
        </p:nvCxnSpPr>
        <p:spPr>
          <a:xfrm>
            <a:off x="6877532" y="3392996"/>
            <a:ext cx="1166444" cy="10183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  <a:stCxn id="9" idx="3"/>
          </p:cNvCxnSpPr>
          <p:nvPr/>
        </p:nvCxnSpPr>
        <p:spPr>
          <a:xfrm>
            <a:off x="6877532" y="3537012"/>
            <a:ext cx="1166444" cy="105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cxnSpLocks/>
            <a:stCxn id="11" idx="3"/>
          </p:cNvCxnSpPr>
          <p:nvPr/>
        </p:nvCxnSpPr>
        <p:spPr>
          <a:xfrm>
            <a:off x="6877532" y="3825044"/>
            <a:ext cx="1166444" cy="90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694911" y="1923133"/>
            <a:ext cx="14182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Physical memory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652323" y="2431595"/>
            <a:ext cx="13717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Virtual memory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877174" y="3269325"/>
            <a:ext cx="12923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Address translation</a:t>
            </a:r>
          </a:p>
        </p:txBody>
      </p:sp>
    </p:spTree>
    <p:extLst>
      <p:ext uri="{BB962C8B-B14F-4D97-AF65-F5344CB8AC3E}">
        <p14:creationId xmlns:p14="http://schemas.microsoft.com/office/powerpoint/2010/main" val="617879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 and page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common hardware uses hierarchical page table</a:t>
            </a:r>
          </a:p>
          <a:p>
            <a:pPr lvl="1"/>
            <a:r>
              <a:rPr lang="en-US" dirty="0"/>
              <a:t>The page table is also divided into pages</a:t>
            </a:r>
          </a:p>
          <a:p>
            <a:pPr lvl="1"/>
            <a:r>
              <a:rPr lang="en-US" dirty="0"/>
              <a:t>Relatively fast</a:t>
            </a:r>
          </a:p>
          <a:p>
            <a:pPr lvl="1"/>
            <a:r>
              <a:rPr lang="en-US" dirty="0"/>
              <a:t>Not stored entirely in the memory</a:t>
            </a:r>
          </a:p>
          <a:p>
            <a:pPr lvl="1"/>
            <a:r>
              <a:rPr lang="en-US" dirty="0"/>
              <a:t>On 64-bit systems it can be tree (4-6 levels)</a:t>
            </a:r>
          </a:p>
          <a:p>
            <a:pPr lvl="1"/>
            <a:r>
              <a:rPr lang="en-US" dirty="0"/>
              <a:t>It is used by ARM and x86 architectures also</a:t>
            </a:r>
          </a:p>
          <a:p>
            <a:r>
              <a:rPr lang="en-US" dirty="0"/>
              <a:t>The steps of address translation</a:t>
            </a:r>
          </a:p>
          <a:p>
            <a:pPr lvl="1"/>
            <a:r>
              <a:rPr lang="en-US" dirty="0"/>
              <a:t>Subdividing addresses</a:t>
            </a:r>
          </a:p>
          <a:p>
            <a:pPr lvl="2"/>
            <a:r>
              <a:rPr lang="en-US" dirty="0"/>
              <a:t>Page number index</a:t>
            </a:r>
          </a:p>
          <a:p>
            <a:pPr lvl="2"/>
            <a:r>
              <a:rPr lang="en-US" dirty="0"/>
              <a:t>Offset</a:t>
            </a:r>
          </a:p>
          <a:p>
            <a:pPr lvl="1"/>
            <a:r>
              <a:rPr lang="en-US" dirty="0"/>
              <a:t>The physical frame is identified by the index</a:t>
            </a:r>
          </a:p>
          <a:p>
            <a:pPr lvl="1"/>
            <a:r>
              <a:rPr lang="en-US" dirty="0"/>
              <a:t>The offset is added to the index</a:t>
            </a:r>
          </a:p>
          <a:p>
            <a:endParaRPr lang="en-US" dirty="0"/>
          </a:p>
          <a:p>
            <a:r>
              <a:rPr lang="en-US" dirty="0"/>
              <a:t>Address (task) separation</a:t>
            </a:r>
          </a:p>
          <a:p>
            <a:pPr lvl="1"/>
            <a:r>
              <a:rPr lang="en-US" dirty="0"/>
              <a:t>Usually separate page tables for tasks</a:t>
            </a:r>
          </a:p>
          <a:p>
            <a:pPr lvl="2"/>
            <a:r>
              <a:rPr lang="en-US" dirty="0"/>
              <a:t>The page table is part of the tasks context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4996" y="3079993"/>
            <a:ext cx="5575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/>
              <a:t>Valid?</a:t>
            </a:r>
            <a:endParaRPr lang="en-US" sz="1200" dirty="0"/>
          </a:p>
        </p:txBody>
      </p:sp>
      <p:cxnSp>
        <p:nvCxnSpPr>
          <p:cNvPr id="11" name="Connector: Elbow 10"/>
          <p:cNvCxnSpPr>
            <a:cxnSpLocks/>
          </p:cNvCxnSpPr>
          <p:nvPr/>
        </p:nvCxnSpPr>
        <p:spPr>
          <a:xfrm rot="16200000" flipH="1">
            <a:off x="6388335" y="2768167"/>
            <a:ext cx="761604" cy="656828"/>
          </a:xfrm>
          <a:prstGeom prst="bentConnector3">
            <a:avLst>
              <a:gd name="adj1" fmla="val 100426"/>
            </a:avLst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41569"/>
              </p:ext>
            </p:extLst>
          </p:nvPr>
        </p:nvGraphicFramePr>
        <p:xfrm>
          <a:off x="7097550" y="3356992"/>
          <a:ext cx="990600" cy="1783080"/>
        </p:xfrm>
        <a:graphic>
          <a:graphicData uri="http://schemas.openxmlformats.org/drawingml/2006/table">
            <a:tbl>
              <a:tblPr/>
              <a:tblGrid>
                <a:gridCol w="240529">
                  <a:extLst>
                    <a:ext uri="{9D8B030D-6E8A-4147-A177-3AD203B41FA5}">
                      <a16:colId xmlns:a16="http://schemas.microsoft.com/office/drawing/2014/main" val="3862020042"/>
                    </a:ext>
                  </a:extLst>
                </a:gridCol>
                <a:gridCol w="455739">
                  <a:extLst>
                    <a:ext uri="{9D8B030D-6E8A-4147-A177-3AD203B41FA5}">
                      <a16:colId xmlns:a16="http://schemas.microsoft.com/office/drawing/2014/main" val="1206501355"/>
                    </a:ext>
                  </a:extLst>
                </a:gridCol>
                <a:gridCol w="294332">
                  <a:extLst>
                    <a:ext uri="{9D8B030D-6E8A-4147-A177-3AD203B41FA5}">
                      <a16:colId xmlns:a16="http://schemas.microsoft.com/office/drawing/2014/main" val="176554568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5781291"/>
                  </a:ext>
                </a:extLst>
              </a:tr>
              <a:tr h="202089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9239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2635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2363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0130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60316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9785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1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6868047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519077"/>
              </p:ext>
            </p:extLst>
          </p:nvPr>
        </p:nvGraphicFramePr>
        <p:xfrm>
          <a:off x="6119154" y="2102369"/>
          <a:ext cx="1219200" cy="61341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166309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69308249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page num.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offset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5511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848407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241963"/>
              </p:ext>
            </p:extLst>
          </p:nvPr>
        </p:nvGraphicFramePr>
        <p:xfrm>
          <a:off x="7857690" y="2097793"/>
          <a:ext cx="1219200" cy="61341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176626746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18906251"/>
                    </a:ext>
                  </a:extLst>
                </a:gridCol>
              </a:tblGrid>
              <a:tr h="176555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 address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offset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78964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456177"/>
                  </a:ext>
                </a:extLst>
              </a:tr>
            </a:tbl>
          </a:graphicData>
        </a:graphic>
      </p:graphicFrame>
      <p:cxnSp>
        <p:nvCxnSpPr>
          <p:cNvPr id="21" name="Connector: Elbow 20"/>
          <p:cNvCxnSpPr>
            <a:cxnSpLocks/>
          </p:cNvCxnSpPr>
          <p:nvPr/>
        </p:nvCxnSpPr>
        <p:spPr>
          <a:xfrm rot="5400000" flipH="1" flipV="1">
            <a:off x="7780280" y="3029521"/>
            <a:ext cx="766177" cy="129543"/>
          </a:xfrm>
          <a:prstGeom prst="bentConnector3">
            <a:avLst>
              <a:gd name="adj1" fmla="val 1068"/>
            </a:avLst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or: Elbow 27"/>
          <p:cNvCxnSpPr>
            <a:cxnSpLocks/>
          </p:cNvCxnSpPr>
          <p:nvPr/>
        </p:nvCxnSpPr>
        <p:spPr>
          <a:xfrm flipV="1">
            <a:off x="7097550" y="2711204"/>
            <a:ext cx="1738537" cy="276998"/>
          </a:xfrm>
          <a:prstGeom prst="bentConnector3">
            <a:avLst>
              <a:gd name="adj1" fmla="val 99966"/>
            </a:avLst>
          </a:prstGeom>
          <a:ln w="15875"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7097550" y="2711203"/>
            <a:ext cx="0" cy="276999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975289" y="1728461"/>
            <a:ext cx="1390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Virt</a:t>
            </a:r>
            <a:r>
              <a:rPr lang="en-US" dirty="0"/>
              <a:t>. address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785757" y="1728461"/>
            <a:ext cx="1346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/>
              <a:t>Phy</a:t>
            </a:r>
            <a:r>
              <a:rPr lang="hu-HU" dirty="0"/>
              <a:t>. </a:t>
            </a:r>
            <a:r>
              <a:rPr lang="en-US" dirty="0"/>
              <a:t>address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58629" y="5140072"/>
            <a:ext cx="226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Single level page table</a:t>
            </a:r>
          </a:p>
        </p:txBody>
      </p:sp>
    </p:spTree>
    <p:extLst>
      <p:ext uri="{BB962C8B-B14F-4D97-AF65-F5344CB8AC3E}">
        <p14:creationId xmlns:p14="http://schemas.microsoft.com/office/powerpoint/2010/main" val="4050792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9317</TotalTime>
  <Words>4062</Words>
  <Application>Microsoft Office PowerPoint</Application>
  <PresentationFormat>On-screen Show (4:3)</PresentationFormat>
  <Paragraphs>654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Huni_Quorum Medium BT</vt:lpstr>
      <vt:lpstr>Lucida Sans</vt:lpstr>
      <vt:lpstr>Lucida Sans Unicode</vt:lpstr>
      <vt:lpstr>Tahoma</vt:lpstr>
      <vt:lpstr>Wingdings</vt:lpstr>
      <vt:lpstr>Office-téma</vt:lpstr>
      <vt:lpstr>PowerPoint Presentation</vt:lpstr>
      <vt:lpstr>The main blocks of the OS and the kernel (recap)</vt:lpstr>
      <vt:lpstr>Data structures of the tasks (recap)</vt:lpstr>
      <vt:lpstr>Separation of the tasks (abstract virtual machine concept)</vt:lpstr>
      <vt:lpstr>Memory management</vt:lpstr>
      <vt:lpstr>Typical task memory usage</vt:lpstr>
      <vt:lpstr>Virtual memory management</vt:lpstr>
      <vt:lpstr>Address translation and paging</vt:lpstr>
      <vt:lpstr>Address translation and page table</vt:lpstr>
      <vt:lpstr>Swap (or aka pagefile)</vt:lpstr>
      <vt:lpstr>Virtual memory management</vt:lpstr>
      <vt:lpstr>Managing page faults</vt:lpstr>
      <vt:lpstr>Further tasks of the kernel’s memory manager</vt:lpstr>
      <vt:lpstr>The data structures of virtual memory management</vt:lpstr>
      <vt:lpstr>References between date structures and address translation</vt:lpstr>
      <vt:lpstr>Performance boosting techniques: fill-on-demand</vt:lpstr>
      <vt:lpstr>Performance boosting techniques: copy-on-write (COW)</vt:lpstr>
      <vt:lpstr>Which pages should be in the physical memory?</vt:lpstr>
      <vt:lpstr>The emergence of trashing</vt:lpstr>
      <vt:lpstr>Paging strategies</vt:lpstr>
      <vt:lpstr>Page replacement algorithms – introduction</vt:lpstr>
      <vt:lpstr>FIFO page replacement and Bélády’s anomaly</vt:lpstr>
      <vt:lpstr>Example of Bélády’s anomaly</vt:lpstr>
      <vt:lpstr>Second chance (SC) page replacement algorithm</vt:lpstr>
      <vt:lpstr>Least Recently Used (LRU) page replacement algorithm</vt:lpstr>
      <vt:lpstr>Least Frequently Used (LFU) page replacement algorithm</vt:lpstr>
      <vt:lpstr>Not Recently Used (NRU) page replacement algorithm</vt:lpstr>
      <vt:lpstr>Page locking</vt:lpstr>
      <vt:lpstr>Providing free frames: page daemon task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Predi</dc:creator>
  <cp:lastModifiedBy>psarkozy</cp:lastModifiedBy>
  <cp:revision>184</cp:revision>
  <dcterms:created xsi:type="dcterms:W3CDTF">2017-02-07T13:06:30Z</dcterms:created>
  <dcterms:modified xsi:type="dcterms:W3CDTF">2020-04-08T09:27:22Z</dcterms:modified>
</cp:coreProperties>
</file>