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1" r:id="rId5"/>
    <p:sldId id="259" r:id="rId6"/>
    <p:sldId id="263" r:id="rId7"/>
    <p:sldId id="265" r:id="rId8"/>
    <p:sldId id="266" r:id="rId9"/>
    <p:sldId id="268" r:id="rId10"/>
    <p:sldId id="269" r:id="rId11"/>
    <p:sldId id="260" r:id="rId12"/>
    <p:sldId id="272" r:id="rId13"/>
    <p:sldId id="270" r:id="rId14"/>
    <p:sldId id="271" r:id="rId15"/>
    <p:sldId id="273" r:id="rId16"/>
    <p:sldId id="281" r:id="rId17"/>
    <p:sldId id="284" r:id="rId18"/>
    <p:sldId id="283" r:id="rId19"/>
    <p:sldId id="282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14A7-3E76-4A8D-B716-02235D29DDE7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C7B9-DBA9-471C-8F8C-5DA2A7E6A8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64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43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2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8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noProof="0" dirty="0" err="1"/>
              <a:t>Mintacím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/>
          <a:lstStyle/>
          <a:p>
            <a:pPr lvl="0"/>
            <a:r>
              <a:rPr lang="en-US" noProof="0" dirty="0" err="1"/>
              <a:t>Mintaszöveg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  <a:p>
            <a:pPr lvl="1"/>
            <a:r>
              <a:rPr lang="en-US" noProof="0" dirty="0" err="1"/>
              <a:t>Második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2"/>
            <a:r>
              <a:rPr lang="en-US" noProof="0" dirty="0" err="1"/>
              <a:t>Harmadik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3"/>
            <a:r>
              <a:rPr lang="en-US" noProof="0" dirty="0" err="1"/>
              <a:t>Negyedik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4"/>
            <a:r>
              <a:rPr lang="en-US" noProof="0" dirty="0" err="1"/>
              <a:t>Ötödik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06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83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5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3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4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3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56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BB7-4E9A-4C85-AF7B-691C4A374ACF}" type="datetimeFigureOut">
              <a:rPr lang="hu-HU" smtClean="0"/>
              <a:t>2017.04.07.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5DC8-9103-45CD-8D0B-51CE7B2850B3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7" name="Szabadkézi sokszög 6"/>
          <p:cNvSpPr/>
          <p:nvPr userDrawn="1"/>
        </p:nvSpPr>
        <p:spPr>
          <a:xfrm>
            <a:off x="0" y="0"/>
            <a:ext cx="9144000" cy="25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368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852000" algn="l"/>
                <a:tab pos="8704440" algn="r"/>
                <a:tab pos="9722879" algn="l"/>
              </a:tabLst>
            </a:pPr>
            <a:r>
              <a:rPr lang="hu-HU" sz="1300" b="0" i="0" u="none" strike="noStrike" baseline="0" dirty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BME MIT	</a:t>
            </a:r>
            <a:r>
              <a:rPr lang="hu-HU" sz="1300" b="0" i="0" u="none" strike="noStrike" baseline="0" dirty="0" err="1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Operating</a:t>
            </a:r>
            <a:r>
              <a:rPr lang="hu-HU" sz="1300" b="0" i="0" u="none" strike="noStrike" baseline="0" dirty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 Systems	Spring 2017.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13" cstate="screen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560" y="-36000"/>
            <a:ext cx="107568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zabadkézi sokszög 8"/>
          <p:cNvSpPr/>
          <p:nvPr userDrawn="1"/>
        </p:nvSpPr>
        <p:spPr>
          <a:xfrm>
            <a:off x="0" y="6603120"/>
            <a:ext cx="9144000" cy="25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44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4000" algn="l"/>
                <a:tab pos="4446000" algn="ctr"/>
                <a:tab pos="8814240" algn="r"/>
                <a:tab pos="9843480" algn="l"/>
              </a:tabLst>
            </a:pPr>
            <a:r>
              <a:rPr lang="en-US" sz="1400" dirty="0">
                <a:solidFill>
                  <a:schemeClr val="bg1"/>
                </a:solidFill>
              </a:rPr>
              <a:t>Synchronization</a:t>
            </a: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		 </a:t>
            </a:r>
            <a:fld id="{0CB70EE1-8A44-41CD-97B3-65BE96751241}" type="slidenum">
              <a:rPr lang="en-US" sz="1400" noProof="0" smtClean="0">
                <a:solidFill>
                  <a:schemeClr val="bg1"/>
                </a:solidFill>
                <a:latin typeface="+mj-lt"/>
              </a:rPr>
              <a:pPr marL="14400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144000" algn="l"/>
                  <a:tab pos="4446000" algn="ctr"/>
                  <a:tab pos="8814240" algn="r"/>
                  <a:tab pos="9843480" algn="l"/>
                </a:tabLst>
              </a:pPr>
              <a:t>‹#›</a:t>
            </a:fld>
            <a:r>
              <a:rPr lang="en-US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 / </a:t>
            </a:r>
            <a:r>
              <a:rPr lang="hu-HU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26</a:t>
            </a:r>
            <a:endParaRPr lang="en-US" sz="1400" b="0" i="0" u="none" strike="noStrike" baseline="0" noProof="0" dirty="0">
              <a:ln>
                <a:noFill/>
              </a:ln>
              <a:solidFill>
                <a:srgbClr val="FFFFFF"/>
              </a:solidFill>
              <a:latin typeface="+mj-lt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708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3212976"/>
            <a:ext cx="9144000" cy="3200876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</a:defPPr>
            <a:lvl1pPr lvl="0">
              <a:buClr>
                <a:srgbClr val="000000"/>
              </a:buClr>
              <a:buSzPct val="100000"/>
              <a:buFont typeface="Huni_Quorum Medium BT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Huni_Quorum Medium BT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Huni_Quorum Medium BT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Huni_Quorum Medium BT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Huni_Quorum Medium BT" pitchFamily="34"/>
              <a:buChar char="»"/>
            </a:lvl5pPr>
            <a:lvl6pPr lvl="5">
              <a:buClr>
                <a:srgbClr val="000000"/>
              </a:buClr>
              <a:buSzPct val="100000"/>
              <a:buFont typeface="Huni_Quorum Medium BT" pitchFamily="34"/>
              <a:buChar char="»"/>
            </a:lvl6pPr>
            <a:lvl7pPr lvl="6">
              <a:buClr>
                <a:srgbClr val="000000"/>
              </a:buClr>
              <a:buSzPct val="100000"/>
              <a:buFont typeface="Huni_Quorum Medium BT" pitchFamily="34"/>
              <a:buChar char="»"/>
            </a:lvl7pPr>
            <a:lvl8pPr lvl="7">
              <a:buClr>
                <a:srgbClr val="000000"/>
              </a:buClr>
              <a:buSzPct val="100000"/>
              <a:buFont typeface="Huni_Quorum Medium BT" pitchFamily="34"/>
              <a:buChar char="»"/>
            </a:lvl8pPr>
            <a:lvl9pPr lvl="8">
              <a:buClr>
                <a:srgbClr val="000000"/>
              </a:buClr>
              <a:buSzPct val="100000"/>
              <a:buFont typeface="Huni_Quorum Medium BT" pitchFamily="34"/>
              <a:buChar char="»"/>
            </a:lvl9pPr>
          </a:lstStyle>
          <a:p>
            <a:pPr marL="0" lvl="0" indent="0" algn="ctr">
              <a:spcBef>
                <a:spcPts val="598"/>
              </a:spcBef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 err="1">
                <a:latin typeface="Huni_Quorum Medium BT" pitchFamily="34"/>
              </a:rPr>
              <a:t>Péter</a:t>
            </a:r>
            <a:r>
              <a:rPr lang="en-US" sz="2400" i="1" dirty="0">
                <a:latin typeface="Huni_Quorum Medium BT" pitchFamily="34"/>
              </a:rPr>
              <a:t> </a:t>
            </a:r>
            <a:r>
              <a:rPr lang="en-US" sz="2400" i="1" dirty="0" err="1">
                <a:latin typeface="Huni_Quorum Medium BT" pitchFamily="34"/>
              </a:rPr>
              <a:t>Györke</a:t>
            </a:r>
            <a:br>
              <a:rPr lang="en-US" sz="1800" i="1" dirty="0">
                <a:latin typeface="Huni_Quorum Medium BT" pitchFamily="34"/>
              </a:rPr>
            </a:br>
            <a:r>
              <a:rPr lang="en-US" sz="1200" dirty="0">
                <a:latin typeface="Huni_Quorum Medium BT" pitchFamily="34"/>
              </a:rPr>
              <a:t>http://www.mit.bme.hu/~gyorke/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>
                <a:latin typeface="Huni_Quorum Medium BT" pitchFamily="34"/>
              </a:rPr>
              <a:t>gyorke@mit.bme.hu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i="1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/>
              <a:t>Budapest University of Technology and Economics (BME)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latin typeface="Huni_Quorum Medium BT" pitchFamily="34"/>
              </a:rPr>
              <a:t>Department of Measurement and Information Systems (MIT)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>
                <a:latin typeface="Huni_Quorum Medium BT" pitchFamily="34"/>
              </a:rPr>
              <a:t>The slides of the latest lecture will be on the course page. (https://www.mit.bme.hu/eng/oktatas/targyak/vimiab00)</a:t>
            </a:r>
            <a:br>
              <a:rPr lang="en-US" sz="1000" dirty="0">
                <a:latin typeface="Huni_Quorum Medium BT" pitchFamily="34"/>
              </a:rPr>
            </a:br>
            <a:r>
              <a:rPr lang="en-US" sz="1000" dirty="0">
                <a:latin typeface="Huni_Quorum Medium BT" pitchFamily="34"/>
              </a:rPr>
              <a:t>These slides are under copyright.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61764" y="1681467"/>
            <a:ext cx="8820472" cy="14933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Huni_Quorum Medium BT" pitchFamily="34"/>
              <a:buChar char="•"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lnSpc>
                <a:spcPct val="150000"/>
              </a:lnSpc>
              <a:buNone/>
            </a:pPr>
            <a:r>
              <a:rPr lang="en-US" sz="3200" dirty="0"/>
              <a:t>Operating Systems – Synchronization between tasks – practice </a:t>
            </a:r>
          </a:p>
        </p:txBody>
      </p:sp>
    </p:spTree>
    <p:extLst>
      <p:ext uri="{BB962C8B-B14F-4D97-AF65-F5344CB8AC3E}">
        <p14:creationId xmlns:p14="http://schemas.microsoft.com/office/powerpoint/2010/main" val="285287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the semaphore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95232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Data structures</a:t>
            </a:r>
          </a:p>
          <a:p>
            <a:pPr lvl="1"/>
            <a:r>
              <a:rPr lang="en-US" dirty="0"/>
              <a:t>Counter: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pPr lvl="1"/>
            <a:r>
              <a:rPr lang="en-US" dirty="0"/>
              <a:t>FIFO queue: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waiting;</a:t>
            </a:r>
          </a:p>
          <a:p>
            <a:pPr lvl="1"/>
            <a:r>
              <a:rPr lang="en-US" dirty="0"/>
              <a:t>Lock bit for the data structures: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lock_t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lock;</a:t>
            </a:r>
          </a:p>
          <a:p>
            <a:r>
              <a:rPr lang="en-US" dirty="0"/>
              <a:t>Operations</a:t>
            </a:r>
          </a:p>
          <a:p>
            <a:pPr lvl="1"/>
            <a:r>
              <a:rPr lang="en-US" dirty="0"/>
              <a:t>If count == 0, the task calling P() will entered into waiting state</a:t>
            </a:r>
          </a:p>
          <a:p>
            <a:pPr lvl="1"/>
            <a:r>
              <a:rPr lang="en-US" dirty="0"/>
              <a:t>Calling V() will make the first waiting task into ready-to-run state</a:t>
            </a:r>
          </a:p>
          <a:p>
            <a:pPr lvl="1"/>
            <a:r>
              <a:rPr lang="en-US" dirty="0"/>
              <a:t>Providing the data structure integrity: e.g.: TSL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94936" y="3717032"/>
            <a:ext cx="4015797" cy="285616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P()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while (</a:t>
            </a:r>
            <a:r>
              <a:rPr lang="en-US" sz="1600" dirty="0" err="1">
                <a:latin typeface="Courier New" pitchFamily="49"/>
              </a:rPr>
              <a:t>test_and_set</a:t>
            </a:r>
            <a:r>
              <a:rPr lang="en-US" sz="1600" dirty="0">
                <a:latin typeface="Courier New" pitchFamily="49"/>
              </a:rPr>
              <a:t>(</a:t>
            </a:r>
            <a:r>
              <a:rPr lang="en-US" sz="1600" b="1" dirty="0">
                <a:latin typeface="Courier New" pitchFamily="49"/>
              </a:rPr>
              <a:t>lock</a:t>
            </a:r>
            <a:r>
              <a:rPr lang="en-US" sz="1600" dirty="0">
                <a:latin typeface="Courier New" pitchFamily="49"/>
              </a:rPr>
              <a:t>)) { }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if (count == 0)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</a:t>
            </a:r>
            <a:r>
              <a:rPr lang="en-US" sz="1600" dirty="0" err="1">
                <a:latin typeface="Courier New" pitchFamily="49"/>
              </a:rPr>
              <a:t>fifo_add</a:t>
            </a:r>
            <a:r>
              <a:rPr lang="en-US" sz="1600" dirty="0">
                <a:latin typeface="Courier New" pitchFamily="49"/>
              </a:rPr>
              <a:t>(waiting, T</a:t>
            </a:r>
            <a:r>
              <a:rPr lang="hu-HU" sz="1600" dirty="0">
                <a:latin typeface="Courier New" pitchFamily="49"/>
              </a:rPr>
              <a:t>1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b="1" dirty="0">
                <a:latin typeface="Courier New" pitchFamily="49"/>
              </a:rPr>
              <a:t>  </a:t>
            </a:r>
            <a:r>
              <a:rPr lang="en-US" sz="1600" b="1" dirty="0" err="1">
                <a:latin typeface="Courier New" pitchFamily="49"/>
              </a:rPr>
              <a:t>sched_block</a:t>
            </a:r>
            <a:r>
              <a:rPr lang="en-US" sz="1600" b="1" dirty="0">
                <a:latin typeface="Courier New" pitchFamily="49"/>
              </a:rPr>
              <a:t>(T);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} else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count--;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}</a:t>
            </a:r>
          </a:p>
          <a:p>
            <a:pPr>
              <a:buFont typeface="Arial" pitchFamily="34" charset="0"/>
              <a:buNone/>
            </a:pPr>
            <a:r>
              <a:rPr lang="en-US" sz="1600" b="1" dirty="0">
                <a:latin typeface="Courier New" pitchFamily="49"/>
              </a:rPr>
              <a:t>lock</a:t>
            </a:r>
            <a:r>
              <a:rPr lang="en-US" sz="1600" dirty="0">
                <a:latin typeface="Courier New" pitchFamily="49"/>
              </a:rPr>
              <a:t> = 0;</a:t>
            </a: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4642824" y="3775361"/>
            <a:ext cx="4206240" cy="2726640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V()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while (</a:t>
            </a:r>
            <a:r>
              <a:rPr lang="en-US" sz="1600" dirty="0" err="1">
                <a:latin typeface="Courier New" pitchFamily="49"/>
              </a:rPr>
              <a:t>test_and_set</a:t>
            </a:r>
            <a:r>
              <a:rPr lang="en-US" sz="1600" dirty="0">
                <a:latin typeface="Courier New" pitchFamily="49"/>
              </a:rPr>
              <a:t>(</a:t>
            </a:r>
            <a:r>
              <a:rPr lang="en-US" sz="1600" b="1" dirty="0">
                <a:latin typeface="Courier New" pitchFamily="49"/>
              </a:rPr>
              <a:t>lock</a:t>
            </a:r>
            <a:r>
              <a:rPr lang="en-US" sz="1600" dirty="0">
                <a:latin typeface="Courier New" pitchFamily="49"/>
              </a:rPr>
              <a:t>)) { }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if (</a:t>
            </a:r>
            <a:r>
              <a:rPr lang="en-US" sz="1600" dirty="0" err="1">
                <a:latin typeface="Courier New" pitchFamily="49"/>
              </a:rPr>
              <a:t>is_empty</a:t>
            </a:r>
            <a:r>
              <a:rPr lang="en-US" sz="1600" dirty="0">
                <a:latin typeface="Courier New" pitchFamily="49"/>
              </a:rPr>
              <a:t>(waiting))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count++;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} else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T2 = </a:t>
            </a:r>
            <a:r>
              <a:rPr lang="en-US" sz="1600" dirty="0" err="1">
                <a:latin typeface="Courier New" pitchFamily="49"/>
              </a:rPr>
              <a:t>fifo_get_first</a:t>
            </a:r>
            <a:r>
              <a:rPr lang="en-US" sz="1600" dirty="0">
                <a:latin typeface="Courier New" pitchFamily="49"/>
              </a:rPr>
              <a:t>(waiting);</a:t>
            </a:r>
          </a:p>
          <a:p>
            <a:pPr>
              <a:buFont typeface="Arial" pitchFamily="34" charset="0"/>
              <a:buNone/>
            </a:pPr>
            <a:r>
              <a:rPr lang="en-US" sz="1600" b="1" dirty="0">
                <a:latin typeface="Courier New" pitchFamily="49"/>
              </a:rPr>
              <a:t>  </a:t>
            </a:r>
            <a:r>
              <a:rPr lang="en-US" sz="1600" b="1" dirty="0" err="1">
                <a:latin typeface="Courier New" pitchFamily="49"/>
              </a:rPr>
              <a:t>sched_wakeup</a:t>
            </a:r>
            <a:r>
              <a:rPr lang="en-US" sz="1600" b="1" dirty="0">
                <a:latin typeface="Courier New" pitchFamily="49"/>
              </a:rPr>
              <a:t>(T2);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}</a:t>
            </a:r>
          </a:p>
          <a:p>
            <a:pPr>
              <a:buFont typeface="Arial" pitchFamily="34" charset="0"/>
              <a:buNone/>
            </a:pPr>
            <a:r>
              <a:rPr lang="en-US" sz="1600" b="1" dirty="0">
                <a:latin typeface="Courier New" pitchFamily="49"/>
              </a:rPr>
              <a:t>lock</a:t>
            </a:r>
            <a:r>
              <a:rPr lang="en-US" sz="1600" dirty="0">
                <a:latin typeface="Courier New" pitchFamily="49"/>
              </a:rPr>
              <a:t> = 0;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79512" y="4509120"/>
            <a:ext cx="0" cy="172819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4572000" y="4509120"/>
            <a:ext cx="0" cy="1584176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215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en-US" dirty="0"/>
              <a:t>producer – consumer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88843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description of the problem</a:t>
            </a:r>
          </a:p>
          <a:p>
            <a:pPr lvl="1"/>
            <a:r>
              <a:rPr lang="en-US" dirty="0"/>
              <a:t>The producer creates a product which is stored in a warehouse (in a variable)</a:t>
            </a:r>
          </a:p>
          <a:p>
            <a:pPr lvl="1"/>
            <a:r>
              <a:rPr lang="en-US" dirty="0"/>
              <a:t>The consumer consumes the product from the warehouse</a:t>
            </a:r>
          </a:p>
          <a:p>
            <a:pPr lvl="1"/>
            <a:r>
              <a:rPr lang="en-US" dirty="0"/>
              <a:t>The producer and the consumer are working simultaneously</a:t>
            </a:r>
          </a:p>
          <a:p>
            <a:pPr lvl="2"/>
            <a:r>
              <a:rPr lang="en-US" dirty="0"/>
              <a:t>They may work separately in time</a:t>
            </a:r>
          </a:p>
          <a:p>
            <a:pPr lvl="2"/>
            <a:r>
              <a:rPr lang="en-US" dirty="0"/>
              <a:t>They may work with different rates</a:t>
            </a:r>
          </a:p>
          <a:p>
            <a:endParaRPr lang="en-US" dirty="0"/>
          </a:p>
          <a:p>
            <a:r>
              <a:rPr lang="en-US" dirty="0"/>
              <a:t>Problems to solve</a:t>
            </a:r>
          </a:p>
          <a:p>
            <a:pPr lvl="1"/>
            <a:r>
              <a:rPr lang="en-US" dirty="0"/>
              <a:t>Granting the consistency of the warehouse data structure</a:t>
            </a:r>
          </a:p>
          <a:p>
            <a:pPr lvl="1"/>
            <a:r>
              <a:rPr lang="en-US" dirty="0"/>
              <a:t>The consumer shouldn’t check for products in an infinite loop</a:t>
            </a:r>
          </a:p>
          <a:p>
            <a:pPr lvl="1"/>
            <a:r>
              <a:rPr lang="en-US" dirty="0"/>
              <a:t>The producer shouldn’t place new product in the warehouse while it’s full</a:t>
            </a:r>
          </a:p>
        </p:txBody>
      </p:sp>
      <p:sp>
        <p:nvSpPr>
          <p:cNvPr id="4" name="Oval 3"/>
          <p:cNvSpPr/>
          <p:nvPr/>
        </p:nvSpPr>
        <p:spPr>
          <a:xfrm>
            <a:off x="899592" y="4797152"/>
            <a:ext cx="1728192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Producer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40152" y="4797152"/>
            <a:ext cx="1728192" cy="8640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Consumer</a:t>
            </a:r>
            <a:endParaRPr lang="en-US" dirty="0"/>
          </a:p>
        </p:txBody>
      </p:sp>
      <p:sp>
        <p:nvSpPr>
          <p:cNvPr id="6" name="Rectangle: Rounded Corners 5"/>
          <p:cNvSpPr/>
          <p:nvPr/>
        </p:nvSpPr>
        <p:spPr>
          <a:xfrm>
            <a:off x="3563888" y="5660072"/>
            <a:ext cx="144016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Warehouse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5"/>
            <a:endCxn id="6" idx="1"/>
          </p:cNvCxnSpPr>
          <p:nvPr/>
        </p:nvCxnSpPr>
        <p:spPr>
          <a:xfrm>
            <a:off x="2374696" y="5534704"/>
            <a:ext cx="1189192" cy="44940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" idx="3"/>
          </p:cNvCxnSpPr>
          <p:nvPr/>
        </p:nvCxnSpPr>
        <p:spPr>
          <a:xfrm flipV="1">
            <a:off x="5004048" y="5534704"/>
            <a:ext cx="1189192" cy="44940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87805" y="539265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PUT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12254" y="5392658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51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producer-consumer problem solved with </a:t>
            </a:r>
            <a:r>
              <a:rPr lang="en-US" dirty="0" err="1"/>
              <a:t>semphores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87624" y="1850476"/>
            <a:ext cx="1728192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Producer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228184" y="1850476"/>
            <a:ext cx="1728192" cy="8640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Consumer</a:t>
            </a:r>
            <a:endParaRPr lang="en-US" dirty="0"/>
          </a:p>
        </p:txBody>
      </p:sp>
      <p:sp>
        <p:nvSpPr>
          <p:cNvPr id="6" name="Rectangle: Rounded Corners 5"/>
          <p:cNvSpPr/>
          <p:nvPr/>
        </p:nvSpPr>
        <p:spPr>
          <a:xfrm>
            <a:off x="3851920" y="2713396"/>
            <a:ext cx="144016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Warehouse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5"/>
            <a:endCxn id="6" idx="1"/>
          </p:cNvCxnSpPr>
          <p:nvPr/>
        </p:nvCxnSpPr>
        <p:spPr>
          <a:xfrm>
            <a:off x="2662728" y="2588028"/>
            <a:ext cx="1189192" cy="44940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3"/>
            <a:endCxn id="5" idx="3"/>
          </p:cNvCxnSpPr>
          <p:nvPr/>
        </p:nvCxnSpPr>
        <p:spPr>
          <a:xfrm flipV="1">
            <a:off x="5292080" y="2588028"/>
            <a:ext cx="1189192" cy="44940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75837" y="2445982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00286" y="244598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GET</a:t>
            </a:r>
            <a:endParaRPr lang="en-US" dirty="0"/>
          </a:p>
        </p:txBody>
      </p:sp>
      <p:sp>
        <p:nvSpPr>
          <p:cNvPr id="11" name="Rectangle: Rounded Corners 10"/>
          <p:cNvSpPr/>
          <p:nvPr/>
        </p:nvSpPr>
        <p:spPr>
          <a:xfrm>
            <a:off x="3851920" y="1919070"/>
            <a:ext cx="144016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Warehouse</a:t>
            </a:r>
            <a:r>
              <a:rPr lang="hu-HU" dirty="0"/>
              <a:t> </a:t>
            </a:r>
            <a:r>
              <a:rPr lang="hu-HU" dirty="0" err="1"/>
              <a:t>mutex</a:t>
            </a:r>
            <a:endParaRPr lang="en-US" dirty="0"/>
          </a:p>
        </p:txBody>
      </p:sp>
      <p:sp>
        <p:nvSpPr>
          <p:cNvPr id="12" name="Rectangle: Rounded Corners 11"/>
          <p:cNvSpPr/>
          <p:nvPr/>
        </p:nvSpPr>
        <p:spPr>
          <a:xfrm>
            <a:off x="3851920" y="1124744"/>
            <a:ext cx="1440160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Is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product</a:t>
            </a:r>
            <a:r>
              <a:rPr lang="hu-HU" dirty="0"/>
              <a:t>?</a:t>
            </a:r>
            <a:endParaRPr lang="en-US" dirty="0"/>
          </a:p>
        </p:txBody>
      </p:sp>
      <p:cxnSp>
        <p:nvCxnSpPr>
          <p:cNvPr id="13" name="Straight Arrow Connector 12"/>
          <p:cNvCxnSpPr>
            <a:cxnSpLocks/>
            <a:stCxn id="4" idx="6"/>
            <a:endCxn id="11" idx="1"/>
          </p:cNvCxnSpPr>
          <p:nvPr/>
        </p:nvCxnSpPr>
        <p:spPr>
          <a:xfrm flipV="1">
            <a:off x="2915816" y="2243106"/>
            <a:ext cx="936104" cy="39418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  <a:stCxn id="4" idx="7"/>
            <a:endCxn id="12" idx="1"/>
          </p:cNvCxnSpPr>
          <p:nvPr/>
        </p:nvCxnSpPr>
        <p:spPr>
          <a:xfrm flipV="1">
            <a:off x="2662728" y="1448780"/>
            <a:ext cx="1189192" cy="528240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11" idx="3"/>
            <a:endCxn id="5" idx="2"/>
          </p:cNvCxnSpPr>
          <p:nvPr/>
        </p:nvCxnSpPr>
        <p:spPr>
          <a:xfrm>
            <a:off x="5292080" y="2243106"/>
            <a:ext cx="936104" cy="39418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12" idx="3"/>
            <a:endCxn id="5" idx="1"/>
          </p:cNvCxnSpPr>
          <p:nvPr/>
        </p:nvCxnSpPr>
        <p:spPr>
          <a:xfrm>
            <a:off x="5292080" y="1448780"/>
            <a:ext cx="1189192" cy="528240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57275" y="1943070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P/V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596" y="1377778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P/V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03972" y="1920425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P/V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659994" y="1291842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P/V</a:t>
            </a:r>
            <a:endParaRPr lang="en-US" dirty="0"/>
          </a:p>
        </p:txBody>
      </p:sp>
      <p:sp>
        <p:nvSpPr>
          <p:cNvPr id="33" name="Text Placeholder 2"/>
          <p:cNvSpPr txBox="1">
            <a:spLocks/>
          </p:cNvSpPr>
          <p:nvPr/>
        </p:nvSpPr>
        <p:spPr>
          <a:xfrm>
            <a:off x="385200" y="3951360"/>
            <a:ext cx="4015797" cy="256032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Producer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while ()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T = </a:t>
            </a:r>
            <a:r>
              <a:rPr lang="en-US" sz="1600" dirty="0" err="1">
                <a:latin typeface="Courier New" pitchFamily="49"/>
              </a:rPr>
              <a:t>create_product</a:t>
            </a:r>
            <a:r>
              <a:rPr lang="en-US" sz="1600" dirty="0">
                <a:latin typeface="Courier New" pitchFamily="49"/>
              </a:rPr>
              <a:t>();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P(</a:t>
            </a:r>
            <a:r>
              <a:rPr lang="en-US" sz="1600" dirty="0" err="1">
                <a:latin typeface="Courier New" pitchFamily="49"/>
              </a:rPr>
              <a:t>warehouse_mutex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put(warehouse, T);</a:t>
            </a:r>
          </a:p>
          <a:p>
            <a:pPr>
              <a:buNone/>
            </a:pPr>
            <a:r>
              <a:rPr lang="en-US" sz="1600" dirty="0">
                <a:latin typeface="Courier New" pitchFamily="49"/>
              </a:rPr>
              <a:t>  V(</a:t>
            </a:r>
            <a:r>
              <a:rPr lang="en-US" sz="1600" dirty="0" err="1">
                <a:latin typeface="Courier New" pitchFamily="49"/>
              </a:rPr>
              <a:t>warehouse_mutex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V(</a:t>
            </a:r>
            <a:r>
              <a:rPr lang="en-US" sz="1600" dirty="0" err="1">
                <a:latin typeface="Courier New" pitchFamily="49"/>
              </a:rPr>
              <a:t>is_product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}</a:t>
            </a:r>
          </a:p>
        </p:txBody>
      </p:sp>
      <p:sp>
        <p:nvSpPr>
          <p:cNvPr id="34" name="Text Placeholder 3"/>
          <p:cNvSpPr txBox="1">
            <a:spLocks/>
          </p:cNvSpPr>
          <p:nvPr/>
        </p:nvSpPr>
        <p:spPr>
          <a:xfrm>
            <a:off x="4663440" y="3931920"/>
            <a:ext cx="4206240" cy="26431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Consumer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while () {</a:t>
            </a:r>
          </a:p>
          <a:p>
            <a:pPr>
              <a:buNone/>
            </a:pPr>
            <a:r>
              <a:rPr lang="en-US" sz="1600" dirty="0">
                <a:latin typeface="Courier New" pitchFamily="49"/>
              </a:rPr>
              <a:t>  P(</a:t>
            </a:r>
            <a:r>
              <a:rPr lang="en-US" sz="1600" dirty="0" err="1">
                <a:latin typeface="Courier New" pitchFamily="49"/>
              </a:rPr>
              <a:t>is_product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/>
              </a:rPr>
              <a:t>  P(</a:t>
            </a:r>
            <a:r>
              <a:rPr lang="en-US" sz="1600" dirty="0" err="1">
                <a:latin typeface="Courier New" pitchFamily="49"/>
              </a:rPr>
              <a:t>warehouse_mutex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/>
              </a:rPr>
              <a:t>  T = get(warehouse);</a:t>
            </a:r>
          </a:p>
          <a:p>
            <a:pPr>
              <a:buNone/>
            </a:pPr>
            <a:r>
              <a:rPr lang="en-US" sz="1600" dirty="0">
                <a:latin typeface="Courier New" pitchFamily="49"/>
              </a:rPr>
              <a:t>  V(</a:t>
            </a:r>
            <a:r>
              <a:rPr lang="en-US" sz="1600" dirty="0" err="1">
                <a:latin typeface="Courier New" pitchFamily="49"/>
              </a:rPr>
              <a:t>warehouse_mutex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</a:t>
            </a:r>
            <a:r>
              <a:rPr lang="en-US" sz="1600" dirty="0" err="1">
                <a:latin typeface="Courier New" pitchFamily="49"/>
              </a:rPr>
              <a:t>use_product</a:t>
            </a:r>
            <a:r>
              <a:rPr lang="en-US" sz="1600" dirty="0">
                <a:latin typeface="Courier New" pitchFamily="49"/>
              </a:rPr>
              <a:t>(T)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}</a:t>
            </a:r>
          </a:p>
        </p:txBody>
      </p: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508696" y="5373216"/>
            <a:ext cx="0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4794184" y="5315304"/>
            <a:ext cx="0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2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synchronization problem: reader-writer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88032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Description of the problem</a:t>
            </a:r>
          </a:p>
          <a:p>
            <a:pPr lvl="1"/>
            <a:r>
              <a:rPr lang="en-US" dirty="0"/>
              <a:t>The variable V is read and write by multiple independent tasks</a:t>
            </a:r>
          </a:p>
          <a:p>
            <a:pPr lvl="1"/>
            <a:r>
              <a:rPr lang="en-US" dirty="0"/>
              <a:t>Inconsistent states has to avoided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The critical section is protected by a semaphore</a:t>
            </a:r>
          </a:p>
          <a:p>
            <a:pPr lvl="1"/>
            <a:r>
              <a:rPr lang="en-US" dirty="0"/>
              <a:t>Leaving the critical section releases the semaphore</a:t>
            </a:r>
          </a:p>
          <a:p>
            <a:pPr lvl="1"/>
            <a:r>
              <a:rPr lang="en-US" dirty="0"/>
              <a:t>It is also used for exclusive resource allocation</a:t>
            </a:r>
          </a:p>
        </p:txBody>
      </p:sp>
      <p:sp>
        <p:nvSpPr>
          <p:cNvPr id="4" name="Oval 3"/>
          <p:cNvSpPr/>
          <p:nvPr/>
        </p:nvSpPr>
        <p:spPr>
          <a:xfrm>
            <a:off x="1043608" y="3574192"/>
            <a:ext cx="1728192" cy="86409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Task1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84168" y="3574192"/>
            <a:ext cx="1728192" cy="8640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Task2</a:t>
            </a:r>
            <a:endParaRPr lang="en-US" dirty="0"/>
          </a:p>
        </p:txBody>
      </p:sp>
      <p:sp>
        <p:nvSpPr>
          <p:cNvPr id="6" name="Rectangle: Rounded Corners 5"/>
          <p:cNvSpPr/>
          <p:nvPr/>
        </p:nvSpPr>
        <p:spPr>
          <a:xfrm>
            <a:off x="4283968" y="4539030"/>
            <a:ext cx="576064" cy="5461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V</a:t>
            </a:r>
            <a:endParaRPr lang="en-US" dirty="0"/>
          </a:p>
        </p:txBody>
      </p:sp>
      <p:cxnSp>
        <p:nvCxnSpPr>
          <p:cNvPr id="7" name="Straight Arrow Connector 6"/>
          <p:cNvCxnSpPr>
            <a:cxnSpLocks/>
            <a:stCxn id="4" idx="5"/>
            <a:endCxn id="6" idx="1"/>
          </p:cNvCxnSpPr>
          <p:nvPr/>
        </p:nvCxnSpPr>
        <p:spPr>
          <a:xfrm>
            <a:off x="2518712" y="4311744"/>
            <a:ext cx="1765256" cy="500363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  <a:stCxn id="6" idx="3"/>
            <a:endCxn id="5" idx="3"/>
          </p:cNvCxnSpPr>
          <p:nvPr/>
        </p:nvCxnSpPr>
        <p:spPr>
          <a:xfrm flipV="1">
            <a:off x="4860032" y="4311744"/>
            <a:ext cx="1477224" cy="500363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55881" y="416969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R/W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1799" y="4169732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R/W</a:t>
            </a:r>
            <a:endParaRPr lang="en-US" dirty="0"/>
          </a:p>
        </p:txBody>
      </p:sp>
      <p:sp>
        <p:nvSpPr>
          <p:cNvPr id="15" name="Rectangle: Rounded Corners 14"/>
          <p:cNvSpPr/>
          <p:nvPr/>
        </p:nvSpPr>
        <p:spPr>
          <a:xfrm>
            <a:off x="4287793" y="3666719"/>
            <a:ext cx="568413" cy="5400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</a:t>
            </a:r>
            <a:endParaRPr lang="en-US" dirty="0"/>
          </a:p>
        </p:txBody>
      </p:sp>
      <p:cxnSp>
        <p:nvCxnSpPr>
          <p:cNvPr id="20" name="Straight Arrow Connector 19"/>
          <p:cNvCxnSpPr>
            <a:cxnSpLocks/>
            <a:stCxn id="4" idx="6"/>
            <a:endCxn id="15" idx="1"/>
          </p:cNvCxnSpPr>
          <p:nvPr/>
        </p:nvCxnSpPr>
        <p:spPr>
          <a:xfrm flipV="1">
            <a:off x="2771800" y="3936749"/>
            <a:ext cx="1515993" cy="69491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5" idx="2"/>
            <a:endCxn id="15" idx="3"/>
          </p:cNvCxnSpPr>
          <p:nvPr/>
        </p:nvCxnSpPr>
        <p:spPr>
          <a:xfrm flipH="1" flipV="1">
            <a:off x="4856206" y="3936749"/>
            <a:ext cx="1227962" cy="69491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96317" y="3628577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P/V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05684" y="3628577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P/V</a:t>
            </a:r>
            <a:endParaRPr lang="en-US" dirty="0"/>
          </a:p>
        </p:txBody>
      </p:sp>
      <p:sp>
        <p:nvSpPr>
          <p:cNvPr id="29" name="Text Placeholder 2"/>
          <p:cNvSpPr txBox="1">
            <a:spLocks/>
          </p:cNvSpPr>
          <p:nvPr/>
        </p:nvSpPr>
        <p:spPr>
          <a:xfrm>
            <a:off x="403528" y="5260204"/>
            <a:ext cx="4015797" cy="137883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Task1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P(S);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// reading/writing variable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V(S);</a:t>
            </a:r>
          </a:p>
        </p:txBody>
      </p:sp>
      <p:sp>
        <p:nvSpPr>
          <p:cNvPr id="30" name="Text Placeholder 3"/>
          <p:cNvSpPr txBox="1">
            <a:spLocks/>
          </p:cNvSpPr>
          <p:nvPr/>
        </p:nvSpPr>
        <p:spPr>
          <a:xfrm>
            <a:off x="4663440" y="5324395"/>
            <a:ext cx="4206240" cy="1167121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Task2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P(S);</a:t>
            </a:r>
          </a:p>
          <a:p>
            <a:pPr>
              <a:buNone/>
            </a:pPr>
            <a:r>
              <a:rPr lang="en-US" sz="1600" dirty="0">
                <a:latin typeface="Courier New" pitchFamily="49"/>
              </a:rPr>
              <a:t>  // reading/writing variable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V(S);</a:t>
            </a:r>
          </a:p>
        </p:txBody>
      </p: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539552" y="6021288"/>
            <a:ext cx="0" cy="37434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4788024" y="5949624"/>
            <a:ext cx="0" cy="374349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73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multiple readers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208823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Description of the problem</a:t>
            </a:r>
          </a:p>
          <a:p>
            <a:pPr lvl="1"/>
            <a:r>
              <a:rPr lang="en-US" dirty="0"/>
              <a:t>The solution for the reader-writer problem is inefficient when the number of readers are high compared to the number of writers</a:t>
            </a:r>
          </a:p>
          <a:p>
            <a:pPr lvl="1"/>
            <a:r>
              <a:rPr lang="en-US" dirty="0"/>
              <a:t>It is unnecessary to block the readers while, the variable is not written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The readers are signaling the read, but not blocked if no write operation is active</a:t>
            </a:r>
          </a:p>
          <a:p>
            <a:pPr lvl="1"/>
            <a:r>
              <a:rPr lang="en-US" dirty="0"/>
              <a:t>The writers will be blocked when other reader/write operation is active</a:t>
            </a:r>
          </a:p>
          <a:p>
            <a:pPr lvl="1"/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25232" y="2636912"/>
            <a:ext cx="4015797" cy="403802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Start reading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P(</a:t>
            </a:r>
            <a:r>
              <a:rPr lang="en-US" sz="1600" dirty="0" err="1">
                <a:latin typeface="Courier New" pitchFamily="49"/>
              </a:rPr>
              <a:t>reader_mutex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++</a:t>
            </a:r>
            <a:r>
              <a:rPr lang="en-US" sz="1600" dirty="0" err="1">
                <a:latin typeface="Courier New" pitchFamily="49"/>
              </a:rPr>
              <a:t>readerCount</a:t>
            </a:r>
            <a:r>
              <a:rPr lang="en-US" sz="1600" dirty="0">
                <a:latin typeface="Courier New" pitchFamily="49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if (</a:t>
            </a:r>
            <a:r>
              <a:rPr lang="en-US" sz="1600" dirty="0" err="1">
                <a:latin typeface="Courier New" pitchFamily="49"/>
              </a:rPr>
              <a:t>readerCount</a:t>
            </a:r>
            <a:r>
              <a:rPr lang="en-US" sz="1600" dirty="0">
                <a:latin typeface="Courier New" pitchFamily="49"/>
              </a:rPr>
              <a:t> == 1)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  P(</a:t>
            </a:r>
            <a:r>
              <a:rPr lang="en-US" sz="1600" dirty="0" err="1">
                <a:latin typeface="Courier New" pitchFamily="49"/>
              </a:rPr>
              <a:t>writerLock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}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V(</a:t>
            </a:r>
            <a:r>
              <a:rPr lang="en-US" sz="1600" dirty="0" err="1">
                <a:latin typeface="Courier New" pitchFamily="49"/>
              </a:rPr>
              <a:t>reader_mutex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endParaRPr lang="en-US" sz="1600" dirty="0">
              <a:latin typeface="Courier New" pitchFamily="49"/>
            </a:endParaRPr>
          </a:p>
          <a:p>
            <a:pPr>
              <a:buFont typeface="Arial" pitchFamily="34" charset="0"/>
              <a:buNone/>
            </a:pPr>
            <a:r>
              <a:rPr lang="en-US" dirty="0"/>
              <a:t>Writing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P(</a:t>
            </a:r>
            <a:r>
              <a:rPr lang="en-US" sz="1600" dirty="0" err="1">
                <a:latin typeface="Courier New" pitchFamily="49"/>
              </a:rPr>
              <a:t>writerLock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// </a:t>
            </a:r>
            <a:r>
              <a:rPr lang="hu-HU" sz="1600" dirty="0" err="1">
                <a:latin typeface="Courier New" pitchFamily="49"/>
              </a:rPr>
              <a:t>writing</a:t>
            </a:r>
            <a:r>
              <a:rPr lang="hu-HU" sz="1600" dirty="0">
                <a:latin typeface="Courier New" pitchFamily="49"/>
              </a:rPr>
              <a:t> </a:t>
            </a:r>
            <a:r>
              <a:rPr lang="hu-HU" sz="1600" dirty="0" err="1">
                <a:latin typeface="Courier New" pitchFamily="49"/>
              </a:rPr>
              <a:t>variable</a:t>
            </a:r>
            <a:endParaRPr lang="en-US" sz="1600" dirty="0">
              <a:latin typeface="Courier New" pitchFamily="49"/>
            </a:endParaRP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V(</a:t>
            </a:r>
            <a:r>
              <a:rPr lang="en-US" sz="1600" dirty="0" err="1">
                <a:latin typeface="Courier New" pitchFamily="49"/>
              </a:rPr>
              <a:t>writerLock</a:t>
            </a:r>
            <a:r>
              <a:rPr lang="en-US" sz="1600" dirty="0">
                <a:latin typeface="Courier New" pitchFamily="49"/>
              </a:rPr>
              <a:t>);</a:t>
            </a: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4572000" y="2780928"/>
            <a:ext cx="4206240" cy="35654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/>
              <a:t>Finish reading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P(</a:t>
            </a:r>
            <a:r>
              <a:rPr lang="en-US" sz="1600" dirty="0" err="1">
                <a:latin typeface="Courier New" pitchFamily="49"/>
              </a:rPr>
              <a:t>reader_mutex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--</a:t>
            </a:r>
            <a:r>
              <a:rPr lang="en-US" sz="1600" dirty="0" err="1">
                <a:latin typeface="Courier New" pitchFamily="49"/>
              </a:rPr>
              <a:t>readerCount</a:t>
            </a:r>
            <a:r>
              <a:rPr lang="en-US" sz="1600" dirty="0">
                <a:latin typeface="Courier New" pitchFamily="49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if (</a:t>
            </a:r>
            <a:r>
              <a:rPr lang="en-US" sz="1600" dirty="0" err="1">
                <a:latin typeface="Courier New" pitchFamily="49"/>
              </a:rPr>
              <a:t>readerCount</a:t>
            </a:r>
            <a:r>
              <a:rPr lang="en-US" sz="1600" dirty="0">
                <a:latin typeface="Courier New" pitchFamily="49"/>
              </a:rPr>
              <a:t> == 0) {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  V(</a:t>
            </a:r>
            <a:r>
              <a:rPr lang="en-US" sz="1600" dirty="0" err="1">
                <a:latin typeface="Courier New" pitchFamily="49"/>
              </a:rPr>
              <a:t>writerLock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}</a:t>
            </a:r>
          </a:p>
          <a:p>
            <a:pPr>
              <a:buFont typeface="Arial" pitchFamily="34" charset="0"/>
              <a:buNone/>
            </a:pPr>
            <a:r>
              <a:rPr lang="en-US" sz="1600" dirty="0">
                <a:latin typeface="Courier New" pitchFamily="49"/>
              </a:rPr>
              <a:t>  V(</a:t>
            </a:r>
            <a:r>
              <a:rPr lang="en-US" sz="1600" dirty="0" err="1">
                <a:latin typeface="Courier New" pitchFamily="49"/>
              </a:rPr>
              <a:t>reader_mutex</a:t>
            </a:r>
            <a:r>
              <a:rPr lang="en-US" sz="1600" dirty="0">
                <a:latin typeface="Courier New" pitchFamily="49"/>
              </a:rPr>
              <a:t>);</a:t>
            </a:r>
          </a:p>
          <a:p>
            <a:pPr>
              <a:buFont typeface="Arial" pitchFamily="34" charset="0"/>
              <a:buNone/>
            </a:pPr>
            <a:endParaRPr lang="en-US" dirty="0"/>
          </a:p>
          <a:p>
            <a:pPr>
              <a:buFont typeface="Arial" pitchFamily="34" charset="0"/>
              <a:buNone/>
            </a:pPr>
            <a:r>
              <a:rPr lang="en-US" dirty="0"/>
              <a:t> Is there a problem with this implementation?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539552" y="6058333"/>
            <a:ext cx="0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554472" y="3429000"/>
            <a:ext cx="0" cy="115212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4644008" y="3356992"/>
            <a:ext cx="0" cy="93610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519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mutual exclusion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115212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Description of the problem</a:t>
            </a:r>
          </a:p>
          <a:p>
            <a:pPr lvl="1"/>
            <a:r>
              <a:rPr lang="en-US" dirty="0"/>
              <a:t>Three tasks</a:t>
            </a:r>
            <a:r>
              <a:rPr lang="hu-HU" dirty="0"/>
              <a:t> (T1, T2, T3)</a:t>
            </a:r>
            <a:r>
              <a:rPr lang="en-US" dirty="0"/>
              <a:t> and three resources</a:t>
            </a:r>
            <a:r>
              <a:rPr lang="hu-HU" dirty="0"/>
              <a:t> (R1, R2, R3)</a:t>
            </a:r>
            <a:endParaRPr lang="en-US" dirty="0"/>
          </a:p>
          <a:p>
            <a:r>
              <a:rPr lang="en-US" dirty="0"/>
              <a:t>Implementation			Resource allocation graph</a:t>
            </a:r>
          </a:p>
          <a:p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03648" y="2192438"/>
            <a:ext cx="1881359" cy="4417339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hu-HU" dirty="0"/>
              <a:t>T1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P(R3);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P(R1);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V(R1);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V(R3);</a:t>
            </a:r>
          </a:p>
          <a:p>
            <a:pPr>
              <a:buFont typeface="Arial" pitchFamily="34" charset="0"/>
              <a:buNone/>
            </a:pPr>
            <a:r>
              <a:rPr lang="hu-HU" dirty="0"/>
              <a:t>T2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P(R1);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P(R2);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V(R2);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V(R1);</a:t>
            </a:r>
          </a:p>
          <a:p>
            <a:pPr>
              <a:buFont typeface="Arial" pitchFamily="34" charset="0"/>
              <a:buNone/>
            </a:pPr>
            <a:r>
              <a:rPr lang="hu-HU" dirty="0"/>
              <a:t>T3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P(R2);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P(R3);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V(R3);</a:t>
            </a:r>
          </a:p>
          <a:p>
            <a:pPr>
              <a:buFont typeface="Arial" pitchFamily="34" charset="0"/>
              <a:buNone/>
            </a:pPr>
            <a:r>
              <a:rPr lang="hu-HU" sz="1600" dirty="0">
                <a:latin typeface="Courier New" pitchFamily="49"/>
              </a:rPr>
              <a:t>  V(R2);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5220072" y="2204864"/>
            <a:ext cx="2386081" cy="3380756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7" name="Straight Connector 6"/>
          <p:cNvCxnSpPr>
            <a:cxnSpLocks/>
          </p:cNvCxnSpPr>
          <p:nvPr/>
        </p:nvCxnSpPr>
        <p:spPr>
          <a:xfrm>
            <a:off x="1546584" y="2879984"/>
            <a:ext cx="0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1555728" y="4248136"/>
            <a:ext cx="0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1540808" y="5616288"/>
            <a:ext cx="0" cy="288032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420872" y="2591952"/>
            <a:ext cx="0" cy="79208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420128" y="3960104"/>
            <a:ext cx="0" cy="79208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1443448" y="5301208"/>
            <a:ext cx="0" cy="79208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79912" y="6093296"/>
            <a:ext cx="442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happens if they start at the same time?</a:t>
            </a:r>
          </a:p>
        </p:txBody>
      </p:sp>
      <p:sp>
        <p:nvSpPr>
          <p:cNvPr id="4" name="Speech Bubble: Rectangle 3"/>
          <p:cNvSpPr/>
          <p:nvPr/>
        </p:nvSpPr>
        <p:spPr>
          <a:xfrm>
            <a:off x="7452319" y="2060848"/>
            <a:ext cx="1360191" cy="819136"/>
          </a:xfrm>
          <a:prstGeom prst="wedgeRectCallout">
            <a:avLst>
              <a:gd name="adj1" fmla="val -102926"/>
              <a:gd name="adj2" fmla="val 3296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Allocate the resource</a:t>
            </a:r>
          </a:p>
        </p:txBody>
      </p:sp>
      <p:sp>
        <p:nvSpPr>
          <p:cNvPr id="16" name="Speech Bubble: Rectangle 15"/>
          <p:cNvSpPr/>
          <p:nvPr/>
        </p:nvSpPr>
        <p:spPr>
          <a:xfrm>
            <a:off x="3778832" y="2060848"/>
            <a:ext cx="1360191" cy="819136"/>
          </a:xfrm>
          <a:prstGeom prst="wedgeRectCallout">
            <a:avLst>
              <a:gd name="adj1" fmla="val 83290"/>
              <a:gd name="adj2" fmla="val 508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Waiting for the resource</a:t>
            </a:r>
          </a:p>
        </p:txBody>
      </p:sp>
    </p:spTree>
    <p:extLst>
      <p:ext uri="{BB962C8B-B14F-4D97-AF65-F5344CB8AC3E}">
        <p14:creationId xmlns:p14="http://schemas.microsoft.com/office/powerpoint/2010/main" val="865069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mutual exclusion example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547664" y="1533102"/>
            <a:ext cx="3092729" cy="11288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hu-HU" sz="15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T1: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T2: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T3:</a:t>
            </a:r>
            <a:endParaRPr lang="hu-HU" sz="825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01522" y="1770442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01522" y="325213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01522" y="473382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0042" y="2424623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50042" y="3915054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56276" y="3198125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828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mutual exclusion example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547664" y="1538789"/>
            <a:ext cx="3092729" cy="11288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hu-HU" sz="15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1     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T1: P(R3); 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T2: P(R1); 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T3: P(R2); </a:t>
            </a:r>
            <a:endParaRPr lang="hu-HU" sz="825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01522" y="1770442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01522" y="325213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01522" y="473382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0042" y="2424623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50042" y="3915054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56276" y="3198125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" name="Straight Arrow Connector 23"/>
          <p:cNvCxnSpPr>
            <a:cxnSpLocks/>
            <a:stCxn id="23" idx="0"/>
            <a:endCxn id="17" idx="5"/>
          </p:cNvCxnSpPr>
          <p:nvPr/>
        </p:nvCxnSpPr>
        <p:spPr>
          <a:xfrm flipH="1" flipV="1">
            <a:off x="6400783" y="2093122"/>
            <a:ext cx="898520" cy="1105004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21" idx="3"/>
            <a:endCxn id="18" idx="1"/>
          </p:cNvCxnSpPr>
          <p:nvPr/>
        </p:nvCxnSpPr>
        <p:spPr>
          <a:xfrm>
            <a:off x="5436096" y="2667649"/>
            <a:ext cx="468243" cy="639845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  <a:stCxn id="22" idx="2"/>
            <a:endCxn id="19" idx="1"/>
          </p:cNvCxnSpPr>
          <p:nvPr/>
        </p:nvCxnSpPr>
        <p:spPr>
          <a:xfrm>
            <a:off x="5193069" y="4401108"/>
            <a:ext cx="711270" cy="388076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75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mutual exclusion example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547665" y="1538790"/>
            <a:ext cx="3092729" cy="11288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hu-HU" sz="15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1      2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T1: P(R3); P(R1);||||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T2: P(R1); P(R2);||||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T3: P(R2); P(R3);||||</a:t>
            </a:r>
            <a:endParaRPr lang="hu-HU" sz="825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01522" y="1770442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01522" y="325213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01522" y="473382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0042" y="2424623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50042" y="3915054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56276" y="3198125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" name="Straight Arrow Connector 23"/>
          <p:cNvCxnSpPr>
            <a:cxnSpLocks/>
            <a:stCxn id="23" idx="0"/>
            <a:endCxn id="17" idx="5"/>
          </p:cNvCxnSpPr>
          <p:nvPr/>
        </p:nvCxnSpPr>
        <p:spPr>
          <a:xfrm flipH="1" flipV="1">
            <a:off x="6400783" y="2093122"/>
            <a:ext cx="898520" cy="1105004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21" idx="3"/>
            <a:endCxn id="18" idx="1"/>
          </p:cNvCxnSpPr>
          <p:nvPr/>
        </p:nvCxnSpPr>
        <p:spPr>
          <a:xfrm>
            <a:off x="5436096" y="2667649"/>
            <a:ext cx="468243" cy="639845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  <a:stCxn id="22" idx="2"/>
            <a:endCxn id="19" idx="1"/>
          </p:cNvCxnSpPr>
          <p:nvPr/>
        </p:nvCxnSpPr>
        <p:spPr>
          <a:xfrm>
            <a:off x="5193069" y="4401108"/>
            <a:ext cx="711270" cy="388076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  <a:stCxn id="17" idx="2"/>
          </p:cNvCxnSpPr>
          <p:nvPr/>
        </p:nvCxnSpPr>
        <p:spPr>
          <a:xfrm flipH="1">
            <a:off x="5193070" y="1959464"/>
            <a:ext cx="608453" cy="46516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  <a:stCxn id="18" idx="3"/>
            <a:endCxn id="22" idx="0"/>
          </p:cNvCxnSpPr>
          <p:nvPr/>
        </p:nvCxnSpPr>
        <p:spPr>
          <a:xfrm flipH="1">
            <a:off x="5193069" y="3574810"/>
            <a:ext cx="711270" cy="340244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  <a:stCxn id="19" idx="7"/>
            <a:endCxn id="23" idx="2"/>
          </p:cNvCxnSpPr>
          <p:nvPr/>
        </p:nvCxnSpPr>
        <p:spPr>
          <a:xfrm flipV="1">
            <a:off x="6400783" y="3684181"/>
            <a:ext cx="898520" cy="1105004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5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mutual exclusion example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547665" y="1538790"/>
            <a:ext cx="3092729" cy="11288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hu-HU" sz="15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1      2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T1: P(R3); P(R1);</a:t>
            </a:r>
            <a:r>
              <a:rPr lang="hu-HU" sz="15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||||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T2: P(R1); P(R2);</a:t>
            </a:r>
            <a:r>
              <a:rPr lang="hu-HU" sz="15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||||</a:t>
            </a:r>
          </a:p>
          <a:p>
            <a:pPr>
              <a:buNone/>
            </a:pPr>
            <a:r>
              <a:rPr lang="hu-HU" sz="15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T3: P(R2); P(R3);</a:t>
            </a:r>
            <a:r>
              <a:rPr lang="hu-HU" sz="15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||||</a:t>
            </a:r>
            <a:endParaRPr lang="hu-HU" sz="825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801522" y="1770442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801522" y="325213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801522" y="4733821"/>
            <a:ext cx="702078" cy="37804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T3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0042" y="2424623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R1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50042" y="3915054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R2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56276" y="3198125"/>
            <a:ext cx="486054" cy="4860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350" dirty="0">
                <a:solidFill>
                  <a:prstClr val="black"/>
                </a:solidFill>
                <a:latin typeface="Calibri"/>
              </a:rPr>
              <a:t>R3</a:t>
            </a:r>
            <a:endParaRPr lang="en-US" sz="135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" name="Straight Arrow Connector 23"/>
          <p:cNvCxnSpPr>
            <a:cxnSpLocks/>
            <a:stCxn id="23" idx="0"/>
            <a:endCxn id="17" idx="5"/>
          </p:cNvCxnSpPr>
          <p:nvPr/>
        </p:nvCxnSpPr>
        <p:spPr>
          <a:xfrm flipH="1" flipV="1">
            <a:off x="6400783" y="2093122"/>
            <a:ext cx="898520" cy="1105004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21" idx="3"/>
            <a:endCxn id="18" idx="1"/>
          </p:cNvCxnSpPr>
          <p:nvPr/>
        </p:nvCxnSpPr>
        <p:spPr>
          <a:xfrm>
            <a:off x="5436096" y="2667649"/>
            <a:ext cx="468243" cy="639845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  <a:stCxn id="22" idx="2"/>
            <a:endCxn id="19" idx="1"/>
          </p:cNvCxnSpPr>
          <p:nvPr/>
        </p:nvCxnSpPr>
        <p:spPr>
          <a:xfrm>
            <a:off x="5193069" y="4401108"/>
            <a:ext cx="711270" cy="38807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  <a:stCxn id="17" idx="2"/>
          </p:cNvCxnSpPr>
          <p:nvPr/>
        </p:nvCxnSpPr>
        <p:spPr>
          <a:xfrm flipH="1">
            <a:off x="5193070" y="1959464"/>
            <a:ext cx="608453" cy="46516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  <a:stCxn id="18" idx="3"/>
            <a:endCxn id="22" idx="0"/>
          </p:cNvCxnSpPr>
          <p:nvPr/>
        </p:nvCxnSpPr>
        <p:spPr>
          <a:xfrm flipH="1">
            <a:off x="5193069" y="3574810"/>
            <a:ext cx="711270" cy="340244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  <a:stCxn id="19" idx="7"/>
            <a:endCxn id="23" idx="2"/>
          </p:cNvCxnSpPr>
          <p:nvPr/>
        </p:nvCxnSpPr>
        <p:spPr>
          <a:xfrm flipV="1">
            <a:off x="6400783" y="3684181"/>
            <a:ext cx="898520" cy="1105004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11312" y="4789185"/>
            <a:ext cx="1458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/>
              </a:rPr>
              <a:t>Deadlock</a:t>
            </a:r>
            <a:r>
              <a:rPr lang="hu-HU" sz="2400" dirty="0">
                <a:solidFill>
                  <a:srgbClr val="FF0000"/>
                </a:solidFill>
                <a:latin typeface="Calibri"/>
              </a:rPr>
              <a:t>!</a:t>
            </a:r>
            <a:endParaRPr lang="en-US" sz="2400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130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: Rounded Corners 44"/>
          <p:cNvSpPr/>
          <p:nvPr/>
        </p:nvSpPr>
        <p:spPr>
          <a:xfrm>
            <a:off x="4558296" y="3855435"/>
            <a:ext cx="2227508" cy="6430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: Rounded Corners 43"/>
          <p:cNvSpPr/>
          <p:nvPr/>
        </p:nvSpPr>
        <p:spPr>
          <a:xfrm>
            <a:off x="2339752" y="5683890"/>
            <a:ext cx="4446052" cy="64222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: Rounded Corners 42"/>
          <p:cNvSpPr/>
          <p:nvPr/>
        </p:nvSpPr>
        <p:spPr>
          <a:xfrm>
            <a:off x="2802672" y="2153656"/>
            <a:ext cx="3497520" cy="9886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: Rounded Corners 41"/>
          <p:cNvSpPr/>
          <p:nvPr/>
        </p:nvSpPr>
        <p:spPr>
          <a:xfrm>
            <a:off x="4544568" y="1196752"/>
            <a:ext cx="2331688" cy="9886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dirty="0"/>
              <a:t>The main blocks of the OS and the kernel (recap)</a:t>
            </a:r>
          </a:p>
        </p:txBody>
      </p:sp>
      <p:sp>
        <p:nvSpPr>
          <p:cNvPr id="25" name="Téglalap 3"/>
          <p:cNvSpPr/>
          <p:nvPr/>
        </p:nvSpPr>
        <p:spPr>
          <a:xfrm>
            <a:off x="2392884" y="5795197"/>
            <a:ext cx="4320480" cy="423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Hardware devices</a:t>
            </a:r>
          </a:p>
        </p:txBody>
      </p:sp>
      <p:sp>
        <p:nvSpPr>
          <p:cNvPr id="26" name="Téglalap 4"/>
          <p:cNvSpPr/>
          <p:nvPr/>
        </p:nvSpPr>
        <p:spPr>
          <a:xfrm>
            <a:off x="2942668" y="2231946"/>
            <a:ext cx="324036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libraries</a:t>
            </a:r>
          </a:p>
        </p:txBody>
      </p:sp>
      <p:sp>
        <p:nvSpPr>
          <p:cNvPr id="27" name="Téglalap 5"/>
          <p:cNvSpPr/>
          <p:nvPr/>
        </p:nvSpPr>
        <p:spPr>
          <a:xfrm>
            <a:off x="2402608" y="1295842"/>
            <a:ext cx="208823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processes</a:t>
            </a:r>
          </a:p>
        </p:txBody>
      </p:sp>
      <p:sp>
        <p:nvSpPr>
          <p:cNvPr id="28" name="Téglalap 6"/>
          <p:cNvSpPr/>
          <p:nvPr/>
        </p:nvSpPr>
        <p:spPr>
          <a:xfrm>
            <a:off x="4660008" y="1295842"/>
            <a:ext cx="208823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User processes</a:t>
            </a:r>
          </a:p>
        </p:txBody>
      </p:sp>
      <p:cxnSp>
        <p:nvCxnSpPr>
          <p:cNvPr id="29" name="Egyenes összekötő 7"/>
          <p:cNvCxnSpPr/>
          <p:nvPr/>
        </p:nvCxnSpPr>
        <p:spPr>
          <a:xfrm>
            <a:off x="1663944" y="3213770"/>
            <a:ext cx="549119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zövegdoboz 8"/>
          <p:cNvSpPr txBox="1"/>
          <p:nvPr/>
        </p:nvSpPr>
        <p:spPr>
          <a:xfrm>
            <a:off x="1663944" y="1621023"/>
            <a:ext cx="738664" cy="14750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Non-protected</a:t>
            </a:r>
          </a:p>
          <a:p>
            <a:r>
              <a:rPr lang="hu-HU">
                <a:solidFill>
                  <a:srgbClr val="FF0000"/>
                </a:solidFill>
              </a:rPr>
              <a:t>(user)</a:t>
            </a:r>
          </a:p>
        </p:txBody>
      </p:sp>
      <p:sp>
        <p:nvSpPr>
          <p:cNvPr id="31" name="Szövegdoboz 9"/>
          <p:cNvSpPr txBox="1"/>
          <p:nvPr/>
        </p:nvSpPr>
        <p:spPr>
          <a:xfrm>
            <a:off x="1659392" y="4283029"/>
            <a:ext cx="738664" cy="115269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Protected</a:t>
            </a:r>
          </a:p>
          <a:p>
            <a:r>
              <a:rPr lang="hu-HU">
                <a:solidFill>
                  <a:srgbClr val="FF0000"/>
                </a:solidFill>
              </a:rPr>
              <a:t>(system)</a:t>
            </a:r>
          </a:p>
        </p:txBody>
      </p:sp>
      <p:sp>
        <p:nvSpPr>
          <p:cNvPr id="32" name="Téglalap 10"/>
          <p:cNvSpPr/>
          <p:nvPr/>
        </p:nvSpPr>
        <p:spPr>
          <a:xfrm>
            <a:off x="2402608" y="5107827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Device managers</a:t>
            </a:r>
          </a:p>
        </p:txBody>
      </p:sp>
      <p:sp>
        <p:nvSpPr>
          <p:cNvPr id="33" name="Téglalap 11"/>
          <p:cNvSpPr/>
          <p:nvPr/>
        </p:nvSpPr>
        <p:spPr>
          <a:xfrm>
            <a:off x="4630304" y="5107827"/>
            <a:ext cx="1008112" cy="468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Loader</a:t>
            </a:r>
          </a:p>
        </p:txBody>
      </p:sp>
      <p:sp>
        <p:nvSpPr>
          <p:cNvPr id="34" name="Téglalap 12"/>
          <p:cNvSpPr/>
          <p:nvPr/>
        </p:nvSpPr>
        <p:spPr>
          <a:xfrm>
            <a:off x="5705252" y="5107827"/>
            <a:ext cx="100811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/>
              <a:t>Scheduler</a:t>
            </a:r>
          </a:p>
        </p:txBody>
      </p:sp>
      <p:sp>
        <p:nvSpPr>
          <p:cNvPr id="35" name="Téglalap 13"/>
          <p:cNvSpPr/>
          <p:nvPr/>
        </p:nvSpPr>
        <p:spPr>
          <a:xfrm>
            <a:off x="2398056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IT handler</a:t>
            </a:r>
          </a:p>
        </p:txBody>
      </p:sp>
      <p:sp>
        <p:nvSpPr>
          <p:cNvPr id="36" name="Téglalap 14"/>
          <p:cNvSpPr/>
          <p:nvPr/>
        </p:nvSpPr>
        <p:spPr>
          <a:xfrm>
            <a:off x="240260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I/O operations</a:t>
            </a:r>
          </a:p>
        </p:txBody>
      </p:sp>
      <p:sp>
        <p:nvSpPr>
          <p:cNvPr id="37" name="Téglalap 15"/>
          <p:cNvSpPr/>
          <p:nvPr/>
        </p:nvSpPr>
        <p:spPr>
          <a:xfrm>
            <a:off x="2398056" y="3346925"/>
            <a:ext cx="4315308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Systemcall interface</a:t>
            </a:r>
          </a:p>
        </p:txBody>
      </p:sp>
      <p:sp>
        <p:nvSpPr>
          <p:cNvPr id="38" name="Téglalap 16"/>
          <p:cNvSpPr/>
          <p:nvPr/>
        </p:nvSpPr>
        <p:spPr>
          <a:xfrm>
            <a:off x="4638688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Memory manager</a:t>
            </a:r>
          </a:p>
        </p:txBody>
      </p:sp>
      <p:sp>
        <p:nvSpPr>
          <p:cNvPr id="39" name="Téglalap 17"/>
          <p:cNvSpPr/>
          <p:nvPr/>
        </p:nvSpPr>
        <p:spPr>
          <a:xfrm>
            <a:off x="463868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Communications</a:t>
            </a:r>
          </a:p>
        </p:txBody>
      </p:sp>
      <p:sp>
        <p:nvSpPr>
          <p:cNvPr id="40" name="Téglalap 18"/>
          <p:cNvSpPr/>
          <p:nvPr/>
        </p:nvSpPr>
        <p:spPr>
          <a:xfrm>
            <a:off x="4562848" y="3888709"/>
            <a:ext cx="2227696" cy="176247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Szövegdoboz 19"/>
          <p:cNvSpPr txBox="1"/>
          <p:nvPr/>
        </p:nvSpPr>
        <p:spPr>
          <a:xfrm>
            <a:off x="6785804" y="4190007"/>
            <a:ext cx="738664" cy="1494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Process management</a:t>
            </a:r>
          </a:p>
        </p:txBody>
      </p:sp>
    </p:spTree>
    <p:extLst>
      <p:ext uri="{BB962C8B-B14F-4D97-AF65-F5344CB8AC3E}">
        <p14:creationId xmlns:p14="http://schemas.microsoft.com/office/powerpoint/2010/main" val="32206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Emergence of a deadlock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deadlock is a situation when a set of tasks {T</a:t>
            </a:r>
            <a:r>
              <a:rPr lang="en-US" baseline="-25000" dirty="0"/>
              <a:t>1</a:t>
            </a:r>
            <a:r>
              <a:rPr lang="en-US" dirty="0"/>
              <a:t>, T</a:t>
            </a:r>
            <a:r>
              <a:rPr lang="en-US" baseline="-25000" dirty="0"/>
              <a:t>2</a:t>
            </a:r>
            <a:r>
              <a:rPr lang="en-US" dirty="0"/>
              <a:t>, …,T</a:t>
            </a:r>
            <a:r>
              <a:rPr lang="en-US" baseline="-25000" dirty="0"/>
              <a:t>N</a:t>
            </a:r>
            <a:r>
              <a:rPr lang="en-US" dirty="0"/>
              <a:t>} waits for an event, which can be only generated by a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task (1&lt;=</a:t>
            </a:r>
            <a:r>
              <a:rPr lang="en-US" dirty="0" err="1"/>
              <a:t>i</a:t>
            </a:r>
            <a:r>
              <a:rPr lang="en-US" dirty="0"/>
              <a:t>&lt;=N) from the set</a:t>
            </a:r>
          </a:p>
          <a:p>
            <a:pPr lvl="1"/>
            <a:r>
              <a:rPr lang="en-US" dirty="0"/>
              <a:t>If this situation is emerged, the task execution stops</a:t>
            </a:r>
          </a:p>
          <a:p>
            <a:endParaRPr lang="hu-HU" dirty="0"/>
          </a:p>
          <a:p>
            <a:r>
              <a:rPr lang="en-US" dirty="0"/>
              <a:t>Necessary conditions for deadlocks</a:t>
            </a:r>
          </a:p>
          <a:p>
            <a:pPr lvl="1"/>
            <a:r>
              <a:rPr lang="en-US" dirty="0"/>
              <a:t>1. mutual exclusion</a:t>
            </a:r>
          </a:p>
          <a:p>
            <a:pPr lvl="1"/>
            <a:r>
              <a:rPr lang="en-US" dirty="0"/>
              <a:t>2. busy waiting</a:t>
            </a:r>
          </a:p>
          <a:p>
            <a:pPr lvl="1"/>
            <a:r>
              <a:rPr lang="en-US" dirty="0"/>
              <a:t>3. only voluntarily resource releasing</a:t>
            </a:r>
          </a:p>
          <a:p>
            <a:pPr lvl="1"/>
            <a:r>
              <a:rPr lang="en-US" dirty="0"/>
              <a:t>4. circular waiting</a:t>
            </a:r>
          </a:p>
          <a:p>
            <a:pPr lvl="2"/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waits for a resource locked by T</a:t>
            </a:r>
            <a:r>
              <a:rPr lang="en-US" baseline="-25000" dirty="0"/>
              <a:t>i+1</a:t>
            </a:r>
            <a:r>
              <a:rPr lang="en-US" dirty="0"/>
              <a:t> (1&lt;=</a:t>
            </a:r>
            <a:r>
              <a:rPr lang="en-US" dirty="0" err="1"/>
              <a:t>i</a:t>
            </a:r>
            <a:r>
              <a:rPr lang="en-US" dirty="0"/>
              <a:t>&lt;=N) and T</a:t>
            </a:r>
            <a:r>
              <a:rPr lang="en-US" baseline="-25000" dirty="0"/>
              <a:t>N</a:t>
            </a:r>
            <a:r>
              <a:rPr lang="en-US" dirty="0"/>
              <a:t> waits for a resource locked by T</a:t>
            </a:r>
            <a:r>
              <a:rPr lang="en-US" baseline="-25000" dirty="0"/>
              <a:t>0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63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3011027" y="414658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956927" y="414658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11059" y="605369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51223" y="605369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62955" y="5028131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27151" y="5028131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7327" y="5028131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2708920"/>
            <a:ext cx="3355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 1    2    3    4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T1: +R1; +R2; -R1; +R1;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T2: +R2; -R2; +R2; -R2;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T3: +R1; +R3; -R3; +R3;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T4: +R3; -R3; +R3; +R2;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447" y="3131392"/>
            <a:ext cx="4458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+Rx: allocate a resource: P(Rx)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-Rx: release a resource: V(Rx)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658234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rules: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tasks (T1..T4) run simultaneously (scheduled), 1 operation per tick, if a resource cannot allocated, the task enters waiting state (FIFO queue for that resource)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same tick if two task wants to allocate the same resource, the task with the smaller number will get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simultaneous resource release is always performed before the resource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voluntarily resource releasing</a:t>
            </a:r>
          </a:p>
        </p:txBody>
      </p:sp>
    </p:spTree>
    <p:extLst>
      <p:ext uri="{BB962C8B-B14F-4D97-AF65-F5344CB8AC3E}">
        <p14:creationId xmlns:p14="http://schemas.microsoft.com/office/powerpoint/2010/main" val="89303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284380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0404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36976" y="4726953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04666" y="468187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71164" y="3811888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60849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0534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4113" y="980728"/>
            <a:ext cx="17011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 1   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T1: +R1;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T2: +R2;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T3: +R1;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T4: +R3;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Arrow Connector 19"/>
          <p:cNvCxnSpPr>
            <a:cxnSpLocks/>
            <a:stCxn id="8" idx="0"/>
            <a:endCxn id="4" idx="3"/>
          </p:cNvCxnSpPr>
          <p:nvPr/>
        </p:nvCxnSpPr>
        <p:spPr>
          <a:xfrm flipV="1">
            <a:off x="2295200" y="3480615"/>
            <a:ext cx="685697" cy="331273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9" idx="3"/>
            <a:endCxn id="5" idx="3"/>
          </p:cNvCxnSpPr>
          <p:nvPr/>
        </p:nvCxnSpPr>
        <p:spPr>
          <a:xfrm flipV="1">
            <a:off x="4708921" y="3480615"/>
            <a:ext cx="43221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6" idx="1"/>
            <a:endCxn id="8" idx="2"/>
          </p:cNvCxnSpPr>
          <p:nvPr/>
        </p:nvCxnSpPr>
        <p:spPr>
          <a:xfrm flipH="1" flipV="1">
            <a:off x="2295200" y="4459960"/>
            <a:ext cx="678865" cy="34081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10" idx="2"/>
            <a:endCxn id="7" idx="7"/>
          </p:cNvCxnSpPr>
          <p:nvPr/>
        </p:nvCxnSpPr>
        <p:spPr>
          <a:xfrm flipH="1">
            <a:off x="5803681" y="4437112"/>
            <a:ext cx="670889" cy="318579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87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284380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0404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36976" y="4726953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04666" y="468187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71164" y="3811888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60849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0534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R3</a:t>
            </a:r>
            <a:endParaRPr lang="en-US" dirty="0"/>
          </a:p>
        </p:txBody>
      </p:sp>
      <p:cxnSp>
        <p:nvCxnSpPr>
          <p:cNvPr id="20" name="Straight Arrow Connector 19"/>
          <p:cNvCxnSpPr>
            <a:cxnSpLocks/>
            <a:stCxn id="8" idx="0"/>
            <a:endCxn id="4" idx="3"/>
          </p:cNvCxnSpPr>
          <p:nvPr/>
        </p:nvCxnSpPr>
        <p:spPr>
          <a:xfrm flipV="1">
            <a:off x="2295200" y="3480615"/>
            <a:ext cx="685697" cy="331273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  <a:stCxn id="9" idx="1"/>
            <a:endCxn id="4" idx="5"/>
          </p:cNvCxnSpPr>
          <p:nvPr/>
        </p:nvCxnSpPr>
        <p:spPr>
          <a:xfrm flipH="1" flipV="1">
            <a:off x="3642823" y="3480615"/>
            <a:ext cx="41802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6" idx="1"/>
            <a:endCxn id="8" idx="2"/>
          </p:cNvCxnSpPr>
          <p:nvPr/>
        </p:nvCxnSpPr>
        <p:spPr>
          <a:xfrm flipH="1" flipV="1">
            <a:off x="2295200" y="4459960"/>
            <a:ext cx="678865" cy="34081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3461" y="986788"/>
            <a:ext cx="21146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 1    2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T1: +R1; +R2;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T2: +R2; -R2;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T3: +R1; ||||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T4: +R3; -R3;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7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284380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0404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36976" y="4726953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04666" y="468187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71164" y="3811888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60849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0534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R3</a:t>
            </a:r>
            <a:endParaRPr lang="en-US" dirty="0"/>
          </a:p>
        </p:txBody>
      </p:sp>
      <p:cxnSp>
        <p:nvCxnSpPr>
          <p:cNvPr id="21" name="Straight Arrow Connector 20"/>
          <p:cNvCxnSpPr>
            <a:cxnSpLocks/>
            <a:stCxn id="9" idx="1"/>
            <a:endCxn id="4" idx="5"/>
          </p:cNvCxnSpPr>
          <p:nvPr/>
        </p:nvCxnSpPr>
        <p:spPr>
          <a:xfrm flipH="1" flipV="1">
            <a:off x="3642823" y="3480615"/>
            <a:ext cx="41802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8" idx="2"/>
            <a:endCxn id="6" idx="1"/>
          </p:cNvCxnSpPr>
          <p:nvPr/>
        </p:nvCxnSpPr>
        <p:spPr>
          <a:xfrm>
            <a:off x="2295200" y="4459960"/>
            <a:ext cx="678865" cy="34081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3461" y="986788"/>
            <a:ext cx="28039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 1    2    3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T1: +R1; +R2; -R1; 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T2: +R2; -R2; +R2;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T3: +R1; ||||||||;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T4: +R3; -R3; +R3;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>
            <a:cxnSpLocks/>
            <a:stCxn id="5" idx="3"/>
            <a:endCxn id="9" idx="3"/>
          </p:cNvCxnSpPr>
          <p:nvPr/>
        </p:nvCxnSpPr>
        <p:spPr>
          <a:xfrm flipH="1">
            <a:off x="4708921" y="3480615"/>
            <a:ext cx="43221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10" idx="2"/>
            <a:endCxn id="7" idx="7"/>
          </p:cNvCxnSpPr>
          <p:nvPr/>
        </p:nvCxnSpPr>
        <p:spPr>
          <a:xfrm flipH="1">
            <a:off x="5803681" y="4437112"/>
            <a:ext cx="670889" cy="318579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4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284380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0404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36976" y="4726953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04666" y="468187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71164" y="3811888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60849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0534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R3</a:t>
            </a:r>
            <a:endParaRPr lang="en-US" dirty="0"/>
          </a:p>
        </p:txBody>
      </p:sp>
      <p:cxnSp>
        <p:nvCxnSpPr>
          <p:cNvPr id="21" name="Straight Arrow Connector 20"/>
          <p:cNvCxnSpPr>
            <a:cxnSpLocks/>
            <a:stCxn id="9" idx="1"/>
            <a:endCxn id="4" idx="5"/>
          </p:cNvCxnSpPr>
          <p:nvPr/>
        </p:nvCxnSpPr>
        <p:spPr>
          <a:xfrm flipH="1" flipV="1">
            <a:off x="3642823" y="3480615"/>
            <a:ext cx="41802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8" idx="2"/>
            <a:endCxn id="6" idx="1"/>
          </p:cNvCxnSpPr>
          <p:nvPr/>
        </p:nvCxnSpPr>
        <p:spPr>
          <a:xfrm>
            <a:off x="2295200" y="4459960"/>
            <a:ext cx="678865" cy="34081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3461" y="986788"/>
            <a:ext cx="3355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 1    2    3    4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T1: +R1; +R2; -R1; +R1;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T2: +R2; -R2; +R2; ||||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T3: +R1; ||||||||; +R3;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T4: +R3; -R3; +R3; +R2;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>
            <a:cxnSpLocks/>
            <a:stCxn id="5" idx="3"/>
            <a:endCxn id="9" idx="3"/>
          </p:cNvCxnSpPr>
          <p:nvPr/>
        </p:nvCxnSpPr>
        <p:spPr>
          <a:xfrm flipH="1">
            <a:off x="4708921" y="3480615"/>
            <a:ext cx="43221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10" idx="2"/>
            <a:endCxn id="7" idx="7"/>
          </p:cNvCxnSpPr>
          <p:nvPr/>
        </p:nvCxnSpPr>
        <p:spPr>
          <a:xfrm flipH="1">
            <a:off x="5803681" y="4437112"/>
            <a:ext cx="670889" cy="318579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4" idx="3"/>
            <a:endCxn id="8" idx="0"/>
          </p:cNvCxnSpPr>
          <p:nvPr/>
        </p:nvCxnSpPr>
        <p:spPr>
          <a:xfrm flipH="1">
            <a:off x="2295200" y="3480615"/>
            <a:ext cx="685697" cy="331273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6" idx="6"/>
            <a:endCxn id="10" idx="1"/>
          </p:cNvCxnSpPr>
          <p:nvPr/>
        </p:nvCxnSpPr>
        <p:spPr>
          <a:xfrm flipV="1">
            <a:off x="3773080" y="4113076"/>
            <a:ext cx="2377454" cy="865905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7" idx="2"/>
            <a:endCxn id="9" idx="2"/>
          </p:cNvCxnSpPr>
          <p:nvPr/>
        </p:nvCxnSpPr>
        <p:spPr>
          <a:xfrm flipH="1" flipV="1">
            <a:off x="4384885" y="4437112"/>
            <a:ext cx="619781" cy="49679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7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graph example</a:t>
            </a:r>
          </a:p>
        </p:txBody>
      </p:sp>
      <p:sp>
        <p:nvSpPr>
          <p:cNvPr id="4" name="Oval 3"/>
          <p:cNvSpPr/>
          <p:nvPr/>
        </p:nvSpPr>
        <p:spPr>
          <a:xfrm>
            <a:off x="284380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004048" y="3050376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36976" y="4726953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T3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04666" y="4681874"/>
            <a:ext cx="936104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71164" y="3811888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60849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50534" y="3789040"/>
            <a:ext cx="648072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R3</a:t>
            </a:r>
            <a:endParaRPr lang="en-US" dirty="0"/>
          </a:p>
        </p:txBody>
      </p:sp>
      <p:cxnSp>
        <p:nvCxnSpPr>
          <p:cNvPr id="21" name="Straight Arrow Connector 20"/>
          <p:cNvCxnSpPr>
            <a:cxnSpLocks/>
            <a:stCxn id="9" idx="1"/>
            <a:endCxn id="4" idx="5"/>
          </p:cNvCxnSpPr>
          <p:nvPr/>
        </p:nvCxnSpPr>
        <p:spPr>
          <a:xfrm flipH="1" flipV="1">
            <a:off x="3642823" y="3480615"/>
            <a:ext cx="418026" cy="632461"/>
          </a:xfrm>
          <a:prstGeom prst="straightConnector1">
            <a:avLst/>
          </a:prstGeom>
          <a:ln w="34925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8" idx="2"/>
            <a:endCxn id="6" idx="1"/>
          </p:cNvCxnSpPr>
          <p:nvPr/>
        </p:nvCxnSpPr>
        <p:spPr>
          <a:xfrm>
            <a:off x="2295200" y="4459960"/>
            <a:ext cx="678865" cy="340810"/>
          </a:xfrm>
          <a:prstGeom prst="straightConnector1">
            <a:avLst/>
          </a:prstGeom>
          <a:ln w="34925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3461" y="986788"/>
            <a:ext cx="3355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Tick</a:t>
            </a:r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: 1    2    3    4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T1: +R1; +R2; -R1; +R1;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T2: +R2; -R2; +R2; ||||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T3: +R1; ||||||||; +R3;</a:t>
            </a:r>
          </a:p>
          <a:p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T4: +R3; -R3; +R3; +R2;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>
            <a:cxnSpLocks/>
            <a:stCxn id="5" idx="3"/>
            <a:endCxn id="9" idx="3"/>
          </p:cNvCxnSpPr>
          <p:nvPr/>
        </p:nvCxnSpPr>
        <p:spPr>
          <a:xfrm flipH="1">
            <a:off x="4708921" y="3480615"/>
            <a:ext cx="432216" cy="632461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10" idx="2"/>
            <a:endCxn id="7" idx="7"/>
          </p:cNvCxnSpPr>
          <p:nvPr/>
        </p:nvCxnSpPr>
        <p:spPr>
          <a:xfrm flipH="1">
            <a:off x="5803681" y="4437112"/>
            <a:ext cx="670889" cy="318579"/>
          </a:xfrm>
          <a:prstGeom prst="straightConnector1">
            <a:avLst/>
          </a:prstGeom>
          <a:ln w="34925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4" idx="3"/>
            <a:endCxn id="8" idx="0"/>
          </p:cNvCxnSpPr>
          <p:nvPr/>
        </p:nvCxnSpPr>
        <p:spPr>
          <a:xfrm flipH="1">
            <a:off x="2295200" y="3480615"/>
            <a:ext cx="685697" cy="331273"/>
          </a:xfrm>
          <a:prstGeom prst="straightConnector1">
            <a:avLst/>
          </a:prstGeom>
          <a:ln w="34925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6" idx="6"/>
            <a:endCxn id="10" idx="1"/>
          </p:cNvCxnSpPr>
          <p:nvPr/>
        </p:nvCxnSpPr>
        <p:spPr>
          <a:xfrm flipV="1">
            <a:off x="3773080" y="4113076"/>
            <a:ext cx="2377454" cy="865905"/>
          </a:xfrm>
          <a:prstGeom prst="straightConnector1">
            <a:avLst/>
          </a:prstGeom>
          <a:ln w="34925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  <a:stCxn id="7" idx="2"/>
            <a:endCxn id="9" idx="2"/>
          </p:cNvCxnSpPr>
          <p:nvPr/>
        </p:nvCxnSpPr>
        <p:spPr>
          <a:xfrm flipH="1" flipV="1">
            <a:off x="4384885" y="4437112"/>
            <a:ext cx="619781" cy="496790"/>
          </a:xfrm>
          <a:prstGeom prst="straightConnector1">
            <a:avLst/>
          </a:prstGeom>
          <a:ln w="34925">
            <a:solidFill>
              <a:srgbClr val="FF0000"/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772793" y="530301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Deadlock</a:t>
            </a:r>
            <a:r>
              <a:rPr lang="hu-HU" sz="3200" dirty="0">
                <a:solidFill>
                  <a:srgbClr val="FF0000"/>
                </a:solidFill>
              </a:rPr>
              <a:t>!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job execution</a:t>
            </a:r>
            <a:r>
              <a:rPr lang="hu-HU" dirty="0"/>
              <a:t> (</a:t>
            </a:r>
            <a:r>
              <a:rPr lang="hu-HU" dirty="0" err="1"/>
              <a:t>recap</a:t>
            </a:r>
            <a:r>
              <a:rPr lang="hu-HU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basic goal of the OS is to support user job execution</a:t>
            </a:r>
          </a:p>
          <a:p>
            <a:pPr lvl="1"/>
            <a:r>
              <a:rPr lang="en-US" dirty="0"/>
              <a:t>Jobs are executed by tasks (maybe more than one)</a:t>
            </a:r>
          </a:p>
          <a:p>
            <a:pPr lvl="1"/>
            <a:r>
              <a:rPr lang="en-US" dirty="0"/>
              <a:t>Executing jobs may require the executor tasks to </a:t>
            </a:r>
            <a:r>
              <a:rPr lang="en-US" b="1" dirty="0"/>
              <a:t>cooperate</a:t>
            </a:r>
          </a:p>
          <a:p>
            <a:pPr lvl="1"/>
            <a:r>
              <a:rPr lang="en-US" dirty="0"/>
              <a:t>A modern OS is </a:t>
            </a:r>
            <a:r>
              <a:rPr lang="en-US" dirty="0" err="1"/>
              <a:t>multiprogrammed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executing jobs parallel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Task implementations: processes and threads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Threads in the same process are using shared memory  </a:t>
            </a:r>
            <a:r>
              <a:rPr lang="en-US" b="1" dirty="0">
                <a:sym typeface="Wingdings" panose="05000000000000000000" pitchFamily="2" charset="2"/>
              </a:rPr>
              <a:t>competitive</a:t>
            </a:r>
            <a:r>
              <a:rPr lang="en-US" dirty="0">
                <a:sym typeface="Wingdings" panose="05000000000000000000" pitchFamily="2" charset="2"/>
              </a:rPr>
              <a:t> environment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Processes are separated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Communication has to be synchronized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Parallel running processes may have to compete for the resources</a:t>
            </a:r>
          </a:p>
          <a:p>
            <a:pPr lvl="2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Current systems require parallel programming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clock frequency is almost reached its technological boundary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Multithreaded execution is the design principle  Multicore CPUs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This also requires a new programming principle</a:t>
            </a:r>
          </a:p>
        </p:txBody>
      </p:sp>
    </p:spTree>
    <p:extLst>
      <p:ext uri="{BB962C8B-B14F-4D97-AF65-F5344CB8AC3E}">
        <p14:creationId xmlns:p14="http://schemas.microsoft.com/office/powerpoint/2010/main" val="210269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between tasks</a:t>
            </a:r>
            <a:r>
              <a:rPr lang="hu-HU" dirty="0"/>
              <a:t> (</a:t>
            </a:r>
            <a:r>
              <a:rPr lang="hu-HU" dirty="0" err="1"/>
              <a:t>recap</a:t>
            </a:r>
            <a:r>
              <a:rPr lang="hu-HU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Synchronization means coordination between tasks by constraining operation execution in time</a:t>
            </a:r>
          </a:p>
          <a:p>
            <a:pPr lvl="1"/>
            <a:r>
              <a:rPr lang="en-US" dirty="0"/>
              <a:t>The execution of specific tasks can be slowed down (temporally stopped) in order to achieve combined operation</a:t>
            </a:r>
          </a:p>
          <a:p>
            <a:r>
              <a:rPr lang="en-US" dirty="0"/>
              <a:t>Basic application of synchronization</a:t>
            </a:r>
          </a:p>
          <a:p>
            <a:pPr lvl="1"/>
            <a:r>
              <a:rPr lang="en-US" dirty="0"/>
              <a:t>In competitive environments: using shared resources</a:t>
            </a:r>
          </a:p>
          <a:p>
            <a:pPr lvl="1"/>
            <a:r>
              <a:rPr lang="en-US" dirty="0"/>
              <a:t>In cooperation: communication</a:t>
            </a:r>
          </a:p>
          <a:p>
            <a:r>
              <a:rPr lang="en-US" dirty="0"/>
              <a:t>The „price” of synchronization</a:t>
            </a:r>
          </a:p>
          <a:p>
            <a:pPr lvl="1"/>
            <a:r>
              <a:rPr lang="en-US" dirty="0"/>
              <a:t>It may cause performance degradation</a:t>
            </a:r>
          </a:p>
          <a:p>
            <a:pPr lvl="1"/>
            <a:r>
              <a:rPr lang="en-US" dirty="0"/>
              <a:t>The waiting tasks are not „useful”</a:t>
            </a:r>
          </a:p>
          <a:p>
            <a:pPr lvl="2"/>
            <a:r>
              <a:rPr lang="en-US" dirty="0"/>
              <a:t>They cannot wait for I/O operations, they are blocked</a:t>
            </a:r>
          </a:p>
          <a:p>
            <a:pPr lvl="1"/>
            <a:r>
              <a:rPr lang="en-US" dirty="0"/>
              <a:t>No sync.: no waiting, erroneous behavior is possible</a:t>
            </a:r>
          </a:p>
          <a:p>
            <a:pPr lvl="1"/>
            <a:r>
              <a:rPr lang="en-US" dirty="0"/>
              <a:t>Bad sync. scheme: too much waiting, bad resource utilization</a:t>
            </a:r>
          </a:p>
        </p:txBody>
      </p:sp>
    </p:spTree>
    <p:extLst>
      <p:ext uri="{BB962C8B-B14F-4D97-AF65-F5344CB8AC3E}">
        <p14:creationId xmlns:p14="http://schemas.microsoft.com/office/powerpoint/2010/main" val="162108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and cooperation between tasks 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Tasks may operate independently from each others</a:t>
            </a:r>
          </a:p>
          <a:p>
            <a:pPr lvl="1"/>
            <a:r>
              <a:rPr lang="en-US" dirty="0"/>
              <a:t>Not influencing each others operation</a:t>
            </a:r>
          </a:p>
          <a:p>
            <a:pPr lvl="1"/>
            <a:r>
              <a:rPr lang="en-US" dirty="0"/>
              <a:t>Asynchronous execution</a:t>
            </a:r>
          </a:p>
          <a:p>
            <a:pPr lvl="1"/>
            <a:r>
              <a:rPr lang="en-US" dirty="0"/>
              <a:t>This separation is made possible by the OS</a:t>
            </a:r>
          </a:p>
          <a:p>
            <a:pPr lvl="1"/>
            <a:r>
              <a:rPr lang="en-US" dirty="0"/>
              <a:t>The resources (CPU, RAM, HW devices) are used by more than one task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  <a:p>
            <a:pPr lvl="2"/>
            <a:r>
              <a:rPr lang="en-US" dirty="0"/>
              <a:t>Conflicts may appear</a:t>
            </a:r>
          </a:p>
          <a:p>
            <a:pPr lvl="2"/>
            <a:r>
              <a:rPr lang="en-US" dirty="0"/>
              <a:t>Execution dependencies created</a:t>
            </a:r>
          </a:p>
          <a:p>
            <a:pPr lvl="1"/>
            <a:r>
              <a:rPr lang="en-US" dirty="0"/>
              <a:t>These conflicts have to be solved by the OS</a:t>
            </a:r>
          </a:p>
          <a:p>
            <a:endParaRPr lang="hu-HU" dirty="0"/>
          </a:p>
          <a:p>
            <a:r>
              <a:rPr lang="en-US" dirty="0"/>
              <a:t>The user jobs also require the tasks to cooperate</a:t>
            </a:r>
          </a:p>
          <a:p>
            <a:pPr lvl="1"/>
            <a:r>
              <a:rPr lang="en-US" dirty="0"/>
              <a:t>The job is decomposed to separate tasks</a:t>
            </a:r>
          </a:p>
          <a:p>
            <a:pPr lvl="1"/>
            <a:r>
              <a:rPr lang="en-US" dirty="0"/>
              <a:t>These tasks have to cooperate </a:t>
            </a:r>
            <a:r>
              <a:rPr lang="en-US" dirty="0">
                <a:sym typeface="Wingdings" panose="05000000000000000000" pitchFamily="2" charset="2"/>
              </a:rPr>
              <a:t> communicate and synchronize with each other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OS provide services for this</a:t>
            </a:r>
          </a:p>
          <a:p>
            <a:endParaRPr lang="en-US" dirty="0"/>
          </a:p>
          <a:p>
            <a:r>
              <a:rPr lang="en-US" dirty="0"/>
              <a:t>Remark: A single processor system </a:t>
            </a:r>
            <a:r>
              <a:rPr lang="hu-HU" dirty="0"/>
              <a:t>is </a:t>
            </a:r>
            <a:r>
              <a:rPr lang="en-US" dirty="0"/>
              <a:t>also a competitive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0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critical section</a:t>
            </a:r>
            <a:r>
              <a:rPr lang="hu-HU" dirty="0"/>
              <a:t> </a:t>
            </a:r>
            <a:r>
              <a:rPr lang="en-US" dirty="0"/>
              <a:t>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critical section is an instruction sequence with restricted execution: only one task can execute them at the same time</a:t>
            </a:r>
          </a:p>
          <a:p>
            <a:r>
              <a:rPr lang="en-US" dirty="0"/>
              <a:t>N-critical section: N number of executions are possible at same time (e.g.: N number of resources are available)</a:t>
            </a:r>
          </a:p>
          <a:p>
            <a:r>
              <a:rPr lang="en-US" dirty="0"/>
              <a:t>The rules of the restriction (N=1 case)</a:t>
            </a:r>
          </a:p>
          <a:p>
            <a:pPr lvl="1"/>
            <a:r>
              <a:rPr lang="en-US" dirty="0"/>
              <a:t>Entering</a:t>
            </a:r>
          </a:p>
          <a:p>
            <a:pPr lvl="2"/>
            <a:r>
              <a:rPr lang="en-US" dirty="0"/>
              <a:t>It is forbidden to enter, when another task is in the critical section</a:t>
            </a:r>
          </a:p>
          <a:p>
            <a:pPr lvl="2"/>
            <a:r>
              <a:rPr lang="en-US" dirty="0"/>
              <a:t>If no tasks in the critical section, only that task can enter, which are executing the instructions before the critical section</a:t>
            </a:r>
          </a:p>
          <a:p>
            <a:pPr lvl="2"/>
            <a:r>
              <a:rPr lang="en-US" dirty="0"/>
              <a:t>If a task wants to enter the critical section it may preceded by other tasks, but number of failed tries are limited</a:t>
            </a:r>
          </a:p>
          <a:p>
            <a:pPr lvl="1"/>
            <a:r>
              <a:rPr lang="en-US" dirty="0"/>
              <a:t>Exiting</a:t>
            </a:r>
          </a:p>
          <a:p>
            <a:pPr lvl="2"/>
            <a:r>
              <a:rPr lang="en-US" dirty="0"/>
              <a:t>The critical section should finished in finite time</a:t>
            </a:r>
          </a:p>
          <a:p>
            <a:pPr lvl="2"/>
            <a:r>
              <a:rPr lang="en-US" dirty="0"/>
              <a:t>Common programming mistake: the tasks don’t leave the critical section (releasing the resources)</a:t>
            </a:r>
          </a:p>
        </p:txBody>
      </p:sp>
    </p:spTree>
    <p:extLst>
      <p:ext uri="{BB962C8B-B14F-4D97-AF65-F5344CB8AC3E}">
        <p14:creationId xmlns:p14="http://schemas.microsoft.com/office/powerpoint/2010/main" val="399823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support for synchronization 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Simple solution: disable interrupts when a task executes the critical section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no preemption is possible, mutual exclusion is realized</a:t>
            </a:r>
          </a:p>
          <a:p>
            <a:pPr lvl="1"/>
            <a:r>
              <a:rPr lang="en-US" dirty="0"/>
              <a:t>It makes the system cooperative (non preemptive)</a:t>
            </a:r>
          </a:p>
          <a:p>
            <a:pPr lvl="1"/>
            <a:r>
              <a:rPr lang="en-US" dirty="0"/>
              <a:t>It may used in single processor systems</a:t>
            </a:r>
          </a:p>
          <a:p>
            <a:pPr lvl="1"/>
            <a:r>
              <a:rPr lang="en-US" dirty="0"/>
              <a:t>Disabling the interrupts may lead to omitting important events</a:t>
            </a:r>
          </a:p>
          <a:p>
            <a:pPr lvl="1"/>
            <a:r>
              <a:rPr lang="en-US" dirty="0"/>
              <a:t>Cannot use it in a multiprocessor environment</a:t>
            </a:r>
          </a:p>
          <a:p>
            <a:pPr lvl="2"/>
            <a:r>
              <a:rPr lang="en-US" dirty="0"/>
              <a:t>Other operations also disabled on the other CPU-s</a:t>
            </a:r>
          </a:p>
          <a:p>
            <a:r>
              <a:rPr lang="en-US" dirty="0"/>
              <a:t>Good solution: </a:t>
            </a:r>
            <a:r>
              <a:rPr lang="en-US" b="1" dirty="0"/>
              <a:t>atomic</a:t>
            </a:r>
            <a:r>
              <a:rPr lang="en-US" dirty="0"/>
              <a:t> (non interruptible) memory instruction pairs</a:t>
            </a:r>
          </a:p>
          <a:p>
            <a:pPr lvl="1"/>
            <a:r>
              <a:rPr lang="en-US" b="1" dirty="0"/>
              <a:t>Test-and-set-lock (TSL)</a:t>
            </a:r>
            <a:r>
              <a:rPr lang="en-US" dirty="0"/>
              <a:t>: Sets the lock value to true</a:t>
            </a:r>
          </a:p>
          <a:p>
            <a:pPr lvl="2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TSL(lock) ) { }</a:t>
            </a:r>
          </a:p>
          <a:p>
            <a:pPr lvl="2"/>
            <a:r>
              <a:rPr lang="en-US" dirty="0"/>
              <a:t>Waits until the lock is released and engages the new lock for the current task</a:t>
            </a:r>
          </a:p>
          <a:p>
            <a:pPr lvl="2"/>
            <a:r>
              <a:rPr lang="en-US" dirty="0"/>
              <a:t>The lock is usually a binary variable (true-false)</a:t>
            </a:r>
          </a:p>
          <a:p>
            <a:pPr lvl="1"/>
            <a:r>
              <a:rPr lang="en-US" b="1" dirty="0"/>
              <a:t>Compare-and-swap (CAS)</a:t>
            </a:r>
            <a:r>
              <a:rPr lang="en-US" dirty="0"/>
              <a:t>: A variable is only modified when it has a specified value</a:t>
            </a:r>
          </a:p>
          <a:p>
            <a:pPr lvl="2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 CAS(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a, b) == a ) {}</a:t>
            </a:r>
          </a:p>
          <a:p>
            <a:pPr lvl="2"/>
            <a:r>
              <a:rPr lang="en-US" dirty="0"/>
              <a:t>Waits until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value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, then sets it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</a:p>
          <a:p>
            <a:pPr lvl="2"/>
            <a:r>
              <a:rPr lang="en-US" dirty="0"/>
              <a:t>Works on larger variables also (e.g. arrays)</a:t>
            </a:r>
          </a:p>
        </p:txBody>
      </p:sp>
    </p:spTree>
    <p:extLst>
      <p:ext uri="{BB962C8B-B14F-4D97-AF65-F5344CB8AC3E}">
        <p14:creationId xmlns:p14="http://schemas.microsoft.com/office/powerpoint/2010/main" val="411879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critical sections with TSL and CAS operators</a:t>
            </a:r>
            <a:r>
              <a:rPr lang="hu-HU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2716"/>
            <a:ext cx="4042792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/>
              <a:t>Test-and-set lock (TSL)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//non protected section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while(TSL(lock)){}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//critical section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lock = FALSE;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//further non protected sections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88024" y="908720"/>
            <a:ext cx="4042792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None/>
            </a:pPr>
            <a:r>
              <a:rPr lang="en-US" dirty="0"/>
              <a:t>Compare-and-swap (CAS)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//non protected section</a:t>
            </a:r>
          </a:p>
          <a:p>
            <a:pPr lvl="0">
              <a:buNone/>
            </a:pPr>
            <a:r>
              <a:rPr lang="en-US" sz="1900" dirty="0">
                <a:latin typeface="Courier New" pitchFamily="49"/>
              </a:rPr>
              <a:t>while(CAS(lock, 0, 1) == 0) { }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//critical section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lock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//further non protected sections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0464" y="2380144"/>
            <a:ext cx="0" cy="36004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88024" y="2278408"/>
            <a:ext cx="0" cy="36004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3832" y="3717032"/>
            <a:ext cx="8232968" cy="28083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cs typeface="Courier New" panose="02070309020205020404" pitchFamily="49" charset="0"/>
              </a:rPr>
              <a:t>Critical sections can be implemented with TSL and CAS hardware instructions</a:t>
            </a:r>
          </a:p>
          <a:p>
            <a:r>
              <a:rPr lang="en-US" sz="2800" dirty="0">
                <a:cs typeface="Courier New" panose="02070309020205020404" pitchFamily="49" charset="0"/>
              </a:rPr>
              <a:t>Problems with this implementation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The task is in a while loop:  busy waiting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In a single CPU system it prevents other tasks to run, and release the lock(s)</a:t>
            </a:r>
          </a:p>
          <a:p>
            <a:pPr lvl="1"/>
            <a:r>
              <a:rPr lang="en-US" sz="2000" dirty="0">
                <a:cs typeface="Courier New" panose="02070309020205020404" pitchFamily="49" charset="0"/>
              </a:rPr>
              <a:t>A blocking operation is better, so the task enters waiting state</a:t>
            </a:r>
          </a:p>
        </p:txBody>
      </p:sp>
    </p:spTree>
    <p:extLst>
      <p:ext uri="{BB962C8B-B14F-4D97-AF65-F5344CB8AC3E}">
        <p14:creationId xmlns:p14="http://schemas.microsoft.com/office/powerpoint/2010/main" val="412639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The </a:t>
            </a:r>
            <a:r>
              <a:rPr lang="en-US" dirty="0"/>
              <a:t>semaphore</a:t>
            </a:r>
            <a:r>
              <a:rPr lang="hu-HU" dirty="0"/>
              <a:t> </a:t>
            </a:r>
            <a:r>
              <a:rPr lang="en-US" dirty="0"/>
              <a:t>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81642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Semaphore (S): data structure with two atomic operations</a:t>
            </a:r>
          </a:p>
          <a:p>
            <a:r>
              <a:rPr lang="en-US" dirty="0"/>
              <a:t>Binary semaphore: {0,1}</a:t>
            </a:r>
          </a:p>
          <a:p>
            <a:pPr lvl="1"/>
            <a:r>
              <a:rPr lang="en-US" dirty="0"/>
              <a:t>For protecting the critical section. The mutex is a binary semaphore</a:t>
            </a:r>
          </a:p>
          <a:p>
            <a:r>
              <a:rPr lang="en-US" dirty="0"/>
              <a:t>Counter type semaphore: {0, 1, 2, …}</a:t>
            </a:r>
          </a:p>
          <a:p>
            <a:pPr lvl="1"/>
            <a:r>
              <a:rPr lang="en-US" dirty="0"/>
              <a:t>For protecting N-critical section</a:t>
            </a:r>
          </a:p>
          <a:p>
            <a:pPr lvl="1"/>
            <a:endParaRPr lang="en-US" dirty="0"/>
          </a:p>
          <a:p>
            <a:r>
              <a:rPr lang="en-US" dirty="0"/>
              <a:t>P(S) operation: waits until the S value can be decremented by one</a:t>
            </a:r>
          </a:p>
          <a:p>
            <a:pPr lvl="1"/>
            <a:r>
              <a:rPr lang="en-US" dirty="0"/>
              <a:t>This is a blocking operation, so the task will enter into waiting state (good solution, others can run)</a:t>
            </a:r>
          </a:p>
          <a:p>
            <a:r>
              <a:rPr lang="en-US" dirty="0"/>
              <a:t>V(S) operation: increments the S value by one</a:t>
            </a:r>
          </a:p>
          <a:p>
            <a:pPr lvl="1"/>
            <a:r>
              <a:rPr lang="en-US" dirty="0"/>
              <a:t>Release operation (leaving the critical section)</a:t>
            </a:r>
          </a:p>
          <a:p>
            <a:pPr lvl="1"/>
            <a:r>
              <a:rPr lang="en-US" dirty="0"/>
              <a:t>Non blocking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812" y="4869160"/>
            <a:ext cx="376237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83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2382</Words>
  <Application>Microsoft Office PowerPoint</Application>
  <PresentationFormat>On-screen Show (4:3)</PresentationFormat>
  <Paragraphs>420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Courier New</vt:lpstr>
      <vt:lpstr>Huni_Quorum Medium BT</vt:lpstr>
      <vt:lpstr>Lucida Sans</vt:lpstr>
      <vt:lpstr>Lucida Sans Unicode</vt:lpstr>
      <vt:lpstr>Tahoma</vt:lpstr>
      <vt:lpstr>Wingdings</vt:lpstr>
      <vt:lpstr>Office-téma</vt:lpstr>
      <vt:lpstr>PowerPoint Presentation</vt:lpstr>
      <vt:lpstr>The main blocks of the OS and the kernel (recap)</vt:lpstr>
      <vt:lpstr>Parallel job execution (recap)</vt:lpstr>
      <vt:lpstr>Synchronization between tasks (recap)</vt:lpstr>
      <vt:lpstr>Competition and cooperation between tasks (recap)</vt:lpstr>
      <vt:lpstr>The critical section (recap)</vt:lpstr>
      <vt:lpstr>Hardware support for synchronization (recap)</vt:lpstr>
      <vt:lpstr>Implementing critical sections with TSL and CAS operators </vt:lpstr>
      <vt:lpstr>The semaphore (recap)</vt:lpstr>
      <vt:lpstr>Implementation of the semaphore</vt:lpstr>
      <vt:lpstr>The producer – consumer problem</vt:lpstr>
      <vt:lpstr>The producer-consumer problem solved with semphores</vt:lpstr>
      <vt:lpstr>Classic synchronization problem: reader-writer problem</vt:lpstr>
      <vt:lpstr>The problem of multiple readers</vt:lpstr>
      <vt:lpstr>A more complex mutual exclusion example</vt:lpstr>
      <vt:lpstr>A more complex mutual exclusion example</vt:lpstr>
      <vt:lpstr>A more complex mutual exclusion example</vt:lpstr>
      <vt:lpstr>A more complex mutual exclusion example</vt:lpstr>
      <vt:lpstr>A more complex mutual exclusion example</vt:lpstr>
      <vt:lpstr>Emergence of a deadlock</vt:lpstr>
      <vt:lpstr>Resource allocation graph example</vt:lpstr>
      <vt:lpstr>Resource allocation graph example</vt:lpstr>
      <vt:lpstr>Resource allocation graph example</vt:lpstr>
      <vt:lpstr>Resource allocation graph example</vt:lpstr>
      <vt:lpstr>Resource allocation graph example</vt:lpstr>
      <vt:lpstr>Resource allocation graph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Predi</dc:creator>
  <cp:lastModifiedBy>Predi</cp:lastModifiedBy>
  <cp:revision>219</cp:revision>
  <dcterms:created xsi:type="dcterms:W3CDTF">2017-02-07T13:06:30Z</dcterms:created>
  <dcterms:modified xsi:type="dcterms:W3CDTF">2017-04-07T10:03:24Z</dcterms:modified>
</cp:coreProperties>
</file>