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3" d="100"/>
          <a:sy n="113" d="100"/>
        </p:scale>
        <p:origin x="155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8014A7-3E76-4A8D-B716-02235D29DDE7}" type="datetimeFigureOut">
              <a:rPr lang="hu-HU" smtClean="0"/>
              <a:t>2017.04.05.</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39C7B9-DBA9-471C-8F8C-5DA2A7E6A871}" type="slidenum">
              <a:rPr lang="hu-HU" smtClean="0"/>
              <a:t>‹#›</a:t>
            </a:fld>
            <a:endParaRPr lang="hu-HU"/>
          </a:p>
        </p:txBody>
      </p:sp>
    </p:spTree>
    <p:extLst>
      <p:ext uri="{BB962C8B-B14F-4D97-AF65-F5344CB8AC3E}">
        <p14:creationId xmlns:p14="http://schemas.microsoft.com/office/powerpoint/2010/main" val="2220645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a:t>Mintacím szerkesztése</a:t>
            </a:r>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Alcím mintájának szerkesztése</a:t>
            </a:r>
          </a:p>
        </p:txBody>
      </p:sp>
      <p:sp>
        <p:nvSpPr>
          <p:cNvPr id="4" name="Dátum helye 3"/>
          <p:cNvSpPr>
            <a:spLocks noGrp="1"/>
          </p:cNvSpPr>
          <p:nvPr>
            <p:ph type="dt" sz="half" idx="10"/>
          </p:nvPr>
        </p:nvSpPr>
        <p:spPr/>
        <p:txBody>
          <a:bodyPr/>
          <a:lstStyle/>
          <a:p>
            <a:fld id="{6B4BABB7-4E9A-4C85-AF7B-691C4A374ACF}" type="datetimeFigureOut">
              <a:rPr lang="hu-HU" smtClean="0"/>
              <a:t>2017.04.05.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05C5DC8-9103-45CD-8D0B-51CE7B2850B3}" type="slidenum">
              <a:rPr lang="hu-HU" smtClean="0"/>
              <a:t>‹#›</a:t>
            </a:fld>
            <a:endParaRPr lang="hu-HU"/>
          </a:p>
        </p:txBody>
      </p:sp>
    </p:spTree>
    <p:extLst>
      <p:ext uri="{BB962C8B-B14F-4D97-AF65-F5344CB8AC3E}">
        <p14:creationId xmlns:p14="http://schemas.microsoft.com/office/powerpoint/2010/main" val="3968434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Függőleges szöveg helye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6B4BABB7-4E9A-4C85-AF7B-691C4A374ACF}" type="datetimeFigureOut">
              <a:rPr lang="hu-HU" smtClean="0"/>
              <a:t>2017.04.05.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05C5DC8-9103-45CD-8D0B-51CE7B2850B3}" type="slidenum">
              <a:rPr lang="hu-HU" smtClean="0"/>
              <a:t>‹#›</a:t>
            </a:fld>
            <a:endParaRPr lang="hu-HU"/>
          </a:p>
        </p:txBody>
      </p:sp>
    </p:spTree>
    <p:extLst>
      <p:ext uri="{BB962C8B-B14F-4D97-AF65-F5344CB8AC3E}">
        <p14:creationId xmlns:p14="http://schemas.microsoft.com/office/powerpoint/2010/main" val="1817269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a:t>Mintacím szerkesztése</a:t>
            </a:r>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6B4BABB7-4E9A-4C85-AF7B-691C4A374ACF}" type="datetimeFigureOut">
              <a:rPr lang="hu-HU" smtClean="0"/>
              <a:t>2017.04.05.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05C5DC8-9103-45CD-8D0B-51CE7B2850B3}" type="slidenum">
              <a:rPr lang="hu-HU" smtClean="0"/>
              <a:t>‹#›</a:t>
            </a:fld>
            <a:endParaRPr lang="hu-HU"/>
          </a:p>
        </p:txBody>
      </p:sp>
    </p:spTree>
    <p:extLst>
      <p:ext uri="{BB962C8B-B14F-4D97-AF65-F5344CB8AC3E}">
        <p14:creationId xmlns:p14="http://schemas.microsoft.com/office/powerpoint/2010/main" val="3717882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562074"/>
          </a:xfrm>
        </p:spPr>
        <p:txBody>
          <a:bodyPr>
            <a:normAutofit/>
          </a:bodyPr>
          <a:lstStyle>
            <a:lvl1pPr>
              <a:defRPr sz="2800"/>
            </a:lvl1pPr>
          </a:lstStyle>
          <a:p>
            <a:r>
              <a:rPr lang="en-US" noProof="0" dirty="0" err="1"/>
              <a:t>Mintacím</a:t>
            </a:r>
            <a:r>
              <a:rPr lang="en-US" noProof="0" dirty="0"/>
              <a:t> </a:t>
            </a:r>
            <a:r>
              <a:rPr lang="en-US" noProof="0" dirty="0" err="1"/>
              <a:t>szerkesztése</a:t>
            </a:r>
            <a:endParaRPr lang="en-US" noProof="0" dirty="0"/>
          </a:p>
        </p:txBody>
      </p:sp>
      <p:sp>
        <p:nvSpPr>
          <p:cNvPr id="3" name="Tartalom helye 2"/>
          <p:cNvSpPr>
            <a:spLocks noGrp="1"/>
          </p:cNvSpPr>
          <p:nvPr>
            <p:ph idx="1"/>
          </p:nvPr>
        </p:nvSpPr>
        <p:spPr>
          <a:xfrm>
            <a:off x="457200" y="908720"/>
            <a:ext cx="8229600" cy="5328592"/>
          </a:xfrm>
        </p:spPr>
        <p:txBody>
          <a:bodyPr/>
          <a:lstStyle/>
          <a:p>
            <a:pPr lvl="0"/>
            <a:r>
              <a:rPr lang="en-US" noProof="0" dirty="0" err="1"/>
              <a:t>Mintaszöveg</a:t>
            </a:r>
            <a:r>
              <a:rPr lang="en-US" noProof="0" dirty="0"/>
              <a:t> </a:t>
            </a:r>
            <a:r>
              <a:rPr lang="en-US" noProof="0" dirty="0" err="1"/>
              <a:t>szerkesztése</a:t>
            </a:r>
            <a:endParaRPr lang="en-US" noProof="0" dirty="0"/>
          </a:p>
          <a:p>
            <a:pPr lvl="1"/>
            <a:r>
              <a:rPr lang="en-US" noProof="0" dirty="0" err="1"/>
              <a:t>Második</a:t>
            </a:r>
            <a:r>
              <a:rPr lang="en-US" noProof="0" dirty="0"/>
              <a:t> </a:t>
            </a:r>
            <a:r>
              <a:rPr lang="en-US" noProof="0" dirty="0" err="1"/>
              <a:t>szint</a:t>
            </a:r>
            <a:endParaRPr lang="en-US" noProof="0" dirty="0"/>
          </a:p>
          <a:p>
            <a:pPr lvl="2"/>
            <a:r>
              <a:rPr lang="en-US" noProof="0" dirty="0" err="1"/>
              <a:t>Harmadik</a:t>
            </a:r>
            <a:r>
              <a:rPr lang="en-US" noProof="0" dirty="0"/>
              <a:t> </a:t>
            </a:r>
            <a:r>
              <a:rPr lang="en-US" noProof="0" dirty="0" err="1"/>
              <a:t>szint</a:t>
            </a:r>
            <a:endParaRPr lang="en-US" noProof="0" dirty="0"/>
          </a:p>
          <a:p>
            <a:pPr lvl="3"/>
            <a:r>
              <a:rPr lang="en-US" noProof="0" dirty="0" err="1"/>
              <a:t>Negyedik</a:t>
            </a:r>
            <a:r>
              <a:rPr lang="en-US" noProof="0" dirty="0"/>
              <a:t> </a:t>
            </a:r>
            <a:r>
              <a:rPr lang="en-US" noProof="0" dirty="0" err="1"/>
              <a:t>szint</a:t>
            </a:r>
            <a:endParaRPr lang="en-US" noProof="0" dirty="0"/>
          </a:p>
          <a:p>
            <a:pPr lvl="4"/>
            <a:r>
              <a:rPr lang="en-US" noProof="0" dirty="0" err="1"/>
              <a:t>Ötödik</a:t>
            </a:r>
            <a:r>
              <a:rPr lang="en-US" noProof="0" dirty="0"/>
              <a:t> </a:t>
            </a:r>
            <a:r>
              <a:rPr lang="en-US" noProof="0" dirty="0" err="1"/>
              <a:t>szint</a:t>
            </a:r>
            <a:endParaRPr lang="en-US" noProof="0" dirty="0"/>
          </a:p>
        </p:txBody>
      </p:sp>
      <p:sp>
        <p:nvSpPr>
          <p:cNvPr id="4" name="Dátum helye 3"/>
          <p:cNvSpPr>
            <a:spLocks noGrp="1"/>
          </p:cNvSpPr>
          <p:nvPr>
            <p:ph type="dt" sz="half" idx="10"/>
          </p:nvPr>
        </p:nvSpPr>
        <p:spPr/>
        <p:txBody>
          <a:bodyPr/>
          <a:lstStyle/>
          <a:p>
            <a:fld id="{6B4BABB7-4E9A-4C85-AF7B-691C4A374ACF}" type="datetimeFigureOut">
              <a:rPr lang="hu-HU" smtClean="0"/>
              <a:t>2017.04.05.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05C5DC8-9103-45CD-8D0B-51CE7B2850B3}" type="slidenum">
              <a:rPr lang="hu-HU" smtClean="0"/>
              <a:t>‹#›</a:t>
            </a:fld>
            <a:endParaRPr lang="hu-HU"/>
          </a:p>
        </p:txBody>
      </p:sp>
    </p:spTree>
    <p:extLst>
      <p:ext uri="{BB962C8B-B14F-4D97-AF65-F5344CB8AC3E}">
        <p14:creationId xmlns:p14="http://schemas.microsoft.com/office/powerpoint/2010/main" val="1922111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a:t>Mintacím szerkesztése</a:t>
            </a:r>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átum helye 3"/>
          <p:cNvSpPr>
            <a:spLocks noGrp="1"/>
          </p:cNvSpPr>
          <p:nvPr>
            <p:ph type="dt" sz="half" idx="10"/>
          </p:nvPr>
        </p:nvSpPr>
        <p:spPr/>
        <p:txBody>
          <a:bodyPr/>
          <a:lstStyle/>
          <a:p>
            <a:fld id="{6B4BABB7-4E9A-4C85-AF7B-691C4A374ACF}" type="datetimeFigureOut">
              <a:rPr lang="hu-HU" smtClean="0"/>
              <a:t>2017.04.05.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05C5DC8-9103-45CD-8D0B-51CE7B2850B3}" type="slidenum">
              <a:rPr lang="hu-HU" smtClean="0"/>
              <a:t>‹#›</a:t>
            </a:fld>
            <a:endParaRPr lang="hu-HU"/>
          </a:p>
        </p:txBody>
      </p:sp>
    </p:spTree>
    <p:extLst>
      <p:ext uri="{BB962C8B-B14F-4D97-AF65-F5344CB8AC3E}">
        <p14:creationId xmlns:p14="http://schemas.microsoft.com/office/powerpoint/2010/main" val="2950069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p:cNvSpPr>
            <a:spLocks noGrp="1"/>
          </p:cNvSpPr>
          <p:nvPr>
            <p:ph type="dt" sz="half" idx="10"/>
          </p:nvPr>
        </p:nvSpPr>
        <p:spPr/>
        <p:txBody>
          <a:bodyPr/>
          <a:lstStyle/>
          <a:p>
            <a:fld id="{6B4BABB7-4E9A-4C85-AF7B-691C4A374ACF}" type="datetimeFigureOut">
              <a:rPr lang="hu-HU" smtClean="0"/>
              <a:t>2017.04.05.</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B05C5DC8-9103-45CD-8D0B-51CE7B2850B3}" type="slidenum">
              <a:rPr lang="hu-HU" smtClean="0"/>
              <a:t>‹#›</a:t>
            </a:fld>
            <a:endParaRPr lang="hu-HU"/>
          </a:p>
        </p:txBody>
      </p:sp>
    </p:spTree>
    <p:extLst>
      <p:ext uri="{BB962C8B-B14F-4D97-AF65-F5344CB8AC3E}">
        <p14:creationId xmlns:p14="http://schemas.microsoft.com/office/powerpoint/2010/main" val="4158323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a:t>Mintacím szerkesztése</a:t>
            </a:r>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p:cNvSpPr>
            <a:spLocks noGrp="1"/>
          </p:cNvSpPr>
          <p:nvPr>
            <p:ph type="dt" sz="half" idx="10"/>
          </p:nvPr>
        </p:nvSpPr>
        <p:spPr/>
        <p:txBody>
          <a:bodyPr/>
          <a:lstStyle/>
          <a:p>
            <a:fld id="{6B4BABB7-4E9A-4C85-AF7B-691C4A374ACF}" type="datetimeFigureOut">
              <a:rPr lang="hu-HU" smtClean="0"/>
              <a:t>2017.04.05.</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B05C5DC8-9103-45CD-8D0B-51CE7B2850B3}" type="slidenum">
              <a:rPr lang="hu-HU" smtClean="0"/>
              <a:t>‹#›</a:t>
            </a:fld>
            <a:endParaRPr lang="hu-HU"/>
          </a:p>
        </p:txBody>
      </p:sp>
    </p:spTree>
    <p:extLst>
      <p:ext uri="{BB962C8B-B14F-4D97-AF65-F5344CB8AC3E}">
        <p14:creationId xmlns:p14="http://schemas.microsoft.com/office/powerpoint/2010/main" val="937535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Dátum helye 2"/>
          <p:cNvSpPr>
            <a:spLocks noGrp="1"/>
          </p:cNvSpPr>
          <p:nvPr>
            <p:ph type="dt" sz="half" idx="10"/>
          </p:nvPr>
        </p:nvSpPr>
        <p:spPr/>
        <p:txBody>
          <a:bodyPr/>
          <a:lstStyle/>
          <a:p>
            <a:fld id="{6B4BABB7-4E9A-4C85-AF7B-691C4A374ACF}" type="datetimeFigureOut">
              <a:rPr lang="hu-HU" smtClean="0"/>
              <a:t>2017.04.05.</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B05C5DC8-9103-45CD-8D0B-51CE7B2850B3}" type="slidenum">
              <a:rPr lang="hu-HU" smtClean="0"/>
              <a:t>‹#›</a:t>
            </a:fld>
            <a:endParaRPr lang="hu-HU"/>
          </a:p>
        </p:txBody>
      </p:sp>
    </p:spTree>
    <p:extLst>
      <p:ext uri="{BB962C8B-B14F-4D97-AF65-F5344CB8AC3E}">
        <p14:creationId xmlns:p14="http://schemas.microsoft.com/office/powerpoint/2010/main" val="3975342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6B4BABB7-4E9A-4C85-AF7B-691C4A374ACF}" type="datetimeFigureOut">
              <a:rPr lang="hu-HU" smtClean="0"/>
              <a:t>2017.04.05.</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B05C5DC8-9103-45CD-8D0B-51CE7B2850B3}" type="slidenum">
              <a:rPr lang="hu-HU" smtClean="0"/>
              <a:t>‹#›</a:t>
            </a:fld>
            <a:endParaRPr lang="hu-HU"/>
          </a:p>
        </p:txBody>
      </p:sp>
    </p:spTree>
    <p:extLst>
      <p:ext uri="{BB962C8B-B14F-4D97-AF65-F5344CB8AC3E}">
        <p14:creationId xmlns:p14="http://schemas.microsoft.com/office/powerpoint/2010/main" val="2930490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a:t>Mintacím szerkesztése</a:t>
            </a:r>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átum helye 4"/>
          <p:cNvSpPr>
            <a:spLocks noGrp="1"/>
          </p:cNvSpPr>
          <p:nvPr>
            <p:ph type="dt" sz="half" idx="10"/>
          </p:nvPr>
        </p:nvSpPr>
        <p:spPr/>
        <p:txBody>
          <a:bodyPr/>
          <a:lstStyle/>
          <a:p>
            <a:fld id="{6B4BABB7-4E9A-4C85-AF7B-691C4A374ACF}" type="datetimeFigureOut">
              <a:rPr lang="hu-HU" smtClean="0"/>
              <a:t>2017.04.05.</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B05C5DC8-9103-45CD-8D0B-51CE7B2850B3}" type="slidenum">
              <a:rPr lang="hu-HU" smtClean="0"/>
              <a:t>‹#›</a:t>
            </a:fld>
            <a:endParaRPr lang="hu-HU"/>
          </a:p>
        </p:txBody>
      </p:sp>
    </p:spTree>
    <p:extLst>
      <p:ext uri="{BB962C8B-B14F-4D97-AF65-F5344CB8AC3E}">
        <p14:creationId xmlns:p14="http://schemas.microsoft.com/office/powerpoint/2010/main" val="3386333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a:t>Mintacím szerkesztése</a:t>
            </a:r>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átum helye 4"/>
          <p:cNvSpPr>
            <a:spLocks noGrp="1"/>
          </p:cNvSpPr>
          <p:nvPr>
            <p:ph type="dt" sz="half" idx="10"/>
          </p:nvPr>
        </p:nvSpPr>
        <p:spPr/>
        <p:txBody>
          <a:bodyPr/>
          <a:lstStyle/>
          <a:p>
            <a:fld id="{6B4BABB7-4E9A-4C85-AF7B-691C4A374ACF}" type="datetimeFigureOut">
              <a:rPr lang="hu-HU" smtClean="0"/>
              <a:t>2017.04.05.</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B05C5DC8-9103-45CD-8D0B-51CE7B2850B3}" type="slidenum">
              <a:rPr lang="hu-HU" smtClean="0"/>
              <a:t>‹#›</a:t>
            </a:fld>
            <a:endParaRPr lang="hu-HU"/>
          </a:p>
        </p:txBody>
      </p:sp>
    </p:spTree>
    <p:extLst>
      <p:ext uri="{BB962C8B-B14F-4D97-AF65-F5344CB8AC3E}">
        <p14:creationId xmlns:p14="http://schemas.microsoft.com/office/powerpoint/2010/main" val="2887567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a:t>Mintacím szerkesztése</a:t>
            </a:r>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4BABB7-4E9A-4C85-AF7B-691C4A374ACF}" type="datetimeFigureOut">
              <a:rPr lang="hu-HU" smtClean="0"/>
              <a:t>2017.04.05.</a:t>
            </a:fld>
            <a:endParaRPr lang="hu-HU" dirty="0"/>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dirty="0"/>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5C5DC8-9103-45CD-8D0B-51CE7B2850B3}" type="slidenum">
              <a:rPr lang="hu-HU" smtClean="0"/>
              <a:t>‹#›</a:t>
            </a:fld>
            <a:endParaRPr lang="hu-HU" dirty="0"/>
          </a:p>
        </p:txBody>
      </p:sp>
      <p:sp>
        <p:nvSpPr>
          <p:cNvPr id="7" name="Szabadkézi sokszög 6"/>
          <p:cNvSpPr/>
          <p:nvPr userDrawn="1"/>
        </p:nvSpPr>
        <p:spPr>
          <a:xfrm>
            <a:off x="0" y="0"/>
            <a:ext cx="9144000" cy="2538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892034"/>
          </a:solidFill>
          <a:ln>
            <a:noFill/>
            <a:prstDash val="solid"/>
          </a:ln>
        </p:spPr>
        <p:txBody>
          <a:bodyPr vert="horz" wrap="square" lIns="90000" tIns="46800" rIns="90000" bIns="46800" anchor="ctr" anchorCtr="0" compatLnSpc="1"/>
          <a:lstStyle/>
          <a:p>
            <a:pPr marL="1368000" marR="0" lvl="0" indent="0" algn="l" rtl="0" hangingPunct="1">
              <a:lnSpc>
                <a:spcPct val="100000"/>
              </a:lnSpc>
              <a:spcBef>
                <a:spcPts val="0"/>
              </a:spcBef>
              <a:spcAft>
                <a:spcPts val="0"/>
              </a:spcAft>
              <a:buNone/>
              <a:tabLst>
                <a:tab pos="3852000" algn="l"/>
                <a:tab pos="8704440" algn="r"/>
                <a:tab pos="9722879" algn="l"/>
              </a:tabLst>
            </a:pPr>
            <a:r>
              <a:rPr lang="hu-HU" sz="1300" b="0" i="0" u="none" strike="noStrike" baseline="0" dirty="0">
                <a:ln>
                  <a:noFill/>
                </a:ln>
                <a:solidFill>
                  <a:srgbClr val="FFFFFF"/>
                </a:solidFill>
                <a:latin typeface="Arial" pitchFamily="34"/>
                <a:ea typeface="Lucida Sans Unicode" pitchFamily="2"/>
                <a:cs typeface="Tahoma" pitchFamily="2"/>
              </a:rPr>
              <a:t>BME MIT	</a:t>
            </a:r>
            <a:r>
              <a:rPr lang="hu-HU" sz="1300" b="0" i="0" u="none" strike="noStrike" baseline="0" dirty="0" err="1">
                <a:ln>
                  <a:noFill/>
                </a:ln>
                <a:solidFill>
                  <a:srgbClr val="FFFFFF"/>
                </a:solidFill>
                <a:latin typeface="Arial" pitchFamily="34"/>
                <a:ea typeface="Lucida Sans Unicode" pitchFamily="2"/>
                <a:cs typeface="Tahoma" pitchFamily="2"/>
              </a:rPr>
              <a:t>Operating</a:t>
            </a:r>
            <a:r>
              <a:rPr lang="hu-HU" sz="1300" b="0" i="0" u="none" strike="noStrike" baseline="0" dirty="0">
                <a:ln>
                  <a:noFill/>
                </a:ln>
                <a:solidFill>
                  <a:srgbClr val="FFFFFF"/>
                </a:solidFill>
                <a:latin typeface="Arial" pitchFamily="34"/>
                <a:ea typeface="Lucida Sans Unicode" pitchFamily="2"/>
                <a:cs typeface="Tahoma" pitchFamily="2"/>
              </a:rPr>
              <a:t> Systems	Spring 2017.</a:t>
            </a:r>
          </a:p>
        </p:txBody>
      </p:sp>
      <p:pic>
        <p:nvPicPr>
          <p:cNvPr id="8" name="Kép 7"/>
          <p:cNvPicPr>
            <a:picLocks noChangeAspect="1"/>
          </p:cNvPicPr>
          <p:nvPr userDrawn="1"/>
        </p:nvPicPr>
        <p:blipFill>
          <a:blip r:embed="rId13" cstate="screen">
            <a:lum/>
            <a:alphaModFix/>
            <a:extLst>
              <a:ext uri="{28A0092B-C50C-407E-A947-70E740481C1C}">
                <a14:useLocalDpi xmlns:a14="http://schemas.microsoft.com/office/drawing/2010/main"/>
              </a:ext>
            </a:extLst>
          </a:blip>
          <a:srcRect/>
          <a:stretch>
            <a:fillRect/>
          </a:stretch>
        </p:blipFill>
        <p:spPr>
          <a:xfrm>
            <a:off x="214560" y="-36000"/>
            <a:ext cx="1075680" cy="345600"/>
          </a:xfrm>
          <a:prstGeom prst="rect">
            <a:avLst/>
          </a:prstGeom>
          <a:noFill/>
          <a:ln>
            <a:noFill/>
          </a:ln>
        </p:spPr>
      </p:pic>
      <p:sp>
        <p:nvSpPr>
          <p:cNvPr id="9" name="Szabadkézi sokszög 8"/>
          <p:cNvSpPr/>
          <p:nvPr userDrawn="1"/>
        </p:nvSpPr>
        <p:spPr>
          <a:xfrm>
            <a:off x="0" y="6603120"/>
            <a:ext cx="9144000" cy="2559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892034"/>
          </a:solidFill>
          <a:ln>
            <a:noFill/>
            <a:prstDash val="solid"/>
          </a:ln>
        </p:spPr>
        <p:txBody>
          <a:bodyPr vert="horz" wrap="square" lIns="90000" tIns="46800" rIns="90000" bIns="46800" anchor="ctr" anchorCtr="0" compatLnSpc="1"/>
          <a:lstStyle/>
          <a:p>
            <a:pPr marL="144000" marR="0" lvl="0" indent="0" algn="l" rtl="0" hangingPunct="1">
              <a:lnSpc>
                <a:spcPct val="100000"/>
              </a:lnSpc>
              <a:spcBef>
                <a:spcPts val="0"/>
              </a:spcBef>
              <a:spcAft>
                <a:spcPts val="0"/>
              </a:spcAft>
              <a:buNone/>
              <a:tabLst>
                <a:tab pos="144000" algn="l"/>
                <a:tab pos="4446000" algn="ctr"/>
                <a:tab pos="8814240" algn="r"/>
                <a:tab pos="9843480" algn="l"/>
              </a:tabLst>
            </a:pPr>
            <a:r>
              <a:rPr lang="en-US" sz="1400" dirty="0">
                <a:solidFill>
                  <a:schemeClr val="bg1"/>
                </a:solidFill>
              </a:rPr>
              <a:t>Synchronization</a:t>
            </a:r>
            <a:r>
              <a:rPr lang="en-US" sz="1300" b="0" i="0" u="none" strike="noStrike" baseline="0" noProof="0" dirty="0">
                <a:ln>
                  <a:noFill/>
                </a:ln>
                <a:solidFill>
                  <a:srgbClr val="FFFFFF"/>
                </a:solidFill>
                <a:latin typeface="Lucida Sans" pitchFamily="34"/>
                <a:ea typeface="Lucida Sans Unicode" pitchFamily="2"/>
                <a:cs typeface="Tahoma" pitchFamily="2"/>
              </a:rPr>
              <a:t>		 </a:t>
            </a:r>
            <a:fld id="{0CB70EE1-8A44-41CD-97B3-65BE96751241}" type="slidenum">
              <a:rPr lang="en-US" sz="1400" noProof="0" smtClean="0">
                <a:solidFill>
                  <a:schemeClr val="bg1"/>
                </a:solidFill>
                <a:latin typeface="+mj-lt"/>
              </a:rPr>
              <a:pPr marL="144000" marR="0" lvl="0" indent="0" algn="l" rtl="0" hangingPunct="1">
                <a:lnSpc>
                  <a:spcPct val="100000"/>
                </a:lnSpc>
                <a:spcBef>
                  <a:spcPts val="0"/>
                </a:spcBef>
                <a:spcAft>
                  <a:spcPts val="0"/>
                </a:spcAft>
                <a:buNone/>
                <a:tabLst>
                  <a:tab pos="144000" algn="l"/>
                  <a:tab pos="4446000" algn="ctr"/>
                  <a:tab pos="8814240" algn="r"/>
                  <a:tab pos="9843480" algn="l"/>
                </a:tabLst>
              </a:pPr>
              <a:t>‹#›</a:t>
            </a:fld>
            <a:r>
              <a:rPr lang="en-US" sz="1400" b="0" i="0" u="none" strike="noStrike" baseline="0" noProof="0" dirty="0">
                <a:ln>
                  <a:noFill/>
                </a:ln>
                <a:solidFill>
                  <a:srgbClr val="FFFFFF"/>
                </a:solidFill>
                <a:latin typeface="+mj-lt"/>
                <a:ea typeface="Lucida Sans Unicode" pitchFamily="2"/>
                <a:cs typeface="Tahoma" pitchFamily="2"/>
              </a:rPr>
              <a:t> / </a:t>
            </a:r>
            <a:r>
              <a:rPr lang="hu-HU" sz="1400" b="0" i="0" u="none" strike="noStrike" baseline="0" noProof="0" dirty="0">
                <a:ln>
                  <a:noFill/>
                </a:ln>
                <a:solidFill>
                  <a:srgbClr val="FFFFFF"/>
                </a:solidFill>
                <a:latin typeface="+mj-lt"/>
                <a:ea typeface="Lucida Sans Unicode" pitchFamily="2"/>
                <a:cs typeface="Tahoma" pitchFamily="2"/>
              </a:rPr>
              <a:t>26</a:t>
            </a:r>
            <a:endParaRPr lang="en-US" sz="1400" b="0" i="0" u="none" strike="noStrike" baseline="0" noProof="0" dirty="0">
              <a:ln>
                <a:noFill/>
              </a:ln>
              <a:solidFill>
                <a:srgbClr val="FFFFFF"/>
              </a:solidFill>
              <a:latin typeface="+mj-lt"/>
              <a:ea typeface="Lucida Sans Unicode" pitchFamily="2"/>
              <a:cs typeface="Tahoma" pitchFamily="2"/>
            </a:endParaRPr>
          </a:p>
        </p:txBody>
      </p:sp>
    </p:spTree>
    <p:extLst>
      <p:ext uri="{BB962C8B-B14F-4D97-AF65-F5344CB8AC3E}">
        <p14:creationId xmlns:p14="http://schemas.microsoft.com/office/powerpoint/2010/main" val="1670816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link.springer.com/article/10.1007/s004460050028" TargetMode="External"/><Relationship Id="rId2" Type="http://schemas.openxmlformats.org/officeDocument/2006/relationships/hyperlink" Target="http://dl.acm.org/citation.cfm?id=165164" TargetMode="External"/><Relationship Id="rId1" Type="http://schemas.openxmlformats.org/officeDocument/2006/relationships/slideLayout" Target="../slideLayouts/slideLayout2.xml"/><Relationship Id="rId6" Type="http://schemas.openxmlformats.org/officeDocument/2006/relationships/hyperlink" Target="https://en.wikibooks.org/wiki/Java_Persistence/Locking" TargetMode="External"/><Relationship Id="rId5" Type="http://schemas.openxmlformats.org/officeDocument/2006/relationships/hyperlink" Target="https://gcc.gnu.org/wiki/TransactionalMemory" TargetMode="External"/><Relationship Id="rId4" Type="http://schemas.openxmlformats.org/officeDocument/2006/relationships/hyperlink" Target="https://software.intel.com/en-us/blogs/2012/02/07/transactional-synchronization-in-haswel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dl.acm.org/citation.cfm?id=224988" TargetMode="External"/><Relationship Id="rId3" Type="http://schemas.openxmlformats.org/officeDocument/2006/relationships/hyperlink" Target="https://msdn.microsoft.com/en-us/library/windows/desktop/ee418650" TargetMode="External"/><Relationship Id="rId7" Type="http://schemas.openxmlformats.org/officeDocument/2006/relationships/hyperlink" Target="http://www.rossbencina.com/code/lockfree" TargetMode="External"/><Relationship Id="rId2" Type="http://schemas.openxmlformats.org/officeDocument/2006/relationships/hyperlink" Target="https://www.justsoftwaresolutions.co.uk/threading/non_blocking_lock_free_and_wait_free.html" TargetMode="External"/><Relationship Id="rId1" Type="http://schemas.openxmlformats.org/officeDocument/2006/relationships/slideLayout" Target="../slideLayouts/slideLayout2.xml"/><Relationship Id="rId6" Type="http://schemas.openxmlformats.org/officeDocument/2006/relationships/hyperlink" Target="http://www.linuxjournal.com/content/lock-free-multi-producer-multi-consumer-queue-ring-buffer" TargetMode="External"/><Relationship Id="rId5" Type="http://schemas.openxmlformats.org/officeDocument/2006/relationships/hyperlink" Target="dl.acm.org/citation.cfm?doid=1941553.1941585" TargetMode="External"/><Relationship Id="rId4" Type="http://schemas.openxmlformats.org/officeDocument/2006/relationships/hyperlink" Target="https://kukuruku.co/post/lock-free-data-structures-introduction/" TargetMode="External"/><Relationship Id="rId9" Type="http://schemas.openxmlformats.org/officeDocument/2006/relationships/hyperlink" Target="https://lwn.net/Articles/291826/"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cím 2"/>
          <p:cNvSpPr txBox="1">
            <a:spLocks noGrp="1"/>
          </p:cNvSpPr>
          <p:nvPr>
            <p:ph type="subTitle" idx="4294967295"/>
          </p:nvPr>
        </p:nvSpPr>
        <p:spPr>
          <a:xfrm>
            <a:off x="0" y="3212976"/>
            <a:ext cx="9144000" cy="3200876"/>
          </a:xfrm>
        </p:spPr>
        <p:txBody>
          <a:bodyPr>
            <a:spAutoFit/>
          </a:bodyPr>
          <a:lstStyle>
            <a:defPPr lvl="0">
              <a:buClr>
                <a:srgbClr val="000000"/>
              </a:buClr>
              <a:buSzPct val="100000"/>
              <a:buFont typeface="Huni_Quorum Medium BT" pitchFamily="34"/>
              <a:buNone/>
            </a:defPPr>
            <a:lvl1pPr lvl="0">
              <a:buClr>
                <a:srgbClr val="000000"/>
              </a:buClr>
              <a:buSzPct val="100000"/>
              <a:buFont typeface="Huni_Quorum Medium BT" pitchFamily="34"/>
              <a:buChar char="•"/>
            </a:lvl1pPr>
            <a:lvl2pPr lvl="1">
              <a:buClr>
                <a:srgbClr val="000000"/>
              </a:buClr>
              <a:buSzPct val="100000"/>
              <a:buFont typeface="Huni_Quorum Medium BT" pitchFamily="34"/>
              <a:buChar char="–"/>
            </a:lvl2pPr>
            <a:lvl3pPr lvl="2">
              <a:buClr>
                <a:srgbClr val="000000"/>
              </a:buClr>
              <a:buSzPct val="100000"/>
              <a:buFont typeface="Huni_Quorum Medium BT" pitchFamily="34"/>
              <a:buChar char="•"/>
            </a:lvl3pPr>
            <a:lvl4pPr lvl="3">
              <a:buClr>
                <a:srgbClr val="000000"/>
              </a:buClr>
              <a:buSzPct val="100000"/>
              <a:buFont typeface="Huni_Quorum Medium BT" pitchFamily="34"/>
              <a:buChar char="–"/>
            </a:lvl4pPr>
            <a:lvl5pPr lvl="4">
              <a:buClr>
                <a:srgbClr val="000000"/>
              </a:buClr>
              <a:buSzPct val="100000"/>
              <a:buFont typeface="Huni_Quorum Medium BT" pitchFamily="34"/>
              <a:buChar char="»"/>
            </a:lvl5pPr>
            <a:lvl6pPr lvl="5">
              <a:buClr>
                <a:srgbClr val="000000"/>
              </a:buClr>
              <a:buSzPct val="100000"/>
              <a:buFont typeface="Huni_Quorum Medium BT" pitchFamily="34"/>
              <a:buChar char="»"/>
            </a:lvl6pPr>
            <a:lvl7pPr lvl="6">
              <a:buClr>
                <a:srgbClr val="000000"/>
              </a:buClr>
              <a:buSzPct val="100000"/>
              <a:buFont typeface="Huni_Quorum Medium BT" pitchFamily="34"/>
              <a:buChar char="»"/>
            </a:lvl7pPr>
            <a:lvl8pPr lvl="7">
              <a:buClr>
                <a:srgbClr val="000000"/>
              </a:buClr>
              <a:buSzPct val="100000"/>
              <a:buFont typeface="Huni_Quorum Medium BT" pitchFamily="34"/>
              <a:buChar char="»"/>
            </a:lvl8pPr>
            <a:lvl9pPr lvl="8">
              <a:buClr>
                <a:srgbClr val="000000"/>
              </a:buClr>
              <a:buSzPct val="100000"/>
              <a:buFont typeface="Huni_Quorum Medium BT" pitchFamily="34"/>
              <a:buChar char="»"/>
            </a:lvl9pPr>
          </a:lstStyle>
          <a:p>
            <a:pPr marL="0" lvl="0" indent="0" algn="ctr">
              <a:spcBef>
                <a:spcPts val="598"/>
              </a:spcBef>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2400" i="1" dirty="0" err="1">
                <a:latin typeface="Huni_Quorum Medium BT" pitchFamily="34"/>
              </a:rPr>
              <a:t>Péter</a:t>
            </a:r>
            <a:r>
              <a:rPr lang="en-US" sz="2400" i="1" dirty="0">
                <a:latin typeface="Huni_Quorum Medium BT" pitchFamily="34"/>
              </a:rPr>
              <a:t> </a:t>
            </a:r>
            <a:r>
              <a:rPr lang="en-US" sz="2400" i="1" dirty="0" err="1">
                <a:latin typeface="Huni_Quorum Medium BT" pitchFamily="34"/>
              </a:rPr>
              <a:t>Györke</a:t>
            </a:r>
            <a:br>
              <a:rPr lang="en-US" sz="1800" i="1" dirty="0">
                <a:latin typeface="Huni_Quorum Medium BT" pitchFamily="34"/>
              </a:rPr>
            </a:br>
            <a:r>
              <a:rPr lang="en-US" sz="1200" dirty="0">
                <a:latin typeface="Huni_Quorum Medium BT" pitchFamily="34"/>
              </a:rPr>
              <a:t>http://www.mit.bme.hu/~gyorke/</a:t>
            </a:r>
          </a:p>
          <a:p>
            <a:pPr marL="0" lvl="0" indent="0" algn="ctr">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2400" i="1" dirty="0">
                <a:latin typeface="Huni_Quorum Medium BT" pitchFamily="34"/>
              </a:rPr>
              <a:t>gyorke@mit.bme.hu</a:t>
            </a:r>
          </a:p>
          <a:p>
            <a:pPr marL="0" lvl="0" indent="0" algn="ctr">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en-US" sz="2400" i="1" dirty="0">
              <a:latin typeface="Huni_Quorum Medium BT" pitchFamily="34"/>
            </a:endParaRPr>
          </a:p>
          <a:p>
            <a:pPr marL="0" lvl="0" indent="0" algn="ctr">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1200" dirty="0"/>
              <a:t>Budapest University of Technology and Economics (BME)</a:t>
            </a:r>
          </a:p>
          <a:p>
            <a:pPr marL="0" lvl="0" indent="0" algn="ctr">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1200" dirty="0">
                <a:latin typeface="Huni_Quorum Medium BT" pitchFamily="34"/>
              </a:rPr>
              <a:t>Department of Measurement and Information Systems (MIT)</a:t>
            </a:r>
          </a:p>
          <a:p>
            <a:pPr marL="0" lvl="0" indent="0" algn="ctr">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en-US" sz="1200" dirty="0">
              <a:latin typeface="Huni_Quorum Medium BT" pitchFamily="34"/>
            </a:endParaRPr>
          </a:p>
          <a:p>
            <a:pPr marL="0" lvl="0" indent="0" algn="ctr">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en-US" sz="1200" dirty="0">
              <a:latin typeface="Huni_Quorum Medium BT" pitchFamily="34"/>
            </a:endParaRPr>
          </a:p>
          <a:p>
            <a:pPr marL="0" lvl="0" indent="0" algn="ctr">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en-US" sz="1200" dirty="0">
              <a:latin typeface="Huni_Quorum Medium BT" pitchFamily="34"/>
            </a:endParaRPr>
          </a:p>
          <a:p>
            <a:pPr marL="0" lvl="0" indent="0" algn="ctr">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en-US" sz="1200" dirty="0">
              <a:latin typeface="Huni_Quorum Medium BT" pitchFamily="34"/>
            </a:endParaRPr>
          </a:p>
          <a:p>
            <a:pPr marL="0" lvl="0" indent="0" algn="ctr">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1000" dirty="0">
                <a:latin typeface="Huni_Quorum Medium BT" pitchFamily="34"/>
              </a:rPr>
              <a:t>The slides of the latest lecture will be on the course page. (https://www.mit.bme.hu/eng/oktatas/targyak/vimiab00)</a:t>
            </a:r>
            <a:br>
              <a:rPr lang="en-US" sz="1000" dirty="0">
                <a:latin typeface="Huni_Quorum Medium BT" pitchFamily="34"/>
              </a:rPr>
            </a:br>
            <a:r>
              <a:rPr lang="en-US" sz="1000" dirty="0">
                <a:latin typeface="Huni_Quorum Medium BT" pitchFamily="34"/>
              </a:rPr>
              <a:t>These slides are under copyright.</a:t>
            </a:r>
          </a:p>
        </p:txBody>
      </p:sp>
      <p:sp>
        <p:nvSpPr>
          <p:cNvPr id="5" name="Cím 1"/>
          <p:cNvSpPr txBox="1">
            <a:spLocks/>
          </p:cNvSpPr>
          <p:nvPr/>
        </p:nvSpPr>
        <p:spPr>
          <a:xfrm>
            <a:off x="93600" y="2173563"/>
            <a:ext cx="9050400" cy="754694"/>
          </a:xfrm>
          <a:prstGeom prst="rect">
            <a:avLst/>
          </a:prstGeom>
        </p:spPr>
        <p:txBody>
          <a:bodyPr vert="horz" lIns="91440" tIns="45720" rIns="91440" bIns="45720" rtlCol="0" anchor="ctr">
            <a:spAutoFit/>
          </a:bodyPr>
          <a:lstStyle>
            <a:defPPr lvl="0">
              <a:buClr>
                <a:srgbClr val="000000"/>
              </a:buClr>
              <a:buSzPct val="100000"/>
              <a:buFont typeface="Huni_Quorum Medium BT" pitchFamily="34"/>
              <a:buNone/>
              <a:defRPr/>
            </a:defPPr>
            <a:lvl1pPr lvl="0" algn="ctr" defTabSz="914400" rtl="0" eaLnBrk="1" latinLnBrk="0" hangingPunct="1">
              <a:spcBef>
                <a:spcPct val="0"/>
              </a:spcBef>
              <a:buClr>
                <a:srgbClr val="000000"/>
              </a:buClr>
              <a:buSzPct val="100000"/>
              <a:buFont typeface="Huni_Quorum Medium BT" pitchFamily="34"/>
              <a:buChar char="•"/>
              <a:defRPr sz="4400" kern="1200">
                <a:solidFill>
                  <a:schemeClr val="tx1"/>
                </a:solidFill>
                <a:latin typeface="+mj-lt"/>
                <a:ea typeface="+mj-ea"/>
                <a:cs typeface="+mj-cs"/>
              </a:defRPr>
            </a:lvl1pPr>
            <a:lvl2pPr lvl="1">
              <a:buSzPct val="45000"/>
              <a:buFont typeface="StarSymbol"/>
              <a:buChar char="●"/>
              <a:defRPr/>
            </a:lvl2pPr>
            <a:lvl3pPr lvl="2">
              <a:buSzPct val="45000"/>
              <a:buFont typeface="StarSymbol"/>
              <a:buChar char="●"/>
              <a:defRPr/>
            </a:lvl3pPr>
            <a:lvl4pPr lvl="3">
              <a:buSzPct val="45000"/>
              <a:buFont typeface="StarSymbol"/>
              <a:buChar char="●"/>
              <a:defRPr/>
            </a:lvl4pPr>
            <a:lvl5pPr lvl="4">
              <a:buSzPct val="45000"/>
              <a:buFont typeface="StarSymbol"/>
              <a:buChar char="●"/>
              <a:defRPr/>
            </a:lvl5pPr>
            <a:lvl6pPr lvl="5">
              <a:buSzPct val="45000"/>
              <a:buFont typeface="StarSymbol"/>
              <a:buChar char="●"/>
              <a:defRPr/>
            </a:lvl6pPr>
            <a:lvl7pPr lvl="6">
              <a:buSzPct val="45000"/>
              <a:buFont typeface="StarSymbol"/>
              <a:buChar char="●"/>
              <a:defRPr/>
            </a:lvl7pPr>
            <a:lvl8pPr lvl="7">
              <a:buSzPct val="45000"/>
              <a:buFont typeface="StarSymbol"/>
              <a:buChar char="●"/>
              <a:defRPr/>
            </a:lvl8pPr>
            <a:lvl9pPr lvl="8">
              <a:buSzPct val="45000"/>
              <a:buFont typeface="StarSymbol"/>
              <a:buChar char="●"/>
              <a:defRPr/>
            </a:lvl9pPr>
          </a:lstStyle>
          <a:p>
            <a:pPr>
              <a:lnSpc>
                <a:spcPct val="150000"/>
              </a:lnSpc>
              <a:buFont typeface="Huni_Quorum Medium BT" pitchFamily="34"/>
              <a:buNone/>
            </a:pPr>
            <a:r>
              <a:rPr lang="en-US" sz="3200" dirty="0"/>
              <a:t>Operating Systems – Synchronization between tasks </a:t>
            </a:r>
          </a:p>
        </p:txBody>
      </p:sp>
    </p:spTree>
    <p:extLst>
      <p:ext uri="{BB962C8B-B14F-4D97-AF65-F5344CB8AC3E}">
        <p14:creationId xmlns:p14="http://schemas.microsoft.com/office/powerpoint/2010/main" val="2852878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Hardware support for synchronization</a:t>
            </a:r>
          </a:p>
        </p:txBody>
      </p:sp>
      <p:sp>
        <p:nvSpPr>
          <p:cNvPr id="3" name="Content Placeholder 2"/>
          <p:cNvSpPr>
            <a:spLocks noGrp="1"/>
          </p:cNvSpPr>
          <p:nvPr>
            <p:ph idx="1"/>
          </p:nvPr>
        </p:nvSpPr>
        <p:spPr/>
        <p:txBody>
          <a:bodyPr>
            <a:normAutofit fontScale="70000" lnSpcReduction="20000"/>
          </a:bodyPr>
          <a:lstStyle/>
          <a:p>
            <a:r>
              <a:rPr lang="en-US" dirty="0"/>
              <a:t>Simple solution: disable interrupts when a task executes the critical section </a:t>
            </a:r>
          </a:p>
          <a:p>
            <a:pPr lvl="1"/>
            <a:r>
              <a:rPr lang="en-US" dirty="0">
                <a:sym typeface="Wingdings" panose="05000000000000000000" pitchFamily="2" charset="2"/>
              </a:rPr>
              <a:t> </a:t>
            </a:r>
            <a:r>
              <a:rPr lang="en-US" dirty="0"/>
              <a:t>no preemption is possible, mutual exclusion is realized</a:t>
            </a:r>
          </a:p>
          <a:p>
            <a:pPr lvl="1"/>
            <a:r>
              <a:rPr lang="en-US" dirty="0"/>
              <a:t>It makes the system cooperative (non preemptive)</a:t>
            </a:r>
          </a:p>
          <a:p>
            <a:pPr lvl="1"/>
            <a:r>
              <a:rPr lang="en-US" dirty="0"/>
              <a:t>It may used in single processor systems</a:t>
            </a:r>
          </a:p>
          <a:p>
            <a:pPr lvl="1"/>
            <a:r>
              <a:rPr lang="en-US" dirty="0"/>
              <a:t>Disabling the interrupts may lead to omitting important events</a:t>
            </a:r>
          </a:p>
          <a:p>
            <a:pPr lvl="1"/>
            <a:r>
              <a:rPr lang="en-US" dirty="0"/>
              <a:t>Cannot use it in a multiprocessor environment</a:t>
            </a:r>
          </a:p>
          <a:p>
            <a:pPr lvl="2"/>
            <a:r>
              <a:rPr lang="en-US" dirty="0"/>
              <a:t>Other operations also disabled on the other CPU-s</a:t>
            </a:r>
          </a:p>
          <a:p>
            <a:r>
              <a:rPr lang="en-US" dirty="0"/>
              <a:t>Good solution: </a:t>
            </a:r>
            <a:r>
              <a:rPr lang="en-US" b="1" dirty="0"/>
              <a:t>atomic</a:t>
            </a:r>
            <a:r>
              <a:rPr lang="en-US" dirty="0"/>
              <a:t> (non interruptible) memory instruction pairs</a:t>
            </a:r>
          </a:p>
          <a:p>
            <a:pPr lvl="1"/>
            <a:r>
              <a:rPr lang="en-US" b="1" dirty="0"/>
              <a:t>Test-and-set-lock (TSL)</a:t>
            </a:r>
            <a:r>
              <a:rPr lang="en-US" dirty="0"/>
              <a:t>: Sets the lock value to true</a:t>
            </a:r>
          </a:p>
          <a:p>
            <a:pPr lvl="2"/>
            <a:r>
              <a:rPr lang="hu-HU" dirty="0">
                <a:latin typeface="Courier New" panose="02070309020205020404" pitchFamily="49" charset="0"/>
                <a:cs typeface="Courier New" panose="02070309020205020404" pitchFamily="49" charset="0"/>
              </a:rPr>
              <a:t>w</a:t>
            </a:r>
            <a:r>
              <a:rPr lang="en-US" dirty="0" err="1">
                <a:latin typeface="Courier New" panose="02070309020205020404" pitchFamily="49" charset="0"/>
                <a:cs typeface="Courier New" panose="02070309020205020404" pitchFamily="49" charset="0"/>
              </a:rPr>
              <a:t>hile</a:t>
            </a:r>
            <a:r>
              <a:rPr lang="en-US" dirty="0">
                <a:latin typeface="Courier New" panose="02070309020205020404" pitchFamily="49" charset="0"/>
                <a:cs typeface="Courier New" panose="02070309020205020404" pitchFamily="49" charset="0"/>
              </a:rPr>
              <a:t>( TSL(lock) ) { }</a:t>
            </a:r>
          </a:p>
          <a:p>
            <a:pPr lvl="2"/>
            <a:r>
              <a:rPr lang="en-US" dirty="0"/>
              <a:t>Waits until the lock is released and engages the new lock for the current task</a:t>
            </a:r>
          </a:p>
          <a:p>
            <a:pPr lvl="2"/>
            <a:r>
              <a:rPr lang="en-US" dirty="0"/>
              <a:t>The lock is usually a binary variable (true-false)</a:t>
            </a:r>
          </a:p>
          <a:p>
            <a:pPr lvl="1"/>
            <a:r>
              <a:rPr lang="en-US" b="1" dirty="0"/>
              <a:t>Compare-and-swap (CAS)</a:t>
            </a:r>
            <a:r>
              <a:rPr lang="en-US" dirty="0"/>
              <a:t>: A variable is only modified when it has a specified value</a:t>
            </a:r>
          </a:p>
          <a:p>
            <a:pPr lvl="2"/>
            <a:r>
              <a:rPr lang="hu-HU" dirty="0">
                <a:latin typeface="Courier New" panose="02070309020205020404" pitchFamily="49" charset="0"/>
                <a:cs typeface="Courier New" panose="02070309020205020404" pitchFamily="49" charset="0"/>
              </a:rPr>
              <a:t>w</a:t>
            </a:r>
            <a:r>
              <a:rPr lang="en-US" dirty="0" err="1">
                <a:latin typeface="Courier New" panose="02070309020205020404" pitchFamily="49" charset="0"/>
                <a:cs typeface="Courier New" panose="02070309020205020404" pitchFamily="49" charset="0"/>
              </a:rPr>
              <a:t>hile</a:t>
            </a:r>
            <a:r>
              <a:rPr lang="en-US" dirty="0">
                <a:latin typeface="Courier New" panose="02070309020205020404" pitchFamily="49" charset="0"/>
                <a:cs typeface="Courier New" panose="02070309020205020404" pitchFamily="49" charset="0"/>
              </a:rPr>
              <a:t> ( CAS(</a:t>
            </a:r>
            <a:r>
              <a:rPr lang="en-US" dirty="0" err="1">
                <a:latin typeface="Courier New" panose="02070309020205020404" pitchFamily="49" charset="0"/>
                <a:cs typeface="Courier New" panose="02070309020205020404" pitchFamily="49" charset="0"/>
              </a:rPr>
              <a:t>var</a:t>
            </a:r>
            <a:r>
              <a:rPr lang="en-US" dirty="0">
                <a:latin typeface="Courier New" panose="02070309020205020404" pitchFamily="49" charset="0"/>
                <a:cs typeface="Courier New" panose="02070309020205020404" pitchFamily="49" charset="0"/>
              </a:rPr>
              <a:t>, a, b) == a ) {}</a:t>
            </a:r>
          </a:p>
          <a:p>
            <a:pPr lvl="2"/>
            <a:r>
              <a:rPr lang="en-US" dirty="0"/>
              <a:t>Waits until </a:t>
            </a:r>
            <a:r>
              <a:rPr lang="en-US" dirty="0" err="1">
                <a:latin typeface="Courier New" panose="02070309020205020404" pitchFamily="49" charset="0"/>
                <a:cs typeface="Courier New" panose="02070309020205020404" pitchFamily="49" charset="0"/>
              </a:rPr>
              <a:t>var</a:t>
            </a:r>
            <a:r>
              <a:rPr lang="en-US" dirty="0"/>
              <a:t> value is </a:t>
            </a:r>
            <a:r>
              <a:rPr lang="en-US" dirty="0">
                <a:latin typeface="Courier New" panose="02070309020205020404" pitchFamily="49" charset="0"/>
                <a:cs typeface="Courier New" panose="02070309020205020404" pitchFamily="49" charset="0"/>
              </a:rPr>
              <a:t>a</a:t>
            </a:r>
            <a:r>
              <a:rPr lang="en-US" dirty="0"/>
              <a:t>, then sets it to </a:t>
            </a:r>
            <a:r>
              <a:rPr lang="en-US" dirty="0">
                <a:latin typeface="Courier New" panose="02070309020205020404" pitchFamily="49" charset="0"/>
                <a:cs typeface="Courier New" panose="02070309020205020404" pitchFamily="49" charset="0"/>
              </a:rPr>
              <a:t>b</a:t>
            </a:r>
          </a:p>
          <a:p>
            <a:pPr lvl="2"/>
            <a:r>
              <a:rPr lang="en-US" dirty="0"/>
              <a:t>Works on larger variables also (e.g. arrays)</a:t>
            </a:r>
          </a:p>
        </p:txBody>
      </p:sp>
    </p:spTree>
    <p:extLst>
      <p:ext uri="{BB962C8B-B14F-4D97-AF65-F5344CB8AC3E}">
        <p14:creationId xmlns:p14="http://schemas.microsoft.com/office/powerpoint/2010/main" val="4118796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Implementing critical sections with TSL and CAS operators</a:t>
            </a:r>
          </a:p>
        </p:txBody>
      </p:sp>
      <p:sp>
        <p:nvSpPr>
          <p:cNvPr id="3" name="Content Placeholder 2"/>
          <p:cNvSpPr>
            <a:spLocks noGrp="1"/>
          </p:cNvSpPr>
          <p:nvPr>
            <p:ph idx="1"/>
          </p:nvPr>
        </p:nvSpPr>
        <p:spPr>
          <a:xfrm>
            <a:off x="457200" y="872716"/>
            <a:ext cx="4042792" cy="2808312"/>
          </a:xfrm>
        </p:spPr>
        <p:txBody>
          <a:bodyPr>
            <a:normAutofit/>
          </a:bodyPr>
          <a:lstStyle/>
          <a:p>
            <a:pPr marL="0" indent="0">
              <a:buNone/>
            </a:pPr>
            <a:r>
              <a:rPr lang="en-US" sz="2700" dirty="0"/>
              <a:t>Test-and-set lock (TSL)</a:t>
            </a:r>
          </a:p>
          <a:p>
            <a:pPr marL="0" indent="0">
              <a:buNone/>
            </a:pPr>
            <a:endParaRPr lang="en-US" sz="2700" dirty="0"/>
          </a:p>
          <a:p>
            <a:pPr marL="0" indent="0">
              <a:buNone/>
            </a:pPr>
            <a:r>
              <a:rPr lang="en-US" sz="1600" dirty="0">
                <a:latin typeface="Courier New" panose="02070309020205020404" pitchFamily="49" charset="0"/>
                <a:cs typeface="Courier New" panose="02070309020205020404" pitchFamily="49" charset="0"/>
              </a:rPr>
              <a:t>//non protected section</a:t>
            </a:r>
          </a:p>
          <a:p>
            <a:pPr marL="0" indent="0">
              <a:buNone/>
            </a:pPr>
            <a:r>
              <a:rPr lang="en-US" sz="1600" dirty="0">
                <a:latin typeface="Courier New" panose="02070309020205020404" pitchFamily="49" charset="0"/>
                <a:cs typeface="Courier New" panose="02070309020205020404" pitchFamily="49" charset="0"/>
              </a:rPr>
              <a:t>while(TSL(lock)){}</a:t>
            </a:r>
          </a:p>
          <a:p>
            <a:pPr marL="0" indent="0">
              <a:buNone/>
            </a:pPr>
            <a:r>
              <a:rPr lang="en-US" sz="1600" dirty="0">
                <a:latin typeface="Courier New" panose="02070309020205020404" pitchFamily="49" charset="0"/>
                <a:cs typeface="Courier New" panose="02070309020205020404" pitchFamily="49" charset="0"/>
              </a:rPr>
              <a:t>//critical section</a:t>
            </a:r>
          </a:p>
          <a:p>
            <a:pPr marL="0" indent="0">
              <a:buNone/>
            </a:pPr>
            <a:r>
              <a:rPr lang="en-US" sz="1600" dirty="0">
                <a:latin typeface="Courier New" panose="02070309020205020404" pitchFamily="49" charset="0"/>
                <a:cs typeface="Courier New" panose="02070309020205020404" pitchFamily="49" charset="0"/>
              </a:rPr>
              <a:t>lock = FALSE;</a:t>
            </a:r>
          </a:p>
          <a:p>
            <a:pPr marL="0" indent="0">
              <a:buNone/>
            </a:pPr>
            <a:r>
              <a:rPr lang="en-US" sz="1600" dirty="0">
                <a:latin typeface="Courier New" panose="02070309020205020404" pitchFamily="49" charset="0"/>
                <a:cs typeface="Courier New" panose="02070309020205020404" pitchFamily="49" charset="0"/>
              </a:rPr>
              <a:t>//further non protected sections</a:t>
            </a:r>
          </a:p>
        </p:txBody>
      </p:sp>
      <p:sp>
        <p:nvSpPr>
          <p:cNvPr id="4" name="Content Placeholder 2"/>
          <p:cNvSpPr txBox="1">
            <a:spLocks/>
          </p:cNvSpPr>
          <p:nvPr/>
        </p:nvSpPr>
        <p:spPr>
          <a:xfrm>
            <a:off x="4788024" y="908720"/>
            <a:ext cx="4042792" cy="2808312"/>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buNone/>
            </a:pPr>
            <a:r>
              <a:rPr lang="en-US" dirty="0"/>
              <a:t>Compare-and-swap (CAS)</a:t>
            </a:r>
          </a:p>
          <a:p>
            <a:pPr marL="0" indent="0">
              <a:buFont typeface="Arial" pitchFamily="34" charset="0"/>
              <a:buNone/>
            </a:pPr>
            <a:endParaRPr lang="en-US" dirty="0"/>
          </a:p>
          <a:p>
            <a:pPr marL="0" indent="0">
              <a:buFont typeface="Arial" pitchFamily="34" charset="0"/>
              <a:buNone/>
            </a:pPr>
            <a:r>
              <a:rPr lang="en-US" sz="1900" dirty="0">
                <a:latin typeface="Courier New" panose="02070309020205020404" pitchFamily="49" charset="0"/>
                <a:cs typeface="Courier New" panose="02070309020205020404" pitchFamily="49" charset="0"/>
              </a:rPr>
              <a:t>//non protected section</a:t>
            </a:r>
          </a:p>
          <a:p>
            <a:pPr lvl="0">
              <a:buNone/>
            </a:pPr>
            <a:r>
              <a:rPr lang="en-US" sz="1900" dirty="0">
                <a:latin typeface="Courier New" pitchFamily="49"/>
              </a:rPr>
              <a:t>while(CAS(lock, 0, 1) == 0) { }</a:t>
            </a:r>
          </a:p>
          <a:p>
            <a:pPr marL="0" indent="0">
              <a:buFont typeface="Arial" pitchFamily="34" charset="0"/>
              <a:buNone/>
            </a:pPr>
            <a:r>
              <a:rPr lang="en-US" sz="1900" dirty="0">
                <a:latin typeface="Courier New" panose="02070309020205020404" pitchFamily="49" charset="0"/>
                <a:cs typeface="Courier New" panose="02070309020205020404" pitchFamily="49" charset="0"/>
              </a:rPr>
              <a:t>//critical section</a:t>
            </a:r>
          </a:p>
          <a:p>
            <a:pPr marL="0" indent="0">
              <a:buFont typeface="Arial" pitchFamily="34" charset="0"/>
              <a:buNone/>
            </a:pPr>
            <a:r>
              <a:rPr lang="en-US" sz="1900" dirty="0">
                <a:latin typeface="Courier New" panose="02070309020205020404" pitchFamily="49" charset="0"/>
                <a:cs typeface="Courier New" panose="02070309020205020404" pitchFamily="49" charset="0"/>
              </a:rPr>
              <a:t>lock = 0;</a:t>
            </a:r>
          </a:p>
          <a:p>
            <a:pPr marL="0" indent="0">
              <a:buFont typeface="Arial" pitchFamily="34" charset="0"/>
              <a:buNone/>
            </a:pPr>
            <a:r>
              <a:rPr lang="en-US" sz="1900" dirty="0">
                <a:latin typeface="Courier New" panose="02070309020205020404" pitchFamily="49" charset="0"/>
                <a:cs typeface="Courier New" panose="02070309020205020404" pitchFamily="49" charset="0"/>
              </a:rPr>
              <a:t>//further non protected sections</a:t>
            </a:r>
          </a:p>
        </p:txBody>
      </p:sp>
      <p:cxnSp>
        <p:nvCxnSpPr>
          <p:cNvPr id="6" name="Straight Connector 5"/>
          <p:cNvCxnSpPr/>
          <p:nvPr/>
        </p:nvCxnSpPr>
        <p:spPr>
          <a:xfrm>
            <a:off x="450464" y="2380144"/>
            <a:ext cx="0" cy="36004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7" name="Straight Connector 6"/>
          <p:cNvCxnSpPr/>
          <p:nvPr/>
        </p:nvCxnSpPr>
        <p:spPr>
          <a:xfrm>
            <a:off x="4788024" y="2278408"/>
            <a:ext cx="0" cy="360040"/>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8" name="Content Placeholder 2"/>
          <p:cNvSpPr txBox="1">
            <a:spLocks/>
          </p:cNvSpPr>
          <p:nvPr/>
        </p:nvSpPr>
        <p:spPr>
          <a:xfrm>
            <a:off x="453832" y="3717032"/>
            <a:ext cx="8232968" cy="280831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a:cs typeface="Courier New" panose="02070309020205020404" pitchFamily="49" charset="0"/>
              </a:rPr>
              <a:t>Critical sections can be implemented with TSL and CAS hardware instructions</a:t>
            </a:r>
          </a:p>
          <a:p>
            <a:r>
              <a:rPr lang="en-US" sz="2800" dirty="0">
                <a:cs typeface="Courier New" panose="02070309020205020404" pitchFamily="49" charset="0"/>
              </a:rPr>
              <a:t>Problems with this implementation</a:t>
            </a:r>
          </a:p>
          <a:p>
            <a:pPr lvl="1"/>
            <a:r>
              <a:rPr lang="en-US" sz="2000" dirty="0">
                <a:cs typeface="Courier New" panose="02070309020205020404" pitchFamily="49" charset="0"/>
              </a:rPr>
              <a:t>The task is in a while loop:  busy waiting</a:t>
            </a:r>
          </a:p>
          <a:p>
            <a:pPr lvl="1"/>
            <a:r>
              <a:rPr lang="en-US" sz="2000" dirty="0">
                <a:cs typeface="Courier New" panose="02070309020205020404" pitchFamily="49" charset="0"/>
              </a:rPr>
              <a:t>In a single CPU system it prevents other tasks to run, and release the lock(s)</a:t>
            </a:r>
          </a:p>
          <a:p>
            <a:pPr lvl="1"/>
            <a:r>
              <a:rPr lang="en-US" sz="2000" dirty="0">
                <a:cs typeface="Courier New" panose="02070309020205020404" pitchFamily="49" charset="0"/>
              </a:rPr>
              <a:t>A blocking operation is better, so the task enters waiting state</a:t>
            </a:r>
          </a:p>
        </p:txBody>
      </p:sp>
    </p:spTree>
    <p:extLst>
      <p:ext uri="{BB962C8B-B14F-4D97-AF65-F5344CB8AC3E}">
        <p14:creationId xmlns:p14="http://schemas.microsoft.com/office/powerpoint/2010/main" val="4126397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the locking methods</a:t>
            </a:r>
          </a:p>
        </p:txBody>
      </p:sp>
      <p:sp>
        <p:nvSpPr>
          <p:cNvPr id="3" name="Content Placeholder 2"/>
          <p:cNvSpPr>
            <a:spLocks noGrp="1"/>
          </p:cNvSpPr>
          <p:nvPr>
            <p:ph idx="1"/>
          </p:nvPr>
        </p:nvSpPr>
        <p:spPr>
          <a:xfrm>
            <a:off x="457200" y="908720"/>
            <a:ext cx="8229600" cy="5544616"/>
          </a:xfrm>
        </p:spPr>
        <p:txBody>
          <a:bodyPr>
            <a:normAutofit fontScale="62500" lnSpcReduction="20000"/>
          </a:bodyPr>
          <a:lstStyle/>
          <a:p>
            <a:r>
              <a:rPr lang="en-US" dirty="0"/>
              <a:t>Lock bit</a:t>
            </a:r>
          </a:p>
          <a:p>
            <a:pPr lvl="1"/>
            <a:r>
              <a:rPr lang="en-US" dirty="0"/>
              <a:t>Single bit, accessing it is atomic, e.g.: TSL</a:t>
            </a:r>
          </a:p>
          <a:p>
            <a:r>
              <a:rPr lang="en-US" dirty="0"/>
              <a:t>Mutex (mutual exclusion lock)</a:t>
            </a:r>
          </a:p>
          <a:p>
            <a:pPr lvl="1"/>
            <a:r>
              <a:rPr lang="en-US" dirty="0"/>
              <a:t>A tool for implementing critical sections</a:t>
            </a:r>
          </a:p>
          <a:p>
            <a:r>
              <a:rPr lang="en-US" dirty="0"/>
              <a:t>Semaphore</a:t>
            </a:r>
          </a:p>
          <a:p>
            <a:pPr lvl="1"/>
            <a:r>
              <a:rPr lang="en-US" dirty="0"/>
              <a:t>A data structure with two atomic operations: </a:t>
            </a:r>
            <a:r>
              <a:rPr lang="en-US" dirty="0">
                <a:latin typeface="Courier New" panose="02070309020205020404" pitchFamily="49" charset="0"/>
                <a:cs typeface="Courier New" panose="02070309020205020404" pitchFamily="49" charset="0"/>
              </a:rPr>
              <a:t>wait(P)</a:t>
            </a:r>
            <a:r>
              <a:rPr lang="en-US" dirty="0"/>
              <a:t> and </a:t>
            </a:r>
            <a:r>
              <a:rPr lang="en-US" dirty="0">
                <a:latin typeface="Courier New" panose="02070309020205020404" pitchFamily="49" charset="0"/>
                <a:cs typeface="Courier New" panose="02070309020205020404" pitchFamily="49" charset="0"/>
              </a:rPr>
              <a:t>signal(V)</a:t>
            </a:r>
          </a:p>
          <a:p>
            <a:pPr lvl="1"/>
            <a:r>
              <a:rPr lang="en-US" dirty="0"/>
              <a:t>There are single and multiple access (N != 1) variants</a:t>
            </a:r>
          </a:p>
          <a:p>
            <a:r>
              <a:rPr lang="en-US" dirty="0"/>
              <a:t>Spinlock (spinning lock)</a:t>
            </a:r>
          </a:p>
          <a:p>
            <a:pPr lvl="1"/>
            <a:r>
              <a:rPr lang="en-US" dirty="0"/>
              <a:t>Busy waiting lock bit, mutex or semaphore</a:t>
            </a:r>
          </a:p>
          <a:p>
            <a:pPr lvl="1"/>
            <a:r>
              <a:rPr lang="en-US" dirty="0"/>
              <a:t>E.g.: TSL and CAS instructions</a:t>
            </a:r>
          </a:p>
          <a:p>
            <a:pPr lvl="1"/>
            <a:r>
              <a:rPr lang="en-US" dirty="0"/>
              <a:t>It can implemented by SW only also</a:t>
            </a:r>
          </a:p>
          <a:p>
            <a:pPr lvl="1"/>
            <a:r>
              <a:rPr lang="en-US" dirty="0"/>
              <a:t>It should be used only when the lock is used for a short time</a:t>
            </a:r>
          </a:p>
          <a:p>
            <a:r>
              <a:rPr lang="en-US" dirty="0" err="1"/>
              <a:t>ReaderWrite</a:t>
            </a:r>
            <a:r>
              <a:rPr lang="hu-HU" dirty="0"/>
              <a:t>r</a:t>
            </a:r>
            <a:r>
              <a:rPr lang="en-US" dirty="0"/>
              <a:t>Lock</a:t>
            </a:r>
          </a:p>
          <a:p>
            <a:pPr lvl="1"/>
            <a:r>
              <a:rPr lang="en-US" dirty="0"/>
              <a:t>Any number of readers may enter the critical section</a:t>
            </a:r>
          </a:p>
          <a:p>
            <a:pPr lvl="1"/>
            <a:r>
              <a:rPr lang="en-US" dirty="0"/>
              <a:t>If a writer is entering, it will be blocked until all of the readers are left the critical section</a:t>
            </a:r>
          </a:p>
          <a:p>
            <a:r>
              <a:rPr lang="en-US" dirty="0" err="1"/>
              <a:t>RecursiveLock</a:t>
            </a:r>
            <a:endParaRPr lang="en-US" dirty="0"/>
          </a:p>
          <a:p>
            <a:pPr lvl="1"/>
            <a:r>
              <a:rPr lang="en-US" dirty="0"/>
              <a:t>The task which has the lock can re-lock the same lock </a:t>
            </a:r>
            <a:r>
              <a:rPr lang="en-US" dirty="0" err="1"/>
              <a:t>withoud</a:t>
            </a:r>
            <a:r>
              <a:rPr lang="en-US" dirty="0"/>
              <a:t> blocking</a:t>
            </a:r>
          </a:p>
          <a:p>
            <a:pPr lvl="1"/>
            <a:r>
              <a:rPr lang="en-US" dirty="0"/>
              <a:t>It is useful for recursive functions</a:t>
            </a:r>
          </a:p>
          <a:p>
            <a:pPr lvl="1"/>
            <a:endParaRPr lang="en-US" dirty="0"/>
          </a:p>
        </p:txBody>
      </p:sp>
    </p:spTree>
    <p:extLst>
      <p:ext uri="{BB962C8B-B14F-4D97-AF65-F5344CB8AC3E}">
        <p14:creationId xmlns:p14="http://schemas.microsoft.com/office/powerpoint/2010/main" val="3681061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a:t>The </a:t>
            </a:r>
            <a:r>
              <a:rPr lang="en-US" dirty="0"/>
              <a:t>semaphore</a:t>
            </a:r>
          </a:p>
        </p:txBody>
      </p:sp>
      <p:sp>
        <p:nvSpPr>
          <p:cNvPr id="3" name="Content Placeholder 2"/>
          <p:cNvSpPr>
            <a:spLocks noGrp="1"/>
          </p:cNvSpPr>
          <p:nvPr>
            <p:ph idx="1"/>
          </p:nvPr>
        </p:nvSpPr>
        <p:spPr>
          <a:xfrm>
            <a:off x="457200" y="908720"/>
            <a:ext cx="8229600" cy="3816424"/>
          </a:xfrm>
        </p:spPr>
        <p:txBody>
          <a:bodyPr>
            <a:normAutofit fontScale="70000" lnSpcReduction="20000"/>
          </a:bodyPr>
          <a:lstStyle/>
          <a:p>
            <a:r>
              <a:rPr lang="en-US" dirty="0"/>
              <a:t>Semaphore (S): data structure with two atomic operations</a:t>
            </a:r>
          </a:p>
          <a:p>
            <a:r>
              <a:rPr lang="en-US" dirty="0"/>
              <a:t>Binary semaphore: {0,1}</a:t>
            </a:r>
          </a:p>
          <a:p>
            <a:pPr lvl="1"/>
            <a:r>
              <a:rPr lang="en-US" dirty="0"/>
              <a:t>For protecting the critical section. The mutex is a binary semaphore</a:t>
            </a:r>
          </a:p>
          <a:p>
            <a:r>
              <a:rPr lang="en-US" dirty="0"/>
              <a:t>Counter type semaphore: {0, 1, 2, …}</a:t>
            </a:r>
          </a:p>
          <a:p>
            <a:pPr lvl="1"/>
            <a:r>
              <a:rPr lang="en-US" dirty="0"/>
              <a:t>For protecting N-critical section</a:t>
            </a:r>
          </a:p>
          <a:p>
            <a:pPr lvl="1"/>
            <a:endParaRPr lang="en-US" dirty="0"/>
          </a:p>
          <a:p>
            <a:r>
              <a:rPr lang="en-US" dirty="0"/>
              <a:t>P(S) operation: waits until the S value can be decremented by one</a:t>
            </a:r>
          </a:p>
          <a:p>
            <a:pPr lvl="1"/>
            <a:r>
              <a:rPr lang="en-US" dirty="0"/>
              <a:t>This is a blocking operation, so the task will enter into waiting state (good solution, others can run)</a:t>
            </a:r>
          </a:p>
          <a:p>
            <a:r>
              <a:rPr lang="en-US" dirty="0"/>
              <a:t>V(S) operation: increments the S value by one</a:t>
            </a:r>
          </a:p>
          <a:p>
            <a:pPr lvl="1"/>
            <a:r>
              <a:rPr lang="en-US" dirty="0"/>
              <a:t>Release operation (leaving the critical section)</a:t>
            </a:r>
          </a:p>
          <a:p>
            <a:pPr lvl="1"/>
            <a:r>
              <a:rPr lang="en-US" dirty="0"/>
              <a:t>Non blocking</a:t>
            </a:r>
          </a:p>
        </p:txBody>
      </p:sp>
      <p:pic>
        <p:nvPicPr>
          <p:cNvPr id="5" name="Picture 4"/>
          <p:cNvPicPr>
            <a:picLocks noChangeAspect="1"/>
          </p:cNvPicPr>
          <p:nvPr/>
        </p:nvPicPr>
        <p:blipFill>
          <a:blip r:embed="rId2"/>
          <a:stretch>
            <a:fillRect/>
          </a:stretch>
        </p:blipFill>
        <p:spPr>
          <a:xfrm>
            <a:off x="2690812" y="4869160"/>
            <a:ext cx="3762375" cy="1628775"/>
          </a:xfrm>
          <a:prstGeom prst="rect">
            <a:avLst/>
          </a:prstGeom>
        </p:spPr>
      </p:pic>
    </p:spTree>
    <p:extLst>
      <p:ext uri="{BB962C8B-B14F-4D97-AF65-F5344CB8AC3E}">
        <p14:creationId xmlns:p14="http://schemas.microsoft.com/office/powerpoint/2010/main" val="2286837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the semaphore</a:t>
            </a:r>
          </a:p>
        </p:txBody>
      </p:sp>
      <p:sp>
        <p:nvSpPr>
          <p:cNvPr id="3" name="Content Placeholder 2"/>
          <p:cNvSpPr>
            <a:spLocks noGrp="1"/>
          </p:cNvSpPr>
          <p:nvPr>
            <p:ph idx="1"/>
          </p:nvPr>
        </p:nvSpPr>
        <p:spPr>
          <a:xfrm>
            <a:off x="457200" y="908720"/>
            <a:ext cx="8229600" cy="2952328"/>
          </a:xfrm>
        </p:spPr>
        <p:txBody>
          <a:bodyPr>
            <a:normAutofit fontScale="77500" lnSpcReduction="20000"/>
          </a:bodyPr>
          <a:lstStyle/>
          <a:p>
            <a:r>
              <a:rPr lang="en-US" dirty="0"/>
              <a:t>Data structures</a:t>
            </a:r>
          </a:p>
          <a:p>
            <a:pPr lvl="1"/>
            <a:r>
              <a:rPr lang="en-US" dirty="0"/>
              <a:t>Counter: </a:t>
            </a:r>
            <a:r>
              <a:rPr lang="en-US"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count;</a:t>
            </a:r>
          </a:p>
          <a:p>
            <a:pPr lvl="1"/>
            <a:r>
              <a:rPr lang="en-US" dirty="0"/>
              <a:t>FIFO queue: </a:t>
            </a:r>
            <a:r>
              <a:rPr lang="en-US" dirty="0" err="1">
                <a:latin typeface="Courier New" panose="02070309020205020404" pitchFamily="49" charset="0"/>
                <a:cs typeface="Courier New" panose="02070309020205020404" pitchFamily="49" charset="0"/>
              </a:rPr>
              <a:t>queue_t</a:t>
            </a:r>
            <a:r>
              <a:rPr lang="en-US" dirty="0">
                <a:latin typeface="Courier New" panose="02070309020205020404" pitchFamily="49" charset="0"/>
                <a:cs typeface="Courier New" panose="02070309020205020404" pitchFamily="49" charset="0"/>
              </a:rPr>
              <a:t> waiting;</a:t>
            </a:r>
          </a:p>
          <a:p>
            <a:pPr lvl="1"/>
            <a:r>
              <a:rPr lang="en-US" dirty="0"/>
              <a:t>Lock bit for the data structures: </a:t>
            </a:r>
            <a:r>
              <a:rPr lang="en-US" dirty="0" err="1">
                <a:latin typeface="Courier New" panose="02070309020205020404" pitchFamily="49" charset="0"/>
                <a:cs typeface="Courier New" panose="02070309020205020404" pitchFamily="49" charset="0"/>
              </a:rPr>
              <a:t>lock_t</a:t>
            </a:r>
            <a:r>
              <a:rPr lang="en-US" dirty="0">
                <a:latin typeface="Courier New" panose="02070309020205020404" pitchFamily="49" charset="0"/>
                <a:cs typeface="Courier New" panose="02070309020205020404" pitchFamily="49" charset="0"/>
              </a:rPr>
              <a:t> lock;</a:t>
            </a:r>
          </a:p>
          <a:p>
            <a:r>
              <a:rPr lang="en-US" dirty="0"/>
              <a:t>Operations</a:t>
            </a:r>
          </a:p>
          <a:p>
            <a:pPr lvl="1"/>
            <a:r>
              <a:rPr lang="en-US" dirty="0"/>
              <a:t>If count == 0, the task calling P() will entered into waiting state</a:t>
            </a:r>
          </a:p>
          <a:p>
            <a:pPr lvl="1"/>
            <a:r>
              <a:rPr lang="en-US" dirty="0"/>
              <a:t>Calling V() will make the first waiting task into ready-to-run state</a:t>
            </a:r>
          </a:p>
          <a:p>
            <a:pPr lvl="1"/>
            <a:r>
              <a:rPr lang="en-US" dirty="0"/>
              <a:t>Providing the data structure integrity: e.g.: TSL</a:t>
            </a:r>
          </a:p>
        </p:txBody>
      </p:sp>
      <p:sp>
        <p:nvSpPr>
          <p:cNvPr id="4" name="Text Placeholder 2"/>
          <p:cNvSpPr txBox="1">
            <a:spLocks/>
          </p:cNvSpPr>
          <p:nvPr/>
        </p:nvSpPr>
        <p:spPr>
          <a:xfrm>
            <a:off x="294936" y="3717032"/>
            <a:ext cx="4015797" cy="2856167"/>
          </a:xfrm>
          <a:prstGeom prst="rect">
            <a:avLst/>
          </a:prstGeom>
        </p:spPr>
        <p:txBody>
          <a:bodyPr vert="horz" lIns="0" tIns="0" rIns="0" bIns="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n-US" dirty="0"/>
              <a:t>P()</a:t>
            </a:r>
          </a:p>
          <a:p>
            <a:pPr>
              <a:buFont typeface="Arial" pitchFamily="34" charset="0"/>
              <a:buNone/>
            </a:pPr>
            <a:r>
              <a:rPr lang="en-US" sz="1600" dirty="0">
                <a:latin typeface="Courier New" pitchFamily="49"/>
              </a:rPr>
              <a:t>while (</a:t>
            </a:r>
            <a:r>
              <a:rPr lang="en-US" sz="1600" dirty="0" err="1">
                <a:latin typeface="Courier New" pitchFamily="49"/>
              </a:rPr>
              <a:t>test_and_set</a:t>
            </a:r>
            <a:r>
              <a:rPr lang="en-US" sz="1600" dirty="0">
                <a:latin typeface="Courier New" pitchFamily="49"/>
              </a:rPr>
              <a:t>(</a:t>
            </a:r>
            <a:r>
              <a:rPr lang="en-US" sz="1600" b="1" dirty="0">
                <a:latin typeface="Courier New" pitchFamily="49"/>
              </a:rPr>
              <a:t>lock</a:t>
            </a:r>
            <a:r>
              <a:rPr lang="en-US" sz="1600" dirty="0">
                <a:latin typeface="Courier New" pitchFamily="49"/>
              </a:rPr>
              <a:t>)) { }</a:t>
            </a:r>
          </a:p>
          <a:p>
            <a:pPr>
              <a:buFont typeface="Arial" pitchFamily="34" charset="0"/>
              <a:buNone/>
            </a:pPr>
            <a:r>
              <a:rPr lang="en-US" sz="1600" dirty="0">
                <a:latin typeface="Courier New" pitchFamily="49"/>
              </a:rPr>
              <a:t>if (count == 0) {</a:t>
            </a:r>
          </a:p>
          <a:p>
            <a:pPr>
              <a:buFont typeface="Arial" pitchFamily="34" charset="0"/>
              <a:buNone/>
            </a:pPr>
            <a:r>
              <a:rPr lang="en-US" sz="1600" dirty="0">
                <a:latin typeface="Courier New" pitchFamily="49"/>
              </a:rPr>
              <a:t>  </a:t>
            </a:r>
            <a:r>
              <a:rPr lang="en-US" sz="1600" dirty="0" err="1">
                <a:latin typeface="Courier New" pitchFamily="49"/>
              </a:rPr>
              <a:t>fifo_add</a:t>
            </a:r>
            <a:r>
              <a:rPr lang="en-US" sz="1600" dirty="0">
                <a:latin typeface="Courier New" pitchFamily="49"/>
              </a:rPr>
              <a:t>(waiting, T</a:t>
            </a:r>
            <a:r>
              <a:rPr lang="hu-HU" sz="1600" dirty="0">
                <a:latin typeface="Courier New" pitchFamily="49"/>
              </a:rPr>
              <a:t>1</a:t>
            </a:r>
            <a:r>
              <a:rPr lang="en-US" sz="1600" dirty="0">
                <a:latin typeface="Courier New" pitchFamily="49"/>
              </a:rPr>
              <a:t>);</a:t>
            </a:r>
          </a:p>
          <a:p>
            <a:pPr>
              <a:buFont typeface="Arial" pitchFamily="34" charset="0"/>
              <a:buNone/>
            </a:pPr>
            <a:r>
              <a:rPr lang="en-US" sz="1600" b="1" dirty="0">
                <a:latin typeface="Courier New" pitchFamily="49"/>
              </a:rPr>
              <a:t>  </a:t>
            </a:r>
            <a:r>
              <a:rPr lang="en-US" sz="1600" b="1" dirty="0" err="1">
                <a:latin typeface="Courier New" pitchFamily="49"/>
              </a:rPr>
              <a:t>sched_block</a:t>
            </a:r>
            <a:r>
              <a:rPr lang="en-US" sz="1600" b="1" dirty="0">
                <a:latin typeface="Courier New" pitchFamily="49"/>
              </a:rPr>
              <a:t>(T);</a:t>
            </a:r>
          </a:p>
          <a:p>
            <a:pPr>
              <a:buFont typeface="Arial" pitchFamily="34" charset="0"/>
              <a:buNone/>
            </a:pPr>
            <a:r>
              <a:rPr lang="en-US" sz="1600" dirty="0">
                <a:latin typeface="Courier New" pitchFamily="49"/>
              </a:rPr>
              <a:t>} else {</a:t>
            </a:r>
          </a:p>
          <a:p>
            <a:pPr>
              <a:buFont typeface="Arial" pitchFamily="34" charset="0"/>
              <a:buNone/>
            </a:pPr>
            <a:r>
              <a:rPr lang="en-US" sz="1600" dirty="0">
                <a:latin typeface="Courier New" pitchFamily="49"/>
              </a:rPr>
              <a:t>  count--;</a:t>
            </a:r>
          </a:p>
          <a:p>
            <a:pPr>
              <a:buFont typeface="Arial" pitchFamily="34" charset="0"/>
              <a:buNone/>
            </a:pPr>
            <a:r>
              <a:rPr lang="en-US" sz="1600" dirty="0">
                <a:latin typeface="Courier New" pitchFamily="49"/>
              </a:rPr>
              <a:t>}</a:t>
            </a:r>
          </a:p>
          <a:p>
            <a:pPr>
              <a:buFont typeface="Arial" pitchFamily="34" charset="0"/>
              <a:buNone/>
            </a:pPr>
            <a:r>
              <a:rPr lang="en-US" sz="1600" b="1" dirty="0">
                <a:latin typeface="Courier New" pitchFamily="49"/>
              </a:rPr>
              <a:t>lock</a:t>
            </a:r>
            <a:r>
              <a:rPr lang="en-US" sz="1600" dirty="0">
                <a:latin typeface="Courier New" pitchFamily="49"/>
              </a:rPr>
              <a:t> = 0;</a:t>
            </a:r>
          </a:p>
        </p:txBody>
      </p:sp>
      <p:sp>
        <p:nvSpPr>
          <p:cNvPr id="5" name="Text Placeholder 3"/>
          <p:cNvSpPr txBox="1">
            <a:spLocks/>
          </p:cNvSpPr>
          <p:nvPr/>
        </p:nvSpPr>
        <p:spPr>
          <a:xfrm>
            <a:off x="4642824" y="3775361"/>
            <a:ext cx="4206240" cy="2726640"/>
          </a:xfrm>
          <a:prstGeom prst="rect">
            <a:avLst/>
          </a:prstGeom>
        </p:spPr>
        <p:txBody>
          <a:bodyPr vert="horz" lIns="0" tIns="0" rIns="0" bIns="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n-US" dirty="0"/>
              <a:t>V()</a:t>
            </a:r>
          </a:p>
          <a:p>
            <a:pPr>
              <a:buFont typeface="Arial" pitchFamily="34" charset="0"/>
              <a:buNone/>
            </a:pPr>
            <a:r>
              <a:rPr lang="en-US" sz="1600" dirty="0">
                <a:latin typeface="Courier New" pitchFamily="49"/>
              </a:rPr>
              <a:t>while (</a:t>
            </a:r>
            <a:r>
              <a:rPr lang="en-US" sz="1600" dirty="0" err="1">
                <a:latin typeface="Courier New" pitchFamily="49"/>
              </a:rPr>
              <a:t>test_and_set</a:t>
            </a:r>
            <a:r>
              <a:rPr lang="en-US" sz="1600" dirty="0">
                <a:latin typeface="Courier New" pitchFamily="49"/>
              </a:rPr>
              <a:t>(</a:t>
            </a:r>
            <a:r>
              <a:rPr lang="en-US" sz="1600" b="1" dirty="0">
                <a:latin typeface="Courier New" pitchFamily="49"/>
              </a:rPr>
              <a:t>lock</a:t>
            </a:r>
            <a:r>
              <a:rPr lang="en-US" sz="1600" dirty="0">
                <a:latin typeface="Courier New" pitchFamily="49"/>
              </a:rPr>
              <a:t>)) { }</a:t>
            </a:r>
          </a:p>
          <a:p>
            <a:pPr>
              <a:buFont typeface="Arial" pitchFamily="34" charset="0"/>
              <a:buNone/>
            </a:pPr>
            <a:r>
              <a:rPr lang="en-US" sz="1600" dirty="0">
                <a:latin typeface="Courier New" pitchFamily="49"/>
              </a:rPr>
              <a:t>if (</a:t>
            </a:r>
            <a:r>
              <a:rPr lang="en-US" sz="1600" dirty="0" err="1">
                <a:latin typeface="Courier New" pitchFamily="49"/>
              </a:rPr>
              <a:t>is_empty</a:t>
            </a:r>
            <a:r>
              <a:rPr lang="en-US" sz="1600" dirty="0">
                <a:latin typeface="Courier New" pitchFamily="49"/>
              </a:rPr>
              <a:t>(waiting)) {</a:t>
            </a:r>
          </a:p>
          <a:p>
            <a:pPr>
              <a:buFont typeface="Arial" pitchFamily="34" charset="0"/>
              <a:buNone/>
            </a:pPr>
            <a:r>
              <a:rPr lang="en-US" sz="1600" dirty="0">
                <a:latin typeface="Courier New" pitchFamily="49"/>
              </a:rPr>
              <a:t>  count++;</a:t>
            </a:r>
          </a:p>
          <a:p>
            <a:pPr>
              <a:buFont typeface="Arial" pitchFamily="34" charset="0"/>
              <a:buNone/>
            </a:pPr>
            <a:r>
              <a:rPr lang="en-US" sz="1600" dirty="0">
                <a:latin typeface="Courier New" pitchFamily="49"/>
              </a:rPr>
              <a:t>} else {</a:t>
            </a:r>
          </a:p>
          <a:p>
            <a:pPr>
              <a:buFont typeface="Arial" pitchFamily="34" charset="0"/>
              <a:buNone/>
            </a:pPr>
            <a:r>
              <a:rPr lang="en-US" sz="1600" dirty="0">
                <a:latin typeface="Courier New" pitchFamily="49"/>
              </a:rPr>
              <a:t>  T2 = </a:t>
            </a:r>
            <a:r>
              <a:rPr lang="en-US" sz="1600" dirty="0" err="1">
                <a:latin typeface="Courier New" pitchFamily="49"/>
              </a:rPr>
              <a:t>fifo_get_first</a:t>
            </a:r>
            <a:r>
              <a:rPr lang="en-US" sz="1600" dirty="0">
                <a:latin typeface="Courier New" pitchFamily="49"/>
              </a:rPr>
              <a:t>(waiting);</a:t>
            </a:r>
          </a:p>
          <a:p>
            <a:pPr>
              <a:buFont typeface="Arial" pitchFamily="34" charset="0"/>
              <a:buNone/>
            </a:pPr>
            <a:r>
              <a:rPr lang="en-US" sz="1600" b="1" dirty="0">
                <a:latin typeface="Courier New" pitchFamily="49"/>
              </a:rPr>
              <a:t>  </a:t>
            </a:r>
            <a:r>
              <a:rPr lang="en-US" sz="1600" b="1" dirty="0" err="1">
                <a:latin typeface="Courier New" pitchFamily="49"/>
              </a:rPr>
              <a:t>sched_wakeup</a:t>
            </a:r>
            <a:r>
              <a:rPr lang="en-US" sz="1600" b="1" dirty="0">
                <a:latin typeface="Courier New" pitchFamily="49"/>
              </a:rPr>
              <a:t>(T2);</a:t>
            </a:r>
          </a:p>
          <a:p>
            <a:pPr>
              <a:buFont typeface="Arial" pitchFamily="34" charset="0"/>
              <a:buNone/>
            </a:pPr>
            <a:r>
              <a:rPr lang="en-US" sz="1600" dirty="0">
                <a:latin typeface="Courier New" pitchFamily="49"/>
              </a:rPr>
              <a:t>}</a:t>
            </a:r>
          </a:p>
          <a:p>
            <a:pPr>
              <a:buFont typeface="Arial" pitchFamily="34" charset="0"/>
              <a:buNone/>
            </a:pPr>
            <a:r>
              <a:rPr lang="en-US" sz="1600" b="1" dirty="0">
                <a:latin typeface="Courier New" pitchFamily="49"/>
              </a:rPr>
              <a:t>lock</a:t>
            </a:r>
            <a:r>
              <a:rPr lang="en-US" sz="1600" dirty="0">
                <a:latin typeface="Courier New" pitchFamily="49"/>
              </a:rPr>
              <a:t> = 0;</a:t>
            </a:r>
          </a:p>
        </p:txBody>
      </p:sp>
      <p:cxnSp>
        <p:nvCxnSpPr>
          <p:cNvPr id="6" name="Straight Connector 5"/>
          <p:cNvCxnSpPr>
            <a:cxnSpLocks/>
          </p:cNvCxnSpPr>
          <p:nvPr/>
        </p:nvCxnSpPr>
        <p:spPr>
          <a:xfrm>
            <a:off x="179512" y="4509120"/>
            <a:ext cx="0" cy="1728192"/>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8" name="Straight Connector 7"/>
          <p:cNvCxnSpPr>
            <a:cxnSpLocks/>
          </p:cNvCxnSpPr>
          <p:nvPr/>
        </p:nvCxnSpPr>
        <p:spPr>
          <a:xfrm>
            <a:off x="4572000" y="4509120"/>
            <a:ext cx="0" cy="1584176"/>
          </a:xfrm>
          <a:prstGeom prst="line">
            <a:avLst/>
          </a:prstGeom>
          <a:ln w="38100"/>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796215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Class="entr" fill="hold" grpId="0"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Class="entr" fill="hold" grpId="0"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0" presetClass="entr" fill="hold" grpId="0" nodeType="with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1000"/>
                                        <p:tgtEl>
                                          <p:spTgt spid="4">
                                            <p:txEl>
                                              <p:pRg st="3" end="3"/>
                                            </p:txEl>
                                          </p:spTgt>
                                        </p:tgtEl>
                                      </p:cBhvr>
                                    </p:animEffect>
                                    <p:anim calcmode="lin" valueType="num">
                                      <p:cBhvr>
                                        <p:cTn id="2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5" presetClass="entr" fill="hold" grpId="0"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1000"/>
                                        <p:tgtEl>
                                          <p:spTgt spid="4">
                                            <p:txEl>
                                              <p:pRg st="4" end="4"/>
                                            </p:txEl>
                                          </p:spTgt>
                                        </p:tgtEl>
                                      </p:cBhvr>
                                    </p:animEffect>
                                    <p:anim calcmode="lin" valueType="num">
                                      <p:cBhvr>
                                        <p:cTn id="2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4" end="4"/>
                                            </p:txEl>
                                          </p:spTgt>
                                        </p:tgtEl>
                                        <p:attrNameLst>
                                          <p:attrName>ppt_y</p:attrName>
                                        </p:attrNameLst>
                                      </p:cBhvr>
                                      <p:tavLst>
                                        <p:tav tm="0">
                                          <p:val>
                                            <p:strVal val="#ppt_y+.1"/>
                                          </p:val>
                                        </p:tav>
                                        <p:tav tm="100000">
                                          <p:val>
                                            <p:strVal val="#ppt_y"/>
                                          </p:val>
                                        </p:tav>
                                      </p:tavLst>
                                    </p:anim>
                                  </p:childTnLst>
                                </p:cTn>
                              </p:par>
                              <p:par>
                                <p:cTn id="30" presetClass="entr" fill="hold" grpId="0" nodeType="with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1000"/>
                                        <p:tgtEl>
                                          <p:spTgt spid="4">
                                            <p:txEl>
                                              <p:pRg st="5" end="5"/>
                                            </p:txEl>
                                          </p:spTgt>
                                        </p:tgtEl>
                                      </p:cBhvr>
                                    </p:animEffect>
                                    <p:anim calcmode="lin" valueType="num">
                                      <p:cBhvr>
                                        <p:cTn id="3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5" end="5"/>
                                            </p:txEl>
                                          </p:spTgt>
                                        </p:tgtEl>
                                        <p:attrNameLst>
                                          <p:attrName>ppt_y</p:attrName>
                                        </p:attrNameLst>
                                      </p:cBhvr>
                                      <p:tavLst>
                                        <p:tav tm="0">
                                          <p:val>
                                            <p:strVal val="#ppt_y+.1"/>
                                          </p:val>
                                        </p:tav>
                                        <p:tav tm="100000">
                                          <p:val>
                                            <p:strVal val="#ppt_y"/>
                                          </p:val>
                                        </p:tav>
                                      </p:tavLst>
                                    </p:anim>
                                  </p:childTnLst>
                                </p:cTn>
                              </p:par>
                              <p:par>
                                <p:cTn id="35" presetClass="entr" fill="hold" grpId="0" nodeType="with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1000"/>
                                        <p:tgtEl>
                                          <p:spTgt spid="4">
                                            <p:txEl>
                                              <p:pRg st="6" end="6"/>
                                            </p:txEl>
                                          </p:spTgt>
                                        </p:tgtEl>
                                      </p:cBhvr>
                                    </p:animEffect>
                                    <p:anim calcmode="lin" valueType="num">
                                      <p:cBhvr>
                                        <p:cTn id="3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6" end="6"/>
                                            </p:txEl>
                                          </p:spTgt>
                                        </p:tgtEl>
                                        <p:attrNameLst>
                                          <p:attrName>ppt_y</p:attrName>
                                        </p:attrNameLst>
                                      </p:cBhvr>
                                      <p:tavLst>
                                        <p:tav tm="0">
                                          <p:val>
                                            <p:strVal val="#ppt_y+.1"/>
                                          </p:val>
                                        </p:tav>
                                        <p:tav tm="100000">
                                          <p:val>
                                            <p:strVal val="#ppt_y"/>
                                          </p:val>
                                        </p:tav>
                                      </p:tavLst>
                                    </p:anim>
                                  </p:childTnLst>
                                </p:cTn>
                              </p:par>
                              <p:par>
                                <p:cTn id="40" presetClass="entr" fill="hold" grpId="0" nodeType="with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1000"/>
                                        <p:tgtEl>
                                          <p:spTgt spid="4">
                                            <p:txEl>
                                              <p:pRg st="7" end="7"/>
                                            </p:txEl>
                                          </p:spTgt>
                                        </p:tgtEl>
                                      </p:cBhvr>
                                    </p:animEffect>
                                    <p:anim calcmode="lin" valueType="num">
                                      <p:cBhvr>
                                        <p:cTn id="43"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7" end="7"/>
                                            </p:txEl>
                                          </p:spTgt>
                                        </p:tgtEl>
                                        <p:attrNameLst>
                                          <p:attrName>ppt_y</p:attrName>
                                        </p:attrNameLst>
                                      </p:cBhvr>
                                      <p:tavLst>
                                        <p:tav tm="0">
                                          <p:val>
                                            <p:strVal val="#ppt_y+.1"/>
                                          </p:val>
                                        </p:tav>
                                        <p:tav tm="100000">
                                          <p:val>
                                            <p:strVal val="#ppt_y"/>
                                          </p:val>
                                        </p:tav>
                                      </p:tavLst>
                                    </p:anim>
                                  </p:childTnLst>
                                </p:cTn>
                              </p:par>
                              <p:par>
                                <p:cTn id="45" presetClass="entr" fill="hold" grpId="0" nodeType="with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1000"/>
                                        <p:tgtEl>
                                          <p:spTgt spid="4">
                                            <p:txEl>
                                              <p:pRg st="8" end="8"/>
                                            </p:txEl>
                                          </p:spTgt>
                                        </p:tgtEl>
                                      </p:cBhvr>
                                    </p:animEffect>
                                    <p:anim calcmode="lin" valueType="num">
                                      <p:cBhvr>
                                        <p:cTn id="48"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Class="entr" fill="hold" nodeType="clickEffect">
                                  <p:stCondLst>
                                    <p:cond delay="0"/>
                                  </p:stCondLst>
                                  <p:childTnLst>
                                    <p:set>
                                      <p:cBhvr>
                                        <p:cTn id="53" dur="1" fill="hold">
                                          <p:stCondLst>
                                            <p:cond delay="0"/>
                                          </p:stCondLst>
                                        </p:cTn>
                                        <p:tgtEl>
                                          <p:spTgt spid="5">
                                            <p:txEl>
                                              <p:pRg st="0" end="0"/>
                                            </p:txEl>
                                          </p:spTgt>
                                        </p:tgtEl>
                                        <p:attrNameLst>
                                          <p:attrName>style.visibility</p:attrName>
                                        </p:attrNameLst>
                                      </p:cBhvr>
                                      <p:to>
                                        <p:strVal val="visible"/>
                                      </p:to>
                                    </p:set>
                                    <p:animEffect transition="in" filter="fade">
                                      <p:cBhvr>
                                        <p:cTn id="54" dur="1000"/>
                                        <p:tgtEl>
                                          <p:spTgt spid="5">
                                            <p:txEl>
                                              <p:pRg st="0" end="0"/>
                                            </p:txEl>
                                          </p:spTgt>
                                        </p:tgtEl>
                                      </p:cBhvr>
                                    </p:animEffect>
                                    <p:anim calcmode="lin" valueType="num">
                                      <p:cBhvr>
                                        <p:cTn id="5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56" dur="1000" fill="hold"/>
                                        <p:tgtEl>
                                          <p:spTgt spid="5">
                                            <p:txEl>
                                              <p:pRg st="0" end="0"/>
                                            </p:txEl>
                                          </p:spTgt>
                                        </p:tgtEl>
                                        <p:attrNameLst>
                                          <p:attrName>ppt_y</p:attrName>
                                        </p:attrNameLst>
                                      </p:cBhvr>
                                      <p:tavLst>
                                        <p:tav tm="0">
                                          <p:val>
                                            <p:strVal val="#ppt_y+.1"/>
                                          </p:val>
                                        </p:tav>
                                        <p:tav tm="100000">
                                          <p:val>
                                            <p:strVal val="#ppt_y"/>
                                          </p:val>
                                        </p:tav>
                                      </p:tavLst>
                                    </p:anim>
                                  </p:childTnLst>
                                </p:cTn>
                              </p:par>
                              <p:par>
                                <p:cTn id="57" presetClass="entr" fill="hold" nodeType="withEffect">
                                  <p:stCondLst>
                                    <p:cond delay="0"/>
                                  </p:stCondLst>
                                  <p:childTnLst>
                                    <p:set>
                                      <p:cBhvr>
                                        <p:cTn id="58" dur="1" fill="hold">
                                          <p:stCondLst>
                                            <p:cond delay="0"/>
                                          </p:stCondLst>
                                        </p:cTn>
                                        <p:tgtEl>
                                          <p:spTgt spid="5">
                                            <p:txEl>
                                              <p:pRg st="1" end="1"/>
                                            </p:txEl>
                                          </p:spTgt>
                                        </p:tgtEl>
                                        <p:attrNameLst>
                                          <p:attrName>style.visibility</p:attrName>
                                        </p:attrNameLst>
                                      </p:cBhvr>
                                      <p:to>
                                        <p:strVal val="visible"/>
                                      </p:to>
                                    </p:set>
                                    <p:animEffect transition="in" filter="fade">
                                      <p:cBhvr>
                                        <p:cTn id="59" dur="1000"/>
                                        <p:tgtEl>
                                          <p:spTgt spid="5">
                                            <p:txEl>
                                              <p:pRg st="1" end="1"/>
                                            </p:txEl>
                                          </p:spTgt>
                                        </p:tgtEl>
                                      </p:cBhvr>
                                    </p:animEffect>
                                    <p:anim calcmode="lin" valueType="num">
                                      <p:cBhvr>
                                        <p:cTn id="60"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61" dur="1000" fill="hold"/>
                                        <p:tgtEl>
                                          <p:spTgt spid="5">
                                            <p:txEl>
                                              <p:pRg st="1" end="1"/>
                                            </p:txEl>
                                          </p:spTgt>
                                        </p:tgtEl>
                                        <p:attrNameLst>
                                          <p:attrName>ppt_y</p:attrName>
                                        </p:attrNameLst>
                                      </p:cBhvr>
                                      <p:tavLst>
                                        <p:tav tm="0">
                                          <p:val>
                                            <p:strVal val="#ppt_y+.1"/>
                                          </p:val>
                                        </p:tav>
                                        <p:tav tm="100000">
                                          <p:val>
                                            <p:strVal val="#ppt_y"/>
                                          </p:val>
                                        </p:tav>
                                      </p:tavLst>
                                    </p:anim>
                                  </p:childTnLst>
                                </p:cTn>
                              </p:par>
                              <p:par>
                                <p:cTn id="62" presetClass="entr" fill="hold" nodeType="withEffect">
                                  <p:stCondLst>
                                    <p:cond delay="0"/>
                                  </p:stCondLst>
                                  <p:childTnLst>
                                    <p:set>
                                      <p:cBhvr>
                                        <p:cTn id="63" dur="1" fill="hold">
                                          <p:stCondLst>
                                            <p:cond delay="0"/>
                                          </p:stCondLst>
                                        </p:cTn>
                                        <p:tgtEl>
                                          <p:spTgt spid="5">
                                            <p:txEl>
                                              <p:pRg st="2" end="2"/>
                                            </p:txEl>
                                          </p:spTgt>
                                        </p:tgtEl>
                                        <p:attrNameLst>
                                          <p:attrName>style.visibility</p:attrName>
                                        </p:attrNameLst>
                                      </p:cBhvr>
                                      <p:to>
                                        <p:strVal val="visible"/>
                                      </p:to>
                                    </p:set>
                                    <p:animEffect transition="in" filter="fade">
                                      <p:cBhvr>
                                        <p:cTn id="64" dur="1000"/>
                                        <p:tgtEl>
                                          <p:spTgt spid="5">
                                            <p:txEl>
                                              <p:pRg st="2" end="2"/>
                                            </p:txEl>
                                          </p:spTgt>
                                        </p:tgtEl>
                                      </p:cBhvr>
                                    </p:animEffect>
                                    <p:anim calcmode="lin" valueType="num">
                                      <p:cBhvr>
                                        <p:cTn id="6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66" dur="1000" fill="hold"/>
                                        <p:tgtEl>
                                          <p:spTgt spid="5">
                                            <p:txEl>
                                              <p:pRg st="2" end="2"/>
                                            </p:txEl>
                                          </p:spTgt>
                                        </p:tgtEl>
                                        <p:attrNameLst>
                                          <p:attrName>ppt_y</p:attrName>
                                        </p:attrNameLst>
                                      </p:cBhvr>
                                      <p:tavLst>
                                        <p:tav tm="0">
                                          <p:val>
                                            <p:strVal val="#ppt_y+.1"/>
                                          </p:val>
                                        </p:tav>
                                        <p:tav tm="100000">
                                          <p:val>
                                            <p:strVal val="#ppt_y"/>
                                          </p:val>
                                        </p:tav>
                                      </p:tavLst>
                                    </p:anim>
                                  </p:childTnLst>
                                </p:cTn>
                              </p:par>
                              <p:par>
                                <p:cTn id="67" presetClass="entr" fill="hold" nodeType="withEffect">
                                  <p:stCondLst>
                                    <p:cond delay="0"/>
                                  </p:stCondLst>
                                  <p:childTnLst>
                                    <p:set>
                                      <p:cBhvr>
                                        <p:cTn id="68" dur="1" fill="hold">
                                          <p:stCondLst>
                                            <p:cond delay="0"/>
                                          </p:stCondLst>
                                        </p:cTn>
                                        <p:tgtEl>
                                          <p:spTgt spid="5">
                                            <p:txEl>
                                              <p:pRg st="3" end="3"/>
                                            </p:txEl>
                                          </p:spTgt>
                                        </p:tgtEl>
                                        <p:attrNameLst>
                                          <p:attrName>style.visibility</p:attrName>
                                        </p:attrNameLst>
                                      </p:cBhvr>
                                      <p:to>
                                        <p:strVal val="visible"/>
                                      </p:to>
                                    </p:set>
                                    <p:animEffect transition="in" filter="fade">
                                      <p:cBhvr>
                                        <p:cTn id="69" dur="1000"/>
                                        <p:tgtEl>
                                          <p:spTgt spid="5">
                                            <p:txEl>
                                              <p:pRg st="3" end="3"/>
                                            </p:txEl>
                                          </p:spTgt>
                                        </p:tgtEl>
                                      </p:cBhvr>
                                    </p:animEffect>
                                    <p:anim calcmode="lin" valueType="num">
                                      <p:cBhvr>
                                        <p:cTn id="70"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71" dur="1000" fill="hold"/>
                                        <p:tgtEl>
                                          <p:spTgt spid="5">
                                            <p:txEl>
                                              <p:pRg st="3" end="3"/>
                                            </p:txEl>
                                          </p:spTgt>
                                        </p:tgtEl>
                                        <p:attrNameLst>
                                          <p:attrName>ppt_y</p:attrName>
                                        </p:attrNameLst>
                                      </p:cBhvr>
                                      <p:tavLst>
                                        <p:tav tm="0">
                                          <p:val>
                                            <p:strVal val="#ppt_y+.1"/>
                                          </p:val>
                                        </p:tav>
                                        <p:tav tm="100000">
                                          <p:val>
                                            <p:strVal val="#ppt_y"/>
                                          </p:val>
                                        </p:tav>
                                      </p:tavLst>
                                    </p:anim>
                                  </p:childTnLst>
                                </p:cTn>
                              </p:par>
                              <p:par>
                                <p:cTn id="72" presetClass="entr" fill="hold" nodeType="withEffect">
                                  <p:stCondLst>
                                    <p:cond delay="0"/>
                                  </p:stCondLst>
                                  <p:childTnLst>
                                    <p:set>
                                      <p:cBhvr>
                                        <p:cTn id="73" dur="1" fill="hold">
                                          <p:stCondLst>
                                            <p:cond delay="0"/>
                                          </p:stCondLst>
                                        </p:cTn>
                                        <p:tgtEl>
                                          <p:spTgt spid="5">
                                            <p:txEl>
                                              <p:pRg st="4" end="4"/>
                                            </p:txEl>
                                          </p:spTgt>
                                        </p:tgtEl>
                                        <p:attrNameLst>
                                          <p:attrName>style.visibility</p:attrName>
                                        </p:attrNameLst>
                                      </p:cBhvr>
                                      <p:to>
                                        <p:strVal val="visible"/>
                                      </p:to>
                                    </p:set>
                                    <p:animEffect transition="in" filter="fade">
                                      <p:cBhvr>
                                        <p:cTn id="74" dur="1000"/>
                                        <p:tgtEl>
                                          <p:spTgt spid="5">
                                            <p:txEl>
                                              <p:pRg st="4" end="4"/>
                                            </p:txEl>
                                          </p:spTgt>
                                        </p:tgtEl>
                                      </p:cBhvr>
                                    </p:animEffect>
                                    <p:anim calcmode="lin" valueType="num">
                                      <p:cBhvr>
                                        <p:cTn id="75"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76" dur="1000" fill="hold"/>
                                        <p:tgtEl>
                                          <p:spTgt spid="5">
                                            <p:txEl>
                                              <p:pRg st="4" end="4"/>
                                            </p:txEl>
                                          </p:spTgt>
                                        </p:tgtEl>
                                        <p:attrNameLst>
                                          <p:attrName>ppt_y</p:attrName>
                                        </p:attrNameLst>
                                      </p:cBhvr>
                                      <p:tavLst>
                                        <p:tav tm="0">
                                          <p:val>
                                            <p:strVal val="#ppt_y+.1"/>
                                          </p:val>
                                        </p:tav>
                                        <p:tav tm="100000">
                                          <p:val>
                                            <p:strVal val="#ppt_y"/>
                                          </p:val>
                                        </p:tav>
                                      </p:tavLst>
                                    </p:anim>
                                  </p:childTnLst>
                                </p:cTn>
                              </p:par>
                              <p:par>
                                <p:cTn id="77" presetClass="entr" fill="hold" nodeType="withEffect">
                                  <p:stCondLst>
                                    <p:cond delay="0"/>
                                  </p:stCondLst>
                                  <p:childTnLst>
                                    <p:set>
                                      <p:cBhvr>
                                        <p:cTn id="78" dur="1" fill="hold">
                                          <p:stCondLst>
                                            <p:cond delay="0"/>
                                          </p:stCondLst>
                                        </p:cTn>
                                        <p:tgtEl>
                                          <p:spTgt spid="5">
                                            <p:txEl>
                                              <p:pRg st="5" end="5"/>
                                            </p:txEl>
                                          </p:spTgt>
                                        </p:tgtEl>
                                        <p:attrNameLst>
                                          <p:attrName>style.visibility</p:attrName>
                                        </p:attrNameLst>
                                      </p:cBhvr>
                                      <p:to>
                                        <p:strVal val="visible"/>
                                      </p:to>
                                    </p:set>
                                    <p:animEffect transition="in" filter="fade">
                                      <p:cBhvr>
                                        <p:cTn id="79" dur="1000"/>
                                        <p:tgtEl>
                                          <p:spTgt spid="5">
                                            <p:txEl>
                                              <p:pRg st="5" end="5"/>
                                            </p:txEl>
                                          </p:spTgt>
                                        </p:tgtEl>
                                      </p:cBhvr>
                                    </p:animEffect>
                                    <p:anim calcmode="lin" valueType="num">
                                      <p:cBhvr>
                                        <p:cTn id="80"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81" dur="1000" fill="hold"/>
                                        <p:tgtEl>
                                          <p:spTgt spid="5">
                                            <p:txEl>
                                              <p:pRg st="5" end="5"/>
                                            </p:txEl>
                                          </p:spTgt>
                                        </p:tgtEl>
                                        <p:attrNameLst>
                                          <p:attrName>ppt_y</p:attrName>
                                        </p:attrNameLst>
                                      </p:cBhvr>
                                      <p:tavLst>
                                        <p:tav tm="0">
                                          <p:val>
                                            <p:strVal val="#ppt_y+.1"/>
                                          </p:val>
                                        </p:tav>
                                        <p:tav tm="100000">
                                          <p:val>
                                            <p:strVal val="#ppt_y"/>
                                          </p:val>
                                        </p:tav>
                                      </p:tavLst>
                                    </p:anim>
                                  </p:childTnLst>
                                </p:cTn>
                              </p:par>
                              <p:par>
                                <p:cTn id="82" presetClass="entr" fill="hold" nodeType="withEffect">
                                  <p:stCondLst>
                                    <p:cond delay="0"/>
                                  </p:stCondLst>
                                  <p:childTnLst>
                                    <p:set>
                                      <p:cBhvr>
                                        <p:cTn id="83" dur="1" fill="hold">
                                          <p:stCondLst>
                                            <p:cond delay="0"/>
                                          </p:stCondLst>
                                        </p:cTn>
                                        <p:tgtEl>
                                          <p:spTgt spid="5">
                                            <p:txEl>
                                              <p:pRg st="6" end="6"/>
                                            </p:txEl>
                                          </p:spTgt>
                                        </p:tgtEl>
                                        <p:attrNameLst>
                                          <p:attrName>style.visibility</p:attrName>
                                        </p:attrNameLst>
                                      </p:cBhvr>
                                      <p:to>
                                        <p:strVal val="visible"/>
                                      </p:to>
                                    </p:set>
                                    <p:animEffect transition="in" filter="fade">
                                      <p:cBhvr>
                                        <p:cTn id="84" dur="1000"/>
                                        <p:tgtEl>
                                          <p:spTgt spid="5">
                                            <p:txEl>
                                              <p:pRg st="6" end="6"/>
                                            </p:txEl>
                                          </p:spTgt>
                                        </p:tgtEl>
                                      </p:cBhvr>
                                    </p:animEffect>
                                    <p:anim calcmode="lin" valueType="num">
                                      <p:cBhvr>
                                        <p:cTn id="85"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86" dur="1000" fill="hold"/>
                                        <p:tgtEl>
                                          <p:spTgt spid="5">
                                            <p:txEl>
                                              <p:pRg st="6" end="6"/>
                                            </p:txEl>
                                          </p:spTgt>
                                        </p:tgtEl>
                                        <p:attrNameLst>
                                          <p:attrName>ppt_y</p:attrName>
                                        </p:attrNameLst>
                                      </p:cBhvr>
                                      <p:tavLst>
                                        <p:tav tm="0">
                                          <p:val>
                                            <p:strVal val="#ppt_y+.1"/>
                                          </p:val>
                                        </p:tav>
                                        <p:tav tm="100000">
                                          <p:val>
                                            <p:strVal val="#ppt_y"/>
                                          </p:val>
                                        </p:tav>
                                      </p:tavLst>
                                    </p:anim>
                                  </p:childTnLst>
                                </p:cTn>
                              </p:par>
                              <p:par>
                                <p:cTn id="87" presetClass="entr" fill="hold" nodeType="withEffect">
                                  <p:stCondLst>
                                    <p:cond delay="0"/>
                                  </p:stCondLst>
                                  <p:childTnLst>
                                    <p:set>
                                      <p:cBhvr>
                                        <p:cTn id="88" dur="1" fill="hold">
                                          <p:stCondLst>
                                            <p:cond delay="0"/>
                                          </p:stCondLst>
                                        </p:cTn>
                                        <p:tgtEl>
                                          <p:spTgt spid="5">
                                            <p:txEl>
                                              <p:pRg st="7" end="7"/>
                                            </p:txEl>
                                          </p:spTgt>
                                        </p:tgtEl>
                                        <p:attrNameLst>
                                          <p:attrName>style.visibility</p:attrName>
                                        </p:attrNameLst>
                                      </p:cBhvr>
                                      <p:to>
                                        <p:strVal val="visible"/>
                                      </p:to>
                                    </p:set>
                                    <p:animEffect transition="in" filter="fade">
                                      <p:cBhvr>
                                        <p:cTn id="89" dur="1000"/>
                                        <p:tgtEl>
                                          <p:spTgt spid="5">
                                            <p:txEl>
                                              <p:pRg st="7" end="7"/>
                                            </p:txEl>
                                          </p:spTgt>
                                        </p:tgtEl>
                                      </p:cBhvr>
                                    </p:animEffect>
                                    <p:anim calcmode="lin" valueType="num">
                                      <p:cBhvr>
                                        <p:cTn id="90"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91" dur="1000" fill="hold"/>
                                        <p:tgtEl>
                                          <p:spTgt spid="5">
                                            <p:txEl>
                                              <p:pRg st="7" end="7"/>
                                            </p:txEl>
                                          </p:spTgt>
                                        </p:tgtEl>
                                        <p:attrNameLst>
                                          <p:attrName>ppt_y</p:attrName>
                                        </p:attrNameLst>
                                      </p:cBhvr>
                                      <p:tavLst>
                                        <p:tav tm="0">
                                          <p:val>
                                            <p:strVal val="#ppt_y+.1"/>
                                          </p:val>
                                        </p:tav>
                                        <p:tav tm="100000">
                                          <p:val>
                                            <p:strVal val="#ppt_y"/>
                                          </p:val>
                                        </p:tav>
                                      </p:tavLst>
                                    </p:anim>
                                  </p:childTnLst>
                                </p:cTn>
                              </p:par>
                              <p:par>
                                <p:cTn id="92" presetClass="entr" fill="hold" nodeType="withEffect">
                                  <p:stCondLst>
                                    <p:cond delay="0"/>
                                  </p:stCondLst>
                                  <p:childTnLst>
                                    <p:set>
                                      <p:cBhvr>
                                        <p:cTn id="93" dur="1" fill="hold">
                                          <p:stCondLst>
                                            <p:cond delay="0"/>
                                          </p:stCondLst>
                                        </p:cTn>
                                        <p:tgtEl>
                                          <p:spTgt spid="5">
                                            <p:txEl>
                                              <p:pRg st="8" end="8"/>
                                            </p:txEl>
                                          </p:spTgt>
                                        </p:tgtEl>
                                        <p:attrNameLst>
                                          <p:attrName>style.visibility</p:attrName>
                                        </p:attrNameLst>
                                      </p:cBhvr>
                                      <p:to>
                                        <p:strVal val="visible"/>
                                      </p:to>
                                    </p:set>
                                    <p:animEffect transition="in" filter="fade">
                                      <p:cBhvr>
                                        <p:cTn id="94" dur="1000"/>
                                        <p:tgtEl>
                                          <p:spTgt spid="5">
                                            <p:txEl>
                                              <p:pRg st="8" end="8"/>
                                            </p:txEl>
                                          </p:spTgt>
                                        </p:tgtEl>
                                      </p:cBhvr>
                                    </p:animEffect>
                                    <p:anim calcmode="lin" valueType="num">
                                      <p:cBhvr>
                                        <p:cTn id="95"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96"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Classic synchronization problem: reader-writer problem</a:t>
            </a:r>
          </a:p>
        </p:txBody>
      </p:sp>
      <p:sp>
        <p:nvSpPr>
          <p:cNvPr id="3" name="Content Placeholder 2"/>
          <p:cNvSpPr>
            <a:spLocks noGrp="1"/>
          </p:cNvSpPr>
          <p:nvPr>
            <p:ph idx="1"/>
          </p:nvPr>
        </p:nvSpPr>
        <p:spPr>
          <a:xfrm>
            <a:off x="457200" y="908720"/>
            <a:ext cx="8229600" cy="2880320"/>
          </a:xfrm>
        </p:spPr>
        <p:txBody>
          <a:bodyPr>
            <a:normAutofit fontScale="77500" lnSpcReduction="20000"/>
          </a:bodyPr>
          <a:lstStyle/>
          <a:p>
            <a:r>
              <a:rPr lang="en-US" dirty="0"/>
              <a:t>Description of the problem</a:t>
            </a:r>
          </a:p>
          <a:p>
            <a:pPr lvl="1"/>
            <a:r>
              <a:rPr lang="en-US" dirty="0"/>
              <a:t>The variable V is read and write by multiple independent tasks</a:t>
            </a:r>
          </a:p>
          <a:p>
            <a:pPr lvl="1"/>
            <a:r>
              <a:rPr lang="en-US" dirty="0"/>
              <a:t>Inconsistent states has to avoided</a:t>
            </a:r>
          </a:p>
          <a:p>
            <a:r>
              <a:rPr lang="en-US" dirty="0"/>
              <a:t>Implementation</a:t>
            </a:r>
          </a:p>
          <a:p>
            <a:pPr lvl="1"/>
            <a:r>
              <a:rPr lang="en-US" dirty="0"/>
              <a:t>The critical section is protected by a semaphore</a:t>
            </a:r>
          </a:p>
          <a:p>
            <a:pPr lvl="1"/>
            <a:r>
              <a:rPr lang="en-US" dirty="0"/>
              <a:t>Leaving the critical section releases the semaphore</a:t>
            </a:r>
          </a:p>
          <a:p>
            <a:pPr lvl="1"/>
            <a:r>
              <a:rPr lang="en-US" dirty="0"/>
              <a:t>It is also used for exclusive resource allocation</a:t>
            </a:r>
          </a:p>
        </p:txBody>
      </p:sp>
      <p:sp>
        <p:nvSpPr>
          <p:cNvPr id="4" name="Oval 3"/>
          <p:cNvSpPr/>
          <p:nvPr/>
        </p:nvSpPr>
        <p:spPr>
          <a:xfrm>
            <a:off x="1043608" y="3574192"/>
            <a:ext cx="1728192" cy="86409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hu-HU" dirty="0"/>
              <a:t>Task1</a:t>
            </a:r>
            <a:endParaRPr lang="en-US" dirty="0"/>
          </a:p>
        </p:txBody>
      </p:sp>
      <p:sp>
        <p:nvSpPr>
          <p:cNvPr id="5" name="Oval 4"/>
          <p:cNvSpPr/>
          <p:nvPr/>
        </p:nvSpPr>
        <p:spPr>
          <a:xfrm>
            <a:off x="6084168" y="3574192"/>
            <a:ext cx="1728192" cy="86409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hu-HU" dirty="0"/>
              <a:t>Task2</a:t>
            </a:r>
            <a:endParaRPr lang="en-US" dirty="0"/>
          </a:p>
        </p:txBody>
      </p:sp>
      <p:sp>
        <p:nvSpPr>
          <p:cNvPr id="6" name="Rectangle: Rounded Corners 5"/>
          <p:cNvSpPr/>
          <p:nvPr/>
        </p:nvSpPr>
        <p:spPr>
          <a:xfrm>
            <a:off x="4283968" y="4539030"/>
            <a:ext cx="576064" cy="54615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hu-HU" dirty="0"/>
              <a:t>V</a:t>
            </a:r>
            <a:endParaRPr lang="en-US" dirty="0"/>
          </a:p>
        </p:txBody>
      </p:sp>
      <p:cxnSp>
        <p:nvCxnSpPr>
          <p:cNvPr id="7" name="Straight Arrow Connector 6"/>
          <p:cNvCxnSpPr>
            <a:cxnSpLocks/>
            <a:stCxn id="4" idx="5"/>
            <a:endCxn id="6" idx="1"/>
          </p:cNvCxnSpPr>
          <p:nvPr/>
        </p:nvCxnSpPr>
        <p:spPr>
          <a:xfrm>
            <a:off x="2518712" y="4311744"/>
            <a:ext cx="1765256" cy="500363"/>
          </a:xfrm>
          <a:prstGeom prst="straightConnector1">
            <a:avLst/>
          </a:prstGeom>
          <a:ln w="15875">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cxnSpLocks/>
            <a:stCxn id="6" idx="3"/>
            <a:endCxn id="5" idx="3"/>
          </p:cNvCxnSpPr>
          <p:nvPr/>
        </p:nvCxnSpPr>
        <p:spPr>
          <a:xfrm flipV="1">
            <a:off x="4860032" y="4311744"/>
            <a:ext cx="1477224" cy="500363"/>
          </a:xfrm>
          <a:prstGeom prst="straightConnector1">
            <a:avLst/>
          </a:prstGeom>
          <a:ln w="15875">
            <a:solidFill>
              <a:schemeClr val="tx1"/>
            </a:solidFill>
            <a:headEnd type="stealth" w="lg" len="lg"/>
            <a:tailEnd type="none" w="lg" len="lg"/>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055881" y="4169698"/>
            <a:ext cx="604653" cy="369332"/>
          </a:xfrm>
          <a:prstGeom prst="rect">
            <a:avLst/>
          </a:prstGeom>
          <a:noFill/>
        </p:spPr>
        <p:txBody>
          <a:bodyPr wrap="none" rtlCol="0">
            <a:spAutoFit/>
          </a:bodyPr>
          <a:lstStyle/>
          <a:p>
            <a:r>
              <a:rPr lang="hu-HU" dirty="0"/>
              <a:t>R/W</a:t>
            </a:r>
            <a:endParaRPr lang="en-US" dirty="0"/>
          </a:p>
        </p:txBody>
      </p:sp>
      <p:sp>
        <p:nvSpPr>
          <p:cNvPr id="10" name="TextBox 9"/>
          <p:cNvSpPr txBox="1"/>
          <p:nvPr/>
        </p:nvSpPr>
        <p:spPr>
          <a:xfrm>
            <a:off x="5331799" y="4169732"/>
            <a:ext cx="604653" cy="369332"/>
          </a:xfrm>
          <a:prstGeom prst="rect">
            <a:avLst/>
          </a:prstGeom>
          <a:noFill/>
        </p:spPr>
        <p:txBody>
          <a:bodyPr wrap="none" rtlCol="0">
            <a:spAutoFit/>
          </a:bodyPr>
          <a:lstStyle/>
          <a:p>
            <a:r>
              <a:rPr lang="hu-HU" dirty="0"/>
              <a:t>R/W</a:t>
            </a:r>
            <a:endParaRPr lang="en-US" dirty="0"/>
          </a:p>
        </p:txBody>
      </p:sp>
      <p:sp>
        <p:nvSpPr>
          <p:cNvPr id="15" name="Rectangle: Rounded Corners 14"/>
          <p:cNvSpPr/>
          <p:nvPr/>
        </p:nvSpPr>
        <p:spPr>
          <a:xfrm>
            <a:off x="4287793" y="3666719"/>
            <a:ext cx="568413" cy="54006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hu-HU" dirty="0"/>
              <a:t>S</a:t>
            </a:r>
            <a:endParaRPr lang="en-US" dirty="0"/>
          </a:p>
        </p:txBody>
      </p:sp>
      <p:cxnSp>
        <p:nvCxnSpPr>
          <p:cNvPr id="20" name="Straight Arrow Connector 19"/>
          <p:cNvCxnSpPr>
            <a:cxnSpLocks/>
            <a:stCxn id="4" idx="6"/>
            <a:endCxn id="15" idx="1"/>
          </p:cNvCxnSpPr>
          <p:nvPr/>
        </p:nvCxnSpPr>
        <p:spPr>
          <a:xfrm flipV="1">
            <a:off x="2771800" y="3936749"/>
            <a:ext cx="1515993" cy="69491"/>
          </a:xfrm>
          <a:prstGeom prst="straightConnector1">
            <a:avLst/>
          </a:prstGeom>
          <a:ln w="15875">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cxnSpLocks/>
            <a:stCxn id="5" idx="2"/>
            <a:endCxn id="15" idx="3"/>
          </p:cNvCxnSpPr>
          <p:nvPr/>
        </p:nvCxnSpPr>
        <p:spPr>
          <a:xfrm flipH="1" flipV="1">
            <a:off x="4856206" y="3936749"/>
            <a:ext cx="1227962" cy="69491"/>
          </a:xfrm>
          <a:prstGeom prst="straightConnector1">
            <a:avLst/>
          </a:prstGeom>
          <a:ln w="15875">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296317" y="3628577"/>
            <a:ext cx="512320" cy="369332"/>
          </a:xfrm>
          <a:prstGeom prst="rect">
            <a:avLst/>
          </a:prstGeom>
          <a:noFill/>
        </p:spPr>
        <p:txBody>
          <a:bodyPr wrap="none" rtlCol="0">
            <a:spAutoFit/>
          </a:bodyPr>
          <a:lstStyle/>
          <a:p>
            <a:r>
              <a:rPr lang="hu-HU" dirty="0"/>
              <a:t>P/V</a:t>
            </a:r>
            <a:endParaRPr lang="en-US" dirty="0"/>
          </a:p>
        </p:txBody>
      </p:sp>
      <p:sp>
        <p:nvSpPr>
          <p:cNvPr id="28" name="TextBox 27"/>
          <p:cNvSpPr txBox="1"/>
          <p:nvPr/>
        </p:nvSpPr>
        <p:spPr>
          <a:xfrm>
            <a:off x="3205684" y="3628577"/>
            <a:ext cx="512320" cy="369332"/>
          </a:xfrm>
          <a:prstGeom prst="rect">
            <a:avLst/>
          </a:prstGeom>
          <a:noFill/>
        </p:spPr>
        <p:txBody>
          <a:bodyPr wrap="none" rtlCol="0">
            <a:spAutoFit/>
          </a:bodyPr>
          <a:lstStyle/>
          <a:p>
            <a:r>
              <a:rPr lang="hu-HU" dirty="0"/>
              <a:t>P/V</a:t>
            </a:r>
            <a:endParaRPr lang="en-US" dirty="0"/>
          </a:p>
        </p:txBody>
      </p:sp>
      <p:sp>
        <p:nvSpPr>
          <p:cNvPr id="29" name="Text Placeholder 2"/>
          <p:cNvSpPr txBox="1">
            <a:spLocks/>
          </p:cNvSpPr>
          <p:nvPr/>
        </p:nvSpPr>
        <p:spPr>
          <a:xfrm>
            <a:off x="385200" y="5288395"/>
            <a:ext cx="4015797" cy="1378839"/>
          </a:xfrm>
          <a:prstGeom prst="rect">
            <a:avLst/>
          </a:prstGeom>
        </p:spPr>
        <p:txBody>
          <a:bodyPr vert="horz" lIns="0" tIns="0" rIns="0" bIns="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n-US" dirty="0"/>
              <a:t>Task1</a:t>
            </a:r>
          </a:p>
          <a:p>
            <a:pPr>
              <a:buFont typeface="Arial" pitchFamily="34" charset="0"/>
              <a:buNone/>
            </a:pPr>
            <a:r>
              <a:rPr lang="en-US" sz="1600" dirty="0">
                <a:latin typeface="Courier New" pitchFamily="49"/>
              </a:rPr>
              <a:t>  P(S);</a:t>
            </a:r>
          </a:p>
          <a:p>
            <a:pPr>
              <a:buFont typeface="Arial" pitchFamily="34" charset="0"/>
              <a:buNone/>
            </a:pPr>
            <a:r>
              <a:rPr lang="en-US" sz="1600" dirty="0">
                <a:latin typeface="Courier New" pitchFamily="49"/>
              </a:rPr>
              <a:t>  // reading/writing variable</a:t>
            </a:r>
          </a:p>
          <a:p>
            <a:pPr>
              <a:buFont typeface="Arial" pitchFamily="34" charset="0"/>
              <a:buNone/>
            </a:pPr>
            <a:r>
              <a:rPr lang="en-US" sz="1600" dirty="0">
                <a:latin typeface="Courier New" pitchFamily="49"/>
              </a:rPr>
              <a:t>  V(S);</a:t>
            </a:r>
          </a:p>
        </p:txBody>
      </p:sp>
      <p:sp>
        <p:nvSpPr>
          <p:cNvPr id="30" name="Text Placeholder 3"/>
          <p:cNvSpPr txBox="1">
            <a:spLocks/>
          </p:cNvSpPr>
          <p:nvPr/>
        </p:nvSpPr>
        <p:spPr>
          <a:xfrm>
            <a:off x="4663440" y="5324395"/>
            <a:ext cx="4206240" cy="1167121"/>
          </a:xfrm>
          <a:prstGeom prst="rect">
            <a:avLst/>
          </a:prstGeom>
        </p:spPr>
        <p:txBody>
          <a:bodyPr vert="horz" lIns="0" tIns="0" rIns="0" bIns="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n-US" dirty="0"/>
              <a:t>Task2</a:t>
            </a:r>
          </a:p>
          <a:p>
            <a:pPr>
              <a:buFont typeface="Arial" pitchFamily="34" charset="0"/>
              <a:buNone/>
            </a:pPr>
            <a:r>
              <a:rPr lang="en-US" sz="1600" dirty="0">
                <a:latin typeface="Courier New" pitchFamily="49"/>
              </a:rPr>
              <a:t>  P(S);</a:t>
            </a:r>
          </a:p>
          <a:p>
            <a:pPr>
              <a:buNone/>
            </a:pPr>
            <a:r>
              <a:rPr lang="en-US" sz="1600" dirty="0">
                <a:latin typeface="Courier New" pitchFamily="49"/>
              </a:rPr>
              <a:t>  // reading/writing variable</a:t>
            </a:r>
          </a:p>
          <a:p>
            <a:pPr>
              <a:buFont typeface="Arial" pitchFamily="34" charset="0"/>
              <a:buNone/>
            </a:pPr>
            <a:r>
              <a:rPr lang="en-US" sz="1600" dirty="0">
                <a:latin typeface="Courier New" pitchFamily="49"/>
              </a:rPr>
              <a:t>  V(S);</a:t>
            </a:r>
          </a:p>
        </p:txBody>
      </p:sp>
      <p:cxnSp>
        <p:nvCxnSpPr>
          <p:cNvPr id="31" name="Straight Connector 30"/>
          <p:cNvCxnSpPr>
            <a:cxnSpLocks/>
          </p:cNvCxnSpPr>
          <p:nvPr/>
        </p:nvCxnSpPr>
        <p:spPr>
          <a:xfrm>
            <a:off x="539552" y="6021288"/>
            <a:ext cx="0" cy="374349"/>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34" name="Straight Connector 33"/>
          <p:cNvCxnSpPr>
            <a:cxnSpLocks/>
          </p:cNvCxnSpPr>
          <p:nvPr/>
        </p:nvCxnSpPr>
        <p:spPr>
          <a:xfrm>
            <a:off x="4788024" y="5949624"/>
            <a:ext cx="0" cy="374349"/>
          </a:xfrm>
          <a:prstGeom prst="line">
            <a:avLst/>
          </a:prstGeom>
          <a:ln w="38100"/>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76173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problem of multiple readers</a:t>
            </a:r>
          </a:p>
        </p:txBody>
      </p:sp>
      <p:sp>
        <p:nvSpPr>
          <p:cNvPr id="3" name="Content Placeholder 2"/>
          <p:cNvSpPr>
            <a:spLocks noGrp="1"/>
          </p:cNvSpPr>
          <p:nvPr>
            <p:ph idx="1"/>
          </p:nvPr>
        </p:nvSpPr>
        <p:spPr>
          <a:xfrm>
            <a:off x="457200" y="908720"/>
            <a:ext cx="8229600" cy="2088232"/>
          </a:xfrm>
        </p:spPr>
        <p:txBody>
          <a:bodyPr>
            <a:normAutofit fontScale="55000" lnSpcReduction="20000"/>
          </a:bodyPr>
          <a:lstStyle/>
          <a:p>
            <a:r>
              <a:rPr lang="en-US" dirty="0"/>
              <a:t>Description of the problem</a:t>
            </a:r>
          </a:p>
          <a:p>
            <a:pPr lvl="1"/>
            <a:r>
              <a:rPr lang="en-US" dirty="0"/>
              <a:t>The solution for the reader-writer problem is inefficient when the number of readers are high compared to the number of writers</a:t>
            </a:r>
          </a:p>
          <a:p>
            <a:pPr lvl="1"/>
            <a:r>
              <a:rPr lang="en-US" dirty="0"/>
              <a:t>It is unnecessary to block the readers while, the variable is not written</a:t>
            </a:r>
          </a:p>
          <a:p>
            <a:r>
              <a:rPr lang="en-US" dirty="0"/>
              <a:t>Implementation</a:t>
            </a:r>
          </a:p>
          <a:p>
            <a:pPr lvl="1"/>
            <a:r>
              <a:rPr lang="en-US" dirty="0"/>
              <a:t>The readers are signaling the read, but not blocked if no write operation is active</a:t>
            </a:r>
          </a:p>
          <a:p>
            <a:pPr lvl="1"/>
            <a:r>
              <a:rPr lang="en-US" dirty="0"/>
              <a:t>The writers will be blocked when other reader/write operation is active</a:t>
            </a:r>
          </a:p>
          <a:p>
            <a:pPr lvl="1"/>
            <a:endParaRPr lang="en-US" dirty="0"/>
          </a:p>
        </p:txBody>
      </p:sp>
      <p:sp>
        <p:nvSpPr>
          <p:cNvPr id="4" name="Text Placeholder 2"/>
          <p:cNvSpPr txBox="1">
            <a:spLocks/>
          </p:cNvSpPr>
          <p:nvPr/>
        </p:nvSpPr>
        <p:spPr>
          <a:xfrm>
            <a:off x="425232" y="2636912"/>
            <a:ext cx="4015797" cy="4038029"/>
          </a:xfrm>
          <a:prstGeom prst="rect">
            <a:avLst/>
          </a:prstGeom>
        </p:spPr>
        <p:txBody>
          <a:bodyPr vert="horz" lIns="0" tIns="0" rIns="0" bIns="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n-US" dirty="0"/>
              <a:t>Start reading</a:t>
            </a:r>
          </a:p>
          <a:p>
            <a:pPr>
              <a:buFont typeface="Arial" pitchFamily="34" charset="0"/>
              <a:buNone/>
            </a:pPr>
            <a:r>
              <a:rPr lang="en-US" sz="1600" dirty="0">
                <a:latin typeface="Courier New" pitchFamily="49"/>
              </a:rPr>
              <a:t>  P(</a:t>
            </a:r>
            <a:r>
              <a:rPr lang="en-US" sz="1600" dirty="0" err="1">
                <a:latin typeface="Courier New" pitchFamily="49"/>
              </a:rPr>
              <a:t>reader_mutex</a:t>
            </a:r>
            <a:r>
              <a:rPr lang="en-US" sz="1600" dirty="0">
                <a:latin typeface="Courier New" pitchFamily="49"/>
              </a:rPr>
              <a:t>);</a:t>
            </a:r>
          </a:p>
          <a:p>
            <a:pPr>
              <a:buFont typeface="Arial" pitchFamily="34" charset="0"/>
              <a:buNone/>
            </a:pPr>
            <a:r>
              <a:rPr lang="en-US" sz="1600" dirty="0">
                <a:latin typeface="Courier New" pitchFamily="49"/>
              </a:rPr>
              <a:t>  ++</a:t>
            </a:r>
            <a:r>
              <a:rPr lang="en-US" sz="1600" dirty="0" err="1">
                <a:latin typeface="Courier New" pitchFamily="49"/>
              </a:rPr>
              <a:t>readerCount</a:t>
            </a:r>
            <a:r>
              <a:rPr lang="en-US" sz="1600" dirty="0">
                <a:latin typeface="Courier New" pitchFamily="49"/>
              </a:rPr>
              <a:t>;</a:t>
            </a:r>
          </a:p>
          <a:p>
            <a:pPr>
              <a:buFont typeface="Arial" pitchFamily="34" charset="0"/>
              <a:buNone/>
            </a:pPr>
            <a:r>
              <a:rPr lang="en-US" sz="1600" dirty="0">
                <a:latin typeface="Courier New" pitchFamily="49"/>
              </a:rPr>
              <a:t>  if (</a:t>
            </a:r>
            <a:r>
              <a:rPr lang="en-US" sz="1600" dirty="0" err="1">
                <a:latin typeface="Courier New" pitchFamily="49"/>
              </a:rPr>
              <a:t>readerCount</a:t>
            </a:r>
            <a:r>
              <a:rPr lang="en-US" sz="1600" dirty="0">
                <a:latin typeface="Courier New" pitchFamily="49"/>
              </a:rPr>
              <a:t> == 1) {</a:t>
            </a:r>
          </a:p>
          <a:p>
            <a:pPr>
              <a:buFont typeface="Arial" pitchFamily="34" charset="0"/>
              <a:buNone/>
            </a:pPr>
            <a:r>
              <a:rPr lang="en-US" sz="1600" dirty="0">
                <a:latin typeface="Courier New" pitchFamily="49"/>
              </a:rPr>
              <a:t>    P(</a:t>
            </a:r>
            <a:r>
              <a:rPr lang="en-US" sz="1600" dirty="0" err="1">
                <a:latin typeface="Courier New" pitchFamily="49"/>
              </a:rPr>
              <a:t>writerLock</a:t>
            </a:r>
            <a:r>
              <a:rPr lang="en-US" sz="1600" dirty="0">
                <a:latin typeface="Courier New" pitchFamily="49"/>
              </a:rPr>
              <a:t>);</a:t>
            </a:r>
          </a:p>
          <a:p>
            <a:pPr>
              <a:buFont typeface="Arial" pitchFamily="34" charset="0"/>
              <a:buNone/>
            </a:pPr>
            <a:r>
              <a:rPr lang="en-US" sz="1600" dirty="0">
                <a:latin typeface="Courier New" pitchFamily="49"/>
              </a:rPr>
              <a:t>  }</a:t>
            </a:r>
          </a:p>
          <a:p>
            <a:pPr>
              <a:buFont typeface="Arial" pitchFamily="34" charset="0"/>
              <a:buNone/>
            </a:pPr>
            <a:r>
              <a:rPr lang="en-US" sz="1600" dirty="0">
                <a:latin typeface="Courier New" pitchFamily="49"/>
              </a:rPr>
              <a:t>  V(</a:t>
            </a:r>
            <a:r>
              <a:rPr lang="en-US" sz="1600" dirty="0" err="1">
                <a:latin typeface="Courier New" pitchFamily="49"/>
              </a:rPr>
              <a:t>reader_mutex</a:t>
            </a:r>
            <a:r>
              <a:rPr lang="en-US" sz="1600" dirty="0">
                <a:latin typeface="Courier New" pitchFamily="49"/>
              </a:rPr>
              <a:t>);</a:t>
            </a:r>
          </a:p>
          <a:p>
            <a:pPr>
              <a:buFont typeface="Arial" pitchFamily="34" charset="0"/>
              <a:buNone/>
            </a:pPr>
            <a:endParaRPr lang="en-US" sz="1600" dirty="0">
              <a:latin typeface="Courier New" pitchFamily="49"/>
            </a:endParaRPr>
          </a:p>
          <a:p>
            <a:pPr>
              <a:buFont typeface="Arial" pitchFamily="34" charset="0"/>
              <a:buNone/>
            </a:pPr>
            <a:r>
              <a:rPr lang="en-US" dirty="0"/>
              <a:t>Writing</a:t>
            </a:r>
          </a:p>
          <a:p>
            <a:pPr>
              <a:buFont typeface="Arial" pitchFamily="34" charset="0"/>
              <a:buNone/>
            </a:pPr>
            <a:r>
              <a:rPr lang="en-US" sz="1600" dirty="0">
                <a:latin typeface="Courier New" pitchFamily="49"/>
              </a:rPr>
              <a:t>  P(</a:t>
            </a:r>
            <a:r>
              <a:rPr lang="en-US" sz="1600" dirty="0" err="1">
                <a:latin typeface="Courier New" pitchFamily="49"/>
              </a:rPr>
              <a:t>writerLock</a:t>
            </a:r>
            <a:r>
              <a:rPr lang="en-US" sz="1600" dirty="0">
                <a:latin typeface="Courier New" pitchFamily="49"/>
              </a:rPr>
              <a:t>);</a:t>
            </a:r>
          </a:p>
          <a:p>
            <a:pPr>
              <a:buFont typeface="Arial" pitchFamily="34" charset="0"/>
              <a:buNone/>
            </a:pPr>
            <a:r>
              <a:rPr lang="en-US" sz="1600" dirty="0">
                <a:latin typeface="Courier New" pitchFamily="49"/>
              </a:rPr>
              <a:t>  // </a:t>
            </a:r>
            <a:r>
              <a:rPr lang="hu-HU" sz="1600" dirty="0" err="1">
                <a:latin typeface="Courier New" pitchFamily="49"/>
              </a:rPr>
              <a:t>writing</a:t>
            </a:r>
            <a:r>
              <a:rPr lang="hu-HU" sz="1600" dirty="0">
                <a:latin typeface="Courier New" pitchFamily="49"/>
              </a:rPr>
              <a:t> </a:t>
            </a:r>
            <a:r>
              <a:rPr lang="hu-HU" sz="1600" dirty="0" err="1">
                <a:latin typeface="Courier New" pitchFamily="49"/>
              </a:rPr>
              <a:t>variable</a:t>
            </a:r>
            <a:endParaRPr lang="en-US" sz="1600" dirty="0">
              <a:latin typeface="Courier New" pitchFamily="49"/>
            </a:endParaRPr>
          </a:p>
          <a:p>
            <a:pPr>
              <a:buFont typeface="Arial" pitchFamily="34" charset="0"/>
              <a:buNone/>
            </a:pPr>
            <a:r>
              <a:rPr lang="en-US" sz="1600" dirty="0">
                <a:latin typeface="Courier New" pitchFamily="49"/>
              </a:rPr>
              <a:t>  V(</a:t>
            </a:r>
            <a:r>
              <a:rPr lang="en-US" sz="1600" dirty="0" err="1">
                <a:latin typeface="Courier New" pitchFamily="49"/>
              </a:rPr>
              <a:t>writerLock</a:t>
            </a:r>
            <a:r>
              <a:rPr lang="en-US" sz="1600" dirty="0">
                <a:latin typeface="Courier New" pitchFamily="49"/>
              </a:rPr>
              <a:t>);</a:t>
            </a:r>
          </a:p>
        </p:txBody>
      </p:sp>
      <p:sp>
        <p:nvSpPr>
          <p:cNvPr id="5" name="Text Placeholder 3"/>
          <p:cNvSpPr txBox="1">
            <a:spLocks/>
          </p:cNvSpPr>
          <p:nvPr/>
        </p:nvSpPr>
        <p:spPr>
          <a:xfrm>
            <a:off x="4572000" y="2780928"/>
            <a:ext cx="4206240" cy="3565437"/>
          </a:xfrm>
          <a:prstGeom prst="rect">
            <a:avLst/>
          </a:prstGeom>
        </p:spPr>
        <p:txBody>
          <a:bodyPr vert="horz" lIns="0" tIns="0" rIns="0" bIns="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n-US" dirty="0"/>
              <a:t>Finish reading</a:t>
            </a:r>
          </a:p>
          <a:p>
            <a:pPr>
              <a:buFont typeface="Arial" pitchFamily="34" charset="0"/>
              <a:buNone/>
            </a:pPr>
            <a:r>
              <a:rPr lang="en-US" sz="1600" dirty="0">
                <a:latin typeface="Courier New" pitchFamily="49"/>
              </a:rPr>
              <a:t>  P(</a:t>
            </a:r>
            <a:r>
              <a:rPr lang="en-US" sz="1600" dirty="0" err="1">
                <a:latin typeface="Courier New" pitchFamily="49"/>
              </a:rPr>
              <a:t>reader_mutex</a:t>
            </a:r>
            <a:r>
              <a:rPr lang="en-US" sz="1600" dirty="0">
                <a:latin typeface="Courier New" pitchFamily="49"/>
              </a:rPr>
              <a:t>);</a:t>
            </a:r>
          </a:p>
          <a:p>
            <a:pPr>
              <a:buFont typeface="Arial" pitchFamily="34" charset="0"/>
              <a:buNone/>
            </a:pPr>
            <a:r>
              <a:rPr lang="en-US" sz="1600" dirty="0">
                <a:latin typeface="Courier New" pitchFamily="49"/>
              </a:rPr>
              <a:t>  --</a:t>
            </a:r>
            <a:r>
              <a:rPr lang="en-US" sz="1600" dirty="0" err="1">
                <a:latin typeface="Courier New" pitchFamily="49"/>
              </a:rPr>
              <a:t>readerCount</a:t>
            </a:r>
            <a:r>
              <a:rPr lang="en-US" sz="1600" dirty="0">
                <a:latin typeface="Courier New" pitchFamily="49"/>
              </a:rPr>
              <a:t>;</a:t>
            </a:r>
          </a:p>
          <a:p>
            <a:pPr>
              <a:buFont typeface="Arial" pitchFamily="34" charset="0"/>
              <a:buNone/>
            </a:pPr>
            <a:r>
              <a:rPr lang="en-US" sz="1600" dirty="0">
                <a:latin typeface="Courier New" pitchFamily="49"/>
              </a:rPr>
              <a:t>  if (</a:t>
            </a:r>
            <a:r>
              <a:rPr lang="en-US" sz="1600" dirty="0" err="1">
                <a:latin typeface="Courier New" pitchFamily="49"/>
              </a:rPr>
              <a:t>readerCount</a:t>
            </a:r>
            <a:r>
              <a:rPr lang="en-US" sz="1600" dirty="0">
                <a:latin typeface="Courier New" pitchFamily="49"/>
              </a:rPr>
              <a:t> == 0) {</a:t>
            </a:r>
          </a:p>
          <a:p>
            <a:pPr>
              <a:buFont typeface="Arial" pitchFamily="34" charset="0"/>
              <a:buNone/>
            </a:pPr>
            <a:r>
              <a:rPr lang="en-US" sz="1600" dirty="0">
                <a:latin typeface="Courier New" pitchFamily="49"/>
              </a:rPr>
              <a:t>    V(</a:t>
            </a:r>
            <a:r>
              <a:rPr lang="en-US" sz="1600" dirty="0" err="1">
                <a:latin typeface="Courier New" pitchFamily="49"/>
              </a:rPr>
              <a:t>writerLock</a:t>
            </a:r>
            <a:r>
              <a:rPr lang="en-US" sz="1600" dirty="0">
                <a:latin typeface="Courier New" pitchFamily="49"/>
              </a:rPr>
              <a:t>);</a:t>
            </a:r>
          </a:p>
          <a:p>
            <a:pPr>
              <a:buFont typeface="Arial" pitchFamily="34" charset="0"/>
              <a:buNone/>
            </a:pPr>
            <a:r>
              <a:rPr lang="en-US" sz="1600" dirty="0">
                <a:latin typeface="Courier New" pitchFamily="49"/>
              </a:rPr>
              <a:t>  }</a:t>
            </a:r>
          </a:p>
          <a:p>
            <a:pPr>
              <a:buFont typeface="Arial" pitchFamily="34" charset="0"/>
              <a:buNone/>
            </a:pPr>
            <a:r>
              <a:rPr lang="en-US" sz="1600" dirty="0">
                <a:latin typeface="Courier New" pitchFamily="49"/>
              </a:rPr>
              <a:t>  V(</a:t>
            </a:r>
            <a:r>
              <a:rPr lang="en-US" sz="1600" dirty="0" err="1">
                <a:latin typeface="Courier New" pitchFamily="49"/>
              </a:rPr>
              <a:t>reader_mutex</a:t>
            </a:r>
            <a:r>
              <a:rPr lang="en-US" sz="1600" dirty="0">
                <a:latin typeface="Courier New" pitchFamily="49"/>
              </a:rPr>
              <a:t>);</a:t>
            </a:r>
          </a:p>
          <a:p>
            <a:pPr>
              <a:buFont typeface="Arial" pitchFamily="34" charset="0"/>
              <a:buNone/>
            </a:pPr>
            <a:endParaRPr lang="en-US" dirty="0"/>
          </a:p>
          <a:p>
            <a:pPr>
              <a:buFont typeface="Arial" pitchFamily="34" charset="0"/>
              <a:buNone/>
            </a:pPr>
            <a:r>
              <a:rPr lang="en-US" dirty="0"/>
              <a:t> </a:t>
            </a:r>
            <a:r>
              <a:rPr lang="en-US" dirty="0" err="1"/>
              <a:t>ReaderWriterLock</a:t>
            </a:r>
            <a:r>
              <a:rPr lang="en-US" dirty="0"/>
              <a:t> implemented with semaphore</a:t>
            </a:r>
          </a:p>
        </p:txBody>
      </p:sp>
      <p:cxnSp>
        <p:nvCxnSpPr>
          <p:cNvPr id="6" name="Straight Connector 5"/>
          <p:cNvCxnSpPr>
            <a:cxnSpLocks/>
          </p:cNvCxnSpPr>
          <p:nvPr/>
        </p:nvCxnSpPr>
        <p:spPr>
          <a:xfrm>
            <a:off x="539552" y="6058333"/>
            <a:ext cx="0" cy="288032"/>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7" name="Straight Connector 6"/>
          <p:cNvCxnSpPr>
            <a:cxnSpLocks/>
          </p:cNvCxnSpPr>
          <p:nvPr/>
        </p:nvCxnSpPr>
        <p:spPr>
          <a:xfrm>
            <a:off x="554472" y="3429000"/>
            <a:ext cx="0" cy="1152128"/>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9" name="Straight Connector 8"/>
          <p:cNvCxnSpPr>
            <a:cxnSpLocks/>
          </p:cNvCxnSpPr>
          <p:nvPr/>
        </p:nvCxnSpPr>
        <p:spPr>
          <a:xfrm>
            <a:off x="4644008" y="3356992"/>
            <a:ext cx="0" cy="936104"/>
          </a:xfrm>
          <a:prstGeom prst="line">
            <a:avLst/>
          </a:prstGeom>
          <a:ln w="38100"/>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438519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Classic synchronization problem: </a:t>
            </a:r>
            <a:r>
              <a:rPr lang="hu-HU" dirty="0"/>
              <a:t>producer-consumer</a:t>
            </a:r>
            <a:r>
              <a:rPr lang="en-US" dirty="0"/>
              <a:t> problem</a:t>
            </a:r>
          </a:p>
        </p:txBody>
      </p:sp>
      <p:sp>
        <p:nvSpPr>
          <p:cNvPr id="3" name="Content Placeholder 2"/>
          <p:cNvSpPr>
            <a:spLocks noGrp="1"/>
          </p:cNvSpPr>
          <p:nvPr>
            <p:ph idx="1"/>
          </p:nvPr>
        </p:nvSpPr>
        <p:spPr>
          <a:xfrm>
            <a:off x="457200" y="908720"/>
            <a:ext cx="8229600" cy="675938"/>
          </a:xfrm>
        </p:spPr>
        <p:txBody>
          <a:bodyPr>
            <a:normAutofit fontScale="62500" lnSpcReduction="20000"/>
          </a:bodyPr>
          <a:lstStyle/>
          <a:p>
            <a:r>
              <a:rPr lang="en-US" dirty="0"/>
              <a:t>Description of the problem</a:t>
            </a:r>
            <a:r>
              <a:rPr lang="hu-HU" dirty="0"/>
              <a:t>: </a:t>
            </a:r>
            <a:r>
              <a:rPr lang="hu-HU" dirty="0" err="1"/>
              <a:t>slide</a:t>
            </a:r>
            <a:r>
              <a:rPr lang="hu-HU" dirty="0"/>
              <a:t> 5.</a:t>
            </a:r>
          </a:p>
          <a:p>
            <a:r>
              <a:rPr lang="en-US" dirty="0"/>
              <a:t>Solution with semaphores</a:t>
            </a:r>
            <a:r>
              <a:rPr lang="hu-HU" dirty="0"/>
              <a:t>:</a:t>
            </a:r>
            <a:endParaRPr lang="en-US" dirty="0"/>
          </a:p>
        </p:txBody>
      </p:sp>
      <p:sp>
        <p:nvSpPr>
          <p:cNvPr id="4" name="Oval 3"/>
          <p:cNvSpPr/>
          <p:nvPr/>
        </p:nvSpPr>
        <p:spPr>
          <a:xfrm>
            <a:off x="1259632" y="2276872"/>
            <a:ext cx="1728192" cy="86409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hu-HU" dirty="0"/>
              <a:t>Producer</a:t>
            </a:r>
            <a:endParaRPr lang="en-US" dirty="0"/>
          </a:p>
        </p:txBody>
      </p:sp>
      <p:sp>
        <p:nvSpPr>
          <p:cNvPr id="5" name="Oval 4"/>
          <p:cNvSpPr/>
          <p:nvPr/>
        </p:nvSpPr>
        <p:spPr>
          <a:xfrm>
            <a:off x="6300192" y="2276872"/>
            <a:ext cx="1728192" cy="86409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hu-HU" dirty="0"/>
              <a:t>Consumer</a:t>
            </a:r>
            <a:endParaRPr lang="en-US" dirty="0"/>
          </a:p>
        </p:txBody>
      </p:sp>
      <p:sp>
        <p:nvSpPr>
          <p:cNvPr id="6" name="Rectangle: Rounded Corners 5"/>
          <p:cNvSpPr/>
          <p:nvPr/>
        </p:nvSpPr>
        <p:spPr>
          <a:xfrm>
            <a:off x="3923928" y="3139792"/>
            <a:ext cx="1440160" cy="64807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hu-HU" dirty="0" err="1"/>
              <a:t>Warehouse</a:t>
            </a:r>
            <a:endParaRPr lang="en-US" dirty="0"/>
          </a:p>
        </p:txBody>
      </p:sp>
      <p:cxnSp>
        <p:nvCxnSpPr>
          <p:cNvPr id="7" name="Straight Arrow Connector 6"/>
          <p:cNvCxnSpPr>
            <a:stCxn id="4" idx="5"/>
            <a:endCxn id="6" idx="1"/>
          </p:cNvCxnSpPr>
          <p:nvPr/>
        </p:nvCxnSpPr>
        <p:spPr>
          <a:xfrm>
            <a:off x="2734736" y="3014424"/>
            <a:ext cx="1189192" cy="449404"/>
          </a:xfrm>
          <a:prstGeom prst="straightConnector1">
            <a:avLst/>
          </a:prstGeom>
          <a:ln w="15875">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6" idx="3"/>
            <a:endCxn id="5" idx="3"/>
          </p:cNvCxnSpPr>
          <p:nvPr/>
        </p:nvCxnSpPr>
        <p:spPr>
          <a:xfrm flipV="1">
            <a:off x="5364088" y="3014424"/>
            <a:ext cx="1189192" cy="449404"/>
          </a:xfrm>
          <a:prstGeom prst="straightConnector1">
            <a:avLst/>
          </a:prstGeom>
          <a:ln w="15875">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047845" y="2872378"/>
            <a:ext cx="562975" cy="369332"/>
          </a:xfrm>
          <a:prstGeom prst="rect">
            <a:avLst/>
          </a:prstGeom>
          <a:noFill/>
        </p:spPr>
        <p:txBody>
          <a:bodyPr wrap="none" rtlCol="0">
            <a:spAutoFit/>
          </a:bodyPr>
          <a:lstStyle/>
          <a:p>
            <a:r>
              <a:rPr lang="hu-HU" dirty="0"/>
              <a:t>PUT</a:t>
            </a:r>
            <a:endParaRPr lang="en-US" dirty="0"/>
          </a:p>
        </p:txBody>
      </p:sp>
      <p:sp>
        <p:nvSpPr>
          <p:cNvPr id="10" name="TextBox 9"/>
          <p:cNvSpPr txBox="1"/>
          <p:nvPr/>
        </p:nvSpPr>
        <p:spPr>
          <a:xfrm>
            <a:off x="5672294" y="2872378"/>
            <a:ext cx="554960" cy="369332"/>
          </a:xfrm>
          <a:prstGeom prst="rect">
            <a:avLst/>
          </a:prstGeom>
          <a:noFill/>
        </p:spPr>
        <p:txBody>
          <a:bodyPr wrap="none" rtlCol="0">
            <a:spAutoFit/>
          </a:bodyPr>
          <a:lstStyle/>
          <a:p>
            <a:r>
              <a:rPr lang="hu-HU" dirty="0"/>
              <a:t>GET</a:t>
            </a:r>
            <a:endParaRPr lang="en-US" dirty="0"/>
          </a:p>
        </p:txBody>
      </p:sp>
      <p:sp>
        <p:nvSpPr>
          <p:cNvPr id="11" name="Rectangle: Rounded Corners 10"/>
          <p:cNvSpPr/>
          <p:nvPr/>
        </p:nvSpPr>
        <p:spPr>
          <a:xfrm>
            <a:off x="3923928" y="2345466"/>
            <a:ext cx="1440160" cy="64807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hu-HU" dirty="0" err="1"/>
              <a:t>Warehouse</a:t>
            </a:r>
            <a:r>
              <a:rPr lang="hu-HU" dirty="0"/>
              <a:t> </a:t>
            </a:r>
            <a:r>
              <a:rPr lang="hu-HU" dirty="0" err="1"/>
              <a:t>mutex</a:t>
            </a:r>
            <a:endParaRPr lang="en-US" dirty="0"/>
          </a:p>
        </p:txBody>
      </p:sp>
      <p:sp>
        <p:nvSpPr>
          <p:cNvPr id="12" name="Rectangle: Rounded Corners 11"/>
          <p:cNvSpPr/>
          <p:nvPr/>
        </p:nvSpPr>
        <p:spPr>
          <a:xfrm>
            <a:off x="3923928" y="1551140"/>
            <a:ext cx="1440160" cy="64807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hu-HU" dirty="0"/>
              <a:t>Is </a:t>
            </a:r>
            <a:r>
              <a:rPr lang="hu-HU" dirty="0" err="1"/>
              <a:t>there</a:t>
            </a:r>
            <a:r>
              <a:rPr lang="hu-HU" dirty="0"/>
              <a:t> </a:t>
            </a:r>
            <a:r>
              <a:rPr lang="hu-HU" dirty="0" err="1"/>
              <a:t>product</a:t>
            </a:r>
            <a:r>
              <a:rPr lang="hu-HU" dirty="0"/>
              <a:t>?</a:t>
            </a:r>
            <a:endParaRPr lang="en-US" dirty="0"/>
          </a:p>
        </p:txBody>
      </p:sp>
      <p:cxnSp>
        <p:nvCxnSpPr>
          <p:cNvPr id="13" name="Straight Arrow Connector 12"/>
          <p:cNvCxnSpPr>
            <a:cxnSpLocks/>
            <a:stCxn id="4" idx="6"/>
            <a:endCxn id="11" idx="1"/>
          </p:cNvCxnSpPr>
          <p:nvPr/>
        </p:nvCxnSpPr>
        <p:spPr>
          <a:xfrm flipV="1">
            <a:off x="2987824" y="2669502"/>
            <a:ext cx="936104" cy="39418"/>
          </a:xfrm>
          <a:prstGeom prst="straightConnector1">
            <a:avLst/>
          </a:prstGeom>
          <a:ln w="15875">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cxnSpLocks/>
            <a:stCxn id="4" idx="7"/>
            <a:endCxn id="12" idx="1"/>
          </p:cNvCxnSpPr>
          <p:nvPr/>
        </p:nvCxnSpPr>
        <p:spPr>
          <a:xfrm flipV="1">
            <a:off x="2734736" y="1875176"/>
            <a:ext cx="1189192" cy="528240"/>
          </a:xfrm>
          <a:prstGeom prst="straightConnector1">
            <a:avLst/>
          </a:prstGeom>
          <a:ln w="15875">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cxnSpLocks/>
            <a:stCxn id="11" idx="3"/>
            <a:endCxn id="5" idx="2"/>
          </p:cNvCxnSpPr>
          <p:nvPr/>
        </p:nvCxnSpPr>
        <p:spPr>
          <a:xfrm>
            <a:off x="5364088" y="2669502"/>
            <a:ext cx="936104" cy="39418"/>
          </a:xfrm>
          <a:prstGeom prst="straightConnector1">
            <a:avLst/>
          </a:prstGeom>
          <a:ln w="15875">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cxnSpLocks/>
            <a:stCxn id="12" idx="3"/>
            <a:endCxn id="5" idx="1"/>
          </p:cNvCxnSpPr>
          <p:nvPr/>
        </p:nvCxnSpPr>
        <p:spPr>
          <a:xfrm>
            <a:off x="5364088" y="1875176"/>
            <a:ext cx="1189192" cy="528240"/>
          </a:xfrm>
          <a:prstGeom prst="straightConnector1">
            <a:avLst/>
          </a:prstGeom>
          <a:ln w="15875">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129283" y="2369466"/>
            <a:ext cx="512320" cy="369332"/>
          </a:xfrm>
          <a:prstGeom prst="rect">
            <a:avLst/>
          </a:prstGeom>
          <a:noFill/>
        </p:spPr>
        <p:txBody>
          <a:bodyPr wrap="none" rtlCol="0">
            <a:spAutoFit/>
          </a:bodyPr>
          <a:lstStyle/>
          <a:p>
            <a:r>
              <a:rPr lang="hu-HU" dirty="0"/>
              <a:t>P/V</a:t>
            </a:r>
            <a:endParaRPr lang="en-US" dirty="0"/>
          </a:p>
        </p:txBody>
      </p:sp>
      <p:sp>
        <p:nvSpPr>
          <p:cNvPr id="26" name="TextBox 25"/>
          <p:cNvSpPr txBox="1"/>
          <p:nvPr/>
        </p:nvSpPr>
        <p:spPr>
          <a:xfrm>
            <a:off x="3043604" y="1804174"/>
            <a:ext cx="512320" cy="369332"/>
          </a:xfrm>
          <a:prstGeom prst="rect">
            <a:avLst/>
          </a:prstGeom>
          <a:noFill/>
        </p:spPr>
        <p:txBody>
          <a:bodyPr wrap="none" rtlCol="0">
            <a:spAutoFit/>
          </a:bodyPr>
          <a:lstStyle/>
          <a:p>
            <a:r>
              <a:rPr lang="hu-HU" dirty="0"/>
              <a:t>P/V</a:t>
            </a:r>
            <a:endParaRPr lang="en-US" dirty="0"/>
          </a:p>
        </p:txBody>
      </p:sp>
      <p:sp>
        <p:nvSpPr>
          <p:cNvPr id="27" name="TextBox 26"/>
          <p:cNvSpPr txBox="1"/>
          <p:nvPr/>
        </p:nvSpPr>
        <p:spPr>
          <a:xfrm>
            <a:off x="5575980" y="2346821"/>
            <a:ext cx="512320" cy="369332"/>
          </a:xfrm>
          <a:prstGeom prst="rect">
            <a:avLst/>
          </a:prstGeom>
          <a:noFill/>
        </p:spPr>
        <p:txBody>
          <a:bodyPr wrap="none" rtlCol="0">
            <a:spAutoFit/>
          </a:bodyPr>
          <a:lstStyle/>
          <a:p>
            <a:r>
              <a:rPr lang="hu-HU" dirty="0"/>
              <a:t>P/V</a:t>
            </a:r>
            <a:endParaRPr lang="en-US" dirty="0"/>
          </a:p>
        </p:txBody>
      </p:sp>
      <p:sp>
        <p:nvSpPr>
          <p:cNvPr id="28" name="TextBox 27"/>
          <p:cNvSpPr txBox="1"/>
          <p:nvPr/>
        </p:nvSpPr>
        <p:spPr>
          <a:xfrm>
            <a:off x="5732002" y="1718238"/>
            <a:ext cx="512320" cy="369332"/>
          </a:xfrm>
          <a:prstGeom prst="rect">
            <a:avLst/>
          </a:prstGeom>
          <a:noFill/>
        </p:spPr>
        <p:txBody>
          <a:bodyPr wrap="none" rtlCol="0">
            <a:spAutoFit/>
          </a:bodyPr>
          <a:lstStyle/>
          <a:p>
            <a:r>
              <a:rPr lang="hu-HU" dirty="0"/>
              <a:t>P/V</a:t>
            </a:r>
            <a:endParaRPr lang="en-US" dirty="0"/>
          </a:p>
        </p:txBody>
      </p:sp>
      <p:sp>
        <p:nvSpPr>
          <p:cNvPr id="33" name="Text Placeholder 2"/>
          <p:cNvSpPr txBox="1">
            <a:spLocks/>
          </p:cNvSpPr>
          <p:nvPr/>
        </p:nvSpPr>
        <p:spPr>
          <a:xfrm>
            <a:off x="385200" y="3951360"/>
            <a:ext cx="4015797" cy="2560320"/>
          </a:xfrm>
          <a:prstGeom prst="rect">
            <a:avLst/>
          </a:prstGeom>
        </p:spPr>
        <p:txBody>
          <a:bodyPr vert="horz" lIns="0" tIns="0" rIns="0" bIns="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n-US" dirty="0"/>
              <a:t>Producer</a:t>
            </a:r>
          </a:p>
          <a:p>
            <a:pPr>
              <a:buFont typeface="Arial" pitchFamily="34" charset="0"/>
              <a:buNone/>
            </a:pPr>
            <a:r>
              <a:rPr lang="en-US" sz="1600" dirty="0">
                <a:latin typeface="Courier New" pitchFamily="49"/>
              </a:rPr>
              <a:t>while () {</a:t>
            </a:r>
          </a:p>
          <a:p>
            <a:pPr>
              <a:buFont typeface="Arial" pitchFamily="34" charset="0"/>
              <a:buNone/>
            </a:pPr>
            <a:r>
              <a:rPr lang="en-US" sz="1600" dirty="0">
                <a:latin typeface="Courier New" pitchFamily="49"/>
              </a:rPr>
              <a:t>  T = </a:t>
            </a:r>
            <a:r>
              <a:rPr lang="en-US" sz="1600" dirty="0" err="1">
                <a:latin typeface="Courier New" pitchFamily="49"/>
              </a:rPr>
              <a:t>create_product</a:t>
            </a:r>
            <a:r>
              <a:rPr lang="en-US" sz="1600" dirty="0">
                <a:latin typeface="Courier New" pitchFamily="49"/>
              </a:rPr>
              <a:t>();</a:t>
            </a:r>
          </a:p>
          <a:p>
            <a:pPr>
              <a:buFont typeface="Arial" pitchFamily="34" charset="0"/>
              <a:buNone/>
            </a:pPr>
            <a:r>
              <a:rPr lang="en-US" sz="1600" dirty="0">
                <a:latin typeface="Courier New" pitchFamily="49"/>
              </a:rPr>
              <a:t>  P(</a:t>
            </a:r>
            <a:r>
              <a:rPr lang="en-US" sz="1600" dirty="0" err="1">
                <a:latin typeface="Courier New" pitchFamily="49"/>
              </a:rPr>
              <a:t>warehouse_mutex</a:t>
            </a:r>
            <a:r>
              <a:rPr lang="en-US" sz="1600" dirty="0">
                <a:latin typeface="Courier New" pitchFamily="49"/>
              </a:rPr>
              <a:t>);</a:t>
            </a:r>
          </a:p>
          <a:p>
            <a:pPr>
              <a:buFont typeface="Arial" pitchFamily="34" charset="0"/>
              <a:buNone/>
            </a:pPr>
            <a:r>
              <a:rPr lang="en-US" sz="1600" dirty="0">
                <a:latin typeface="Courier New" pitchFamily="49"/>
              </a:rPr>
              <a:t>  put(warehouse, T);</a:t>
            </a:r>
          </a:p>
          <a:p>
            <a:pPr>
              <a:buNone/>
            </a:pPr>
            <a:r>
              <a:rPr lang="en-US" sz="1600" dirty="0">
                <a:latin typeface="Courier New" pitchFamily="49"/>
              </a:rPr>
              <a:t>  V(</a:t>
            </a:r>
            <a:r>
              <a:rPr lang="en-US" sz="1600" dirty="0" err="1">
                <a:latin typeface="Courier New" pitchFamily="49"/>
              </a:rPr>
              <a:t>warehouse_mutex</a:t>
            </a:r>
            <a:r>
              <a:rPr lang="en-US" sz="1600" dirty="0">
                <a:latin typeface="Courier New" pitchFamily="49"/>
              </a:rPr>
              <a:t>);</a:t>
            </a:r>
          </a:p>
          <a:p>
            <a:pPr>
              <a:buFont typeface="Arial" pitchFamily="34" charset="0"/>
              <a:buNone/>
            </a:pPr>
            <a:r>
              <a:rPr lang="en-US" sz="1600" dirty="0">
                <a:latin typeface="Courier New" pitchFamily="49"/>
              </a:rPr>
              <a:t>  V(</a:t>
            </a:r>
            <a:r>
              <a:rPr lang="en-US" sz="1600" dirty="0" err="1">
                <a:latin typeface="Courier New" pitchFamily="49"/>
              </a:rPr>
              <a:t>is_product</a:t>
            </a:r>
            <a:r>
              <a:rPr lang="en-US" sz="1600" dirty="0">
                <a:latin typeface="Courier New" pitchFamily="49"/>
              </a:rPr>
              <a:t>);</a:t>
            </a:r>
          </a:p>
          <a:p>
            <a:pPr>
              <a:buFont typeface="Arial" pitchFamily="34" charset="0"/>
              <a:buNone/>
            </a:pPr>
            <a:r>
              <a:rPr lang="en-US" sz="1600" dirty="0">
                <a:latin typeface="Courier New" pitchFamily="49"/>
              </a:rPr>
              <a:t>}</a:t>
            </a:r>
          </a:p>
        </p:txBody>
      </p:sp>
      <p:sp>
        <p:nvSpPr>
          <p:cNvPr id="34" name="Text Placeholder 3"/>
          <p:cNvSpPr txBox="1">
            <a:spLocks/>
          </p:cNvSpPr>
          <p:nvPr/>
        </p:nvSpPr>
        <p:spPr>
          <a:xfrm>
            <a:off x="4663440" y="3931920"/>
            <a:ext cx="4206240" cy="2643118"/>
          </a:xfrm>
          <a:prstGeom prst="rect">
            <a:avLst/>
          </a:prstGeom>
        </p:spPr>
        <p:txBody>
          <a:bodyPr vert="horz" lIns="0" tIns="0" rIns="0" bIns="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n-US" dirty="0"/>
              <a:t>Consumer</a:t>
            </a:r>
          </a:p>
          <a:p>
            <a:pPr>
              <a:buFont typeface="Arial" pitchFamily="34" charset="0"/>
              <a:buNone/>
            </a:pPr>
            <a:r>
              <a:rPr lang="en-US" sz="1600" dirty="0">
                <a:latin typeface="Courier New" pitchFamily="49"/>
              </a:rPr>
              <a:t>while () {</a:t>
            </a:r>
          </a:p>
          <a:p>
            <a:pPr>
              <a:buNone/>
            </a:pPr>
            <a:r>
              <a:rPr lang="en-US" sz="1600" dirty="0">
                <a:latin typeface="Courier New" pitchFamily="49"/>
              </a:rPr>
              <a:t>  P(</a:t>
            </a:r>
            <a:r>
              <a:rPr lang="en-US" sz="1600" dirty="0" err="1">
                <a:latin typeface="Courier New" pitchFamily="49"/>
              </a:rPr>
              <a:t>is_product</a:t>
            </a:r>
            <a:r>
              <a:rPr lang="en-US" sz="1600" dirty="0">
                <a:latin typeface="Courier New" pitchFamily="49"/>
              </a:rPr>
              <a:t>);</a:t>
            </a:r>
          </a:p>
          <a:p>
            <a:pPr>
              <a:buNone/>
            </a:pPr>
            <a:r>
              <a:rPr lang="en-US" sz="1600" dirty="0">
                <a:latin typeface="Courier New" pitchFamily="49"/>
              </a:rPr>
              <a:t>  P(</a:t>
            </a:r>
            <a:r>
              <a:rPr lang="en-US" sz="1600" dirty="0" err="1">
                <a:latin typeface="Courier New" pitchFamily="49"/>
              </a:rPr>
              <a:t>warehouse_mutex</a:t>
            </a:r>
            <a:r>
              <a:rPr lang="en-US" sz="1600" dirty="0">
                <a:latin typeface="Courier New" pitchFamily="49"/>
              </a:rPr>
              <a:t>);</a:t>
            </a:r>
          </a:p>
          <a:p>
            <a:pPr>
              <a:buNone/>
            </a:pPr>
            <a:r>
              <a:rPr lang="en-US" sz="1600" dirty="0">
                <a:latin typeface="Courier New" pitchFamily="49"/>
              </a:rPr>
              <a:t>  T = get(warehouse);</a:t>
            </a:r>
          </a:p>
          <a:p>
            <a:pPr>
              <a:buNone/>
            </a:pPr>
            <a:r>
              <a:rPr lang="en-US" sz="1600" dirty="0">
                <a:latin typeface="Courier New" pitchFamily="49"/>
              </a:rPr>
              <a:t>  V(</a:t>
            </a:r>
            <a:r>
              <a:rPr lang="en-US" sz="1600" dirty="0" err="1">
                <a:latin typeface="Courier New" pitchFamily="49"/>
              </a:rPr>
              <a:t>warehouse_mutex</a:t>
            </a:r>
            <a:r>
              <a:rPr lang="en-US" sz="1600" dirty="0">
                <a:latin typeface="Courier New" pitchFamily="49"/>
              </a:rPr>
              <a:t>);</a:t>
            </a:r>
          </a:p>
          <a:p>
            <a:pPr>
              <a:buFont typeface="Arial" pitchFamily="34" charset="0"/>
              <a:buNone/>
            </a:pPr>
            <a:r>
              <a:rPr lang="en-US" sz="1600" dirty="0">
                <a:latin typeface="Courier New" pitchFamily="49"/>
              </a:rPr>
              <a:t>  </a:t>
            </a:r>
            <a:r>
              <a:rPr lang="en-US" sz="1600" dirty="0" err="1">
                <a:latin typeface="Courier New" pitchFamily="49"/>
              </a:rPr>
              <a:t>use_product</a:t>
            </a:r>
            <a:r>
              <a:rPr lang="en-US" sz="1600" dirty="0">
                <a:latin typeface="Courier New" pitchFamily="49"/>
              </a:rPr>
              <a:t>(T)</a:t>
            </a:r>
          </a:p>
          <a:p>
            <a:pPr>
              <a:buFont typeface="Arial" pitchFamily="34" charset="0"/>
              <a:buNone/>
            </a:pPr>
            <a:r>
              <a:rPr lang="en-US" sz="1600" dirty="0">
                <a:latin typeface="Courier New" pitchFamily="49"/>
              </a:rPr>
              <a:t>}</a:t>
            </a:r>
          </a:p>
        </p:txBody>
      </p:sp>
      <p:cxnSp>
        <p:nvCxnSpPr>
          <p:cNvPr id="37" name="Straight Connector 36"/>
          <p:cNvCxnSpPr>
            <a:cxnSpLocks/>
          </p:cNvCxnSpPr>
          <p:nvPr/>
        </p:nvCxnSpPr>
        <p:spPr>
          <a:xfrm>
            <a:off x="508696" y="5373216"/>
            <a:ext cx="0" cy="288032"/>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39" name="Straight Connector 38"/>
          <p:cNvCxnSpPr>
            <a:cxnSpLocks/>
          </p:cNvCxnSpPr>
          <p:nvPr/>
        </p:nvCxnSpPr>
        <p:spPr>
          <a:xfrm>
            <a:off x="4794184" y="5315304"/>
            <a:ext cx="0" cy="288032"/>
          </a:xfrm>
          <a:prstGeom prst="line">
            <a:avLst/>
          </a:prstGeom>
          <a:ln w="38100"/>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9402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more complex mutual exclusion example</a:t>
            </a:r>
          </a:p>
        </p:txBody>
      </p:sp>
      <p:sp>
        <p:nvSpPr>
          <p:cNvPr id="3" name="Content Placeholder 2"/>
          <p:cNvSpPr>
            <a:spLocks noGrp="1"/>
          </p:cNvSpPr>
          <p:nvPr>
            <p:ph idx="1"/>
          </p:nvPr>
        </p:nvSpPr>
        <p:spPr>
          <a:xfrm>
            <a:off x="457200" y="908720"/>
            <a:ext cx="8229600" cy="1152128"/>
          </a:xfrm>
        </p:spPr>
        <p:txBody>
          <a:bodyPr>
            <a:normAutofit fontScale="77500" lnSpcReduction="20000"/>
          </a:bodyPr>
          <a:lstStyle/>
          <a:p>
            <a:r>
              <a:rPr lang="en-US" dirty="0"/>
              <a:t>Description of the problem</a:t>
            </a:r>
          </a:p>
          <a:p>
            <a:pPr lvl="1"/>
            <a:r>
              <a:rPr lang="en-US" dirty="0"/>
              <a:t>Three tasks</a:t>
            </a:r>
            <a:r>
              <a:rPr lang="hu-HU" dirty="0"/>
              <a:t> (T1, T2, T3)</a:t>
            </a:r>
            <a:r>
              <a:rPr lang="en-US" dirty="0"/>
              <a:t> and three resources</a:t>
            </a:r>
            <a:r>
              <a:rPr lang="hu-HU" dirty="0"/>
              <a:t> (R1, R2, R3)</a:t>
            </a:r>
            <a:endParaRPr lang="en-US" dirty="0"/>
          </a:p>
          <a:p>
            <a:r>
              <a:rPr lang="en-US" dirty="0"/>
              <a:t>Implementation			Resource allocation graph</a:t>
            </a:r>
          </a:p>
          <a:p>
            <a:endParaRPr lang="en-US" dirty="0"/>
          </a:p>
        </p:txBody>
      </p:sp>
      <p:sp>
        <p:nvSpPr>
          <p:cNvPr id="5" name="Text Placeholder 2"/>
          <p:cNvSpPr txBox="1">
            <a:spLocks/>
          </p:cNvSpPr>
          <p:nvPr/>
        </p:nvSpPr>
        <p:spPr>
          <a:xfrm>
            <a:off x="1403648" y="2192438"/>
            <a:ext cx="1881359" cy="4417339"/>
          </a:xfrm>
          <a:prstGeom prst="rect">
            <a:avLst/>
          </a:prstGeom>
        </p:spPr>
        <p:txBody>
          <a:bodyPr vert="horz" lIns="0" tIns="0" rIns="0" bIns="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hu-HU" dirty="0"/>
              <a:t>T1</a:t>
            </a:r>
          </a:p>
          <a:p>
            <a:pPr>
              <a:buFont typeface="Arial" pitchFamily="34" charset="0"/>
              <a:buNone/>
            </a:pPr>
            <a:r>
              <a:rPr lang="hu-HU" sz="1600" dirty="0">
                <a:latin typeface="Courier New" pitchFamily="49"/>
              </a:rPr>
              <a:t>  P(R3);</a:t>
            </a:r>
          </a:p>
          <a:p>
            <a:pPr>
              <a:buFont typeface="Arial" pitchFamily="34" charset="0"/>
              <a:buNone/>
            </a:pPr>
            <a:r>
              <a:rPr lang="hu-HU" sz="1600" dirty="0">
                <a:latin typeface="Courier New" pitchFamily="49"/>
              </a:rPr>
              <a:t>  P(R1);</a:t>
            </a:r>
          </a:p>
          <a:p>
            <a:pPr>
              <a:buFont typeface="Arial" pitchFamily="34" charset="0"/>
              <a:buNone/>
            </a:pPr>
            <a:r>
              <a:rPr lang="hu-HU" sz="1600" dirty="0">
                <a:latin typeface="Courier New" pitchFamily="49"/>
              </a:rPr>
              <a:t>  V(R1);</a:t>
            </a:r>
          </a:p>
          <a:p>
            <a:pPr>
              <a:buFont typeface="Arial" pitchFamily="34" charset="0"/>
              <a:buNone/>
            </a:pPr>
            <a:r>
              <a:rPr lang="hu-HU" sz="1600" dirty="0">
                <a:latin typeface="Courier New" pitchFamily="49"/>
              </a:rPr>
              <a:t>  V(R3);</a:t>
            </a:r>
          </a:p>
          <a:p>
            <a:pPr>
              <a:buFont typeface="Arial" pitchFamily="34" charset="0"/>
              <a:buNone/>
            </a:pPr>
            <a:r>
              <a:rPr lang="hu-HU" dirty="0"/>
              <a:t>T2</a:t>
            </a:r>
          </a:p>
          <a:p>
            <a:pPr>
              <a:buFont typeface="Arial" pitchFamily="34" charset="0"/>
              <a:buNone/>
            </a:pPr>
            <a:r>
              <a:rPr lang="hu-HU" sz="1600" dirty="0">
                <a:latin typeface="Courier New" pitchFamily="49"/>
              </a:rPr>
              <a:t>  P(R1);</a:t>
            </a:r>
          </a:p>
          <a:p>
            <a:pPr>
              <a:buFont typeface="Arial" pitchFamily="34" charset="0"/>
              <a:buNone/>
            </a:pPr>
            <a:r>
              <a:rPr lang="hu-HU" sz="1600" dirty="0">
                <a:latin typeface="Courier New" pitchFamily="49"/>
              </a:rPr>
              <a:t>  P(R2);</a:t>
            </a:r>
          </a:p>
          <a:p>
            <a:pPr>
              <a:buFont typeface="Arial" pitchFamily="34" charset="0"/>
              <a:buNone/>
            </a:pPr>
            <a:r>
              <a:rPr lang="hu-HU" sz="1600" dirty="0">
                <a:latin typeface="Courier New" pitchFamily="49"/>
              </a:rPr>
              <a:t>  V(R2);</a:t>
            </a:r>
          </a:p>
          <a:p>
            <a:pPr>
              <a:buFont typeface="Arial" pitchFamily="34" charset="0"/>
              <a:buNone/>
            </a:pPr>
            <a:r>
              <a:rPr lang="hu-HU" sz="1600" dirty="0">
                <a:latin typeface="Courier New" pitchFamily="49"/>
              </a:rPr>
              <a:t>  V(R1);</a:t>
            </a:r>
          </a:p>
          <a:p>
            <a:pPr>
              <a:buFont typeface="Arial" pitchFamily="34" charset="0"/>
              <a:buNone/>
            </a:pPr>
            <a:r>
              <a:rPr lang="hu-HU" dirty="0"/>
              <a:t>T3</a:t>
            </a:r>
          </a:p>
          <a:p>
            <a:pPr>
              <a:buFont typeface="Arial" pitchFamily="34" charset="0"/>
              <a:buNone/>
            </a:pPr>
            <a:r>
              <a:rPr lang="hu-HU" sz="1600" dirty="0">
                <a:latin typeface="Courier New" pitchFamily="49"/>
              </a:rPr>
              <a:t>  P(R2);</a:t>
            </a:r>
          </a:p>
          <a:p>
            <a:pPr>
              <a:buFont typeface="Arial" pitchFamily="34" charset="0"/>
              <a:buNone/>
            </a:pPr>
            <a:r>
              <a:rPr lang="hu-HU" sz="1600" dirty="0">
                <a:latin typeface="Courier New" pitchFamily="49"/>
              </a:rPr>
              <a:t>  P(R3);</a:t>
            </a:r>
          </a:p>
          <a:p>
            <a:pPr>
              <a:buFont typeface="Arial" pitchFamily="34" charset="0"/>
              <a:buNone/>
            </a:pPr>
            <a:r>
              <a:rPr lang="hu-HU" sz="1600" dirty="0">
                <a:latin typeface="Courier New" pitchFamily="49"/>
              </a:rPr>
              <a:t>  V(R3);</a:t>
            </a:r>
          </a:p>
          <a:p>
            <a:pPr>
              <a:buFont typeface="Arial" pitchFamily="34" charset="0"/>
              <a:buNone/>
            </a:pPr>
            <a:r>
              <a:rPr lang="hu-HU" sz="1600" dirty="0">
                <a:latin typeface="Courier New" pitchFamily="49"/>
              </a:rPr>
              <a:t>  V(R2);</a:t>
            </a:r>
          </a:p>
        </p:txBody>
      </p:sp>
      <p:pic>
        <p:nvPicPr>
          <p:cNvPr id="6" name="Picture 5"/>
          <p:cNvPicPr>
            <a:picLocks noChangeAspect="1"/>
          </p:cNvPicPr>
          <p:nvPr/>
        </p:nvPicPr>
        <p:blipFill>
          <a:blip r:embed="rId2">
            <a:lum/>
            <a:alphaModFix/>
          </a:blip>
          <a:srcRect/>
          <a:stretch>
            <a:fillRect/>
          </a:stretch>
        </p:blipFill>
        <p:spPr>
          <a:xfrm>
            <a:off x="5220072" y="2204864"/>
            <a:ext cx="2386081" cy="3380756"/>
          </a:xfrm>
          <a:prstGeom prst="rect">
            <a:avLst/>
          </a:prstGeom>
          <a:noFill/>
          <a:ln cap="flat">
            <a:noFill/>
          </a:ln>
        </p:spPr>
      </p:pic>
      <p:cxnSp>
        <p:nvCxnSpPr>
          <p:cNvPr id="7" name="Straight Connector 6"/>
          <p:cNvCxnSpPr>
            <a:cxnSpLocks/>
          </p:cNvCxnSpPr>
          <p:nvPr/>
        </p:nvCxnSpPr>
        <p:spPr>
          <a:xfrm>
            <a:off x="1546584" y="2879984"/>
            <a:ext cx="0" cy="288032"/>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8" name="Straight Connector 7"/>
          <p:cNvCxnSpPr>
            <a:cxnSpLocks/>
          </p:cNvCxnSpPr>
          <p:nvPr/>
        </p:nvCxnSpPr>
        <p:spPr>
          <a:xfrm>
            <a:off x="1555728" y="4248136"/>
            <a:ext cx="0" cy="288032"/>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9" name="Straight Connector 8"/>
          <p:cNvCxnSpPr>
            <a:cxnSpLocks/>
          </p:cNvCxnSpPr>
          <p:nvPr/>
        </p:nvCxnSpPr>
        <p:spPr>
          <a:xfrm>
            <a:off x="1540808" y="5616288"/>
            <a:ext cx="0" cy="288032"/>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10" name="Straight Connector 9"/>
          <p:cNvCxnSpPr>
            <a:cxnSpLocks/>
          </p:cNvCxnSpPr>
          <p:nvPr/>
        </p:nvCxnSpPr>
        <p:spPr>
          <a:xfrm>
            <a:off x="1420872" y="2591952"/>
            <a:ext cx="0" cy="792088"/>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13" name="Straight Connector 12"/>
          <p:cNvCxnSpPr>
            <a:cxnSpLocks/>
          </p:cNvCxnSpPr>
          <p:nvPr/>
        </p:nvCxnSpPr>
        <p:spPr>
          <a:xfrm>
            <a:off x="1420128" y="3960104"/>
            <a:ext cx="0" cy="792088"/>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14" name="Straight Connector 13"/>
          <p:cNvCxnSpPr>
            <a:cxnSpLocks/>
          </p:cNvCxnSpPr>
          <p:nvPr/>
        </p:nvCxnSpPr>
        <p:spPr>
          <a:xfrm>
            <a:off x="1443448" y="5301208"/>
            <a:ext cx="0" cy="792088"/>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15" name="TextBox 14"/>
          <p:cNvSpPr txBox="1"/>
          <p:nvPr/>
        </p:nvSpPr>
        <p:spPr>
          <a:xfrm>
            <a:off x="3779912" y="6093296"/>
            <a:ext cx="4429546" cy="369332"/>
          </a:xfrm>
          <a:prstGeom prst="rect">
            <a:avLst/>
          </a:prstGeom>
          <a:noFill/>
        </p:spPr>
        <p:txBody>
          <a:bodyPr wrap="none" rtlCol="0">
            <a:spAutoFit/>
          </a:bodyPr>
          <a:lstStyle/>
          <a:p>
            <a:r>
              <a:rPr lang="en-US" dirty="0"/>
              <a:t>What happens if they start at the same time?</a:t>
            </a:r>
          </a:p>
        </p:txBody>
      </p:sp>
    </p:spTree>
    <p:extLst>
      <p:ext uri="{BB962C8B-B14F-4D97-AF65-F5344CB8AC3E}">
        <p14:creationId xmlns:p14="http://schemas.microsoft.com/office/powerpoint/2010/main" val="865069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Emergence of a deadlock</a:t>
            </a:r>
          </a:p>
        </p:txBody>
      </p:sp>
      <p:sp>
        <p:nvSpPr>
          <p:cNvPr id="3" name="Content Placeholder 2"/>
          <p:cNvSpPr>
            <a:spLocks noGrp="1"/>
          </p:cNvSpPr>
          <p:nvPr>
            <p:ph idx="1"/>
          </p:nvPr>
        </p:nvSpPr>
        <p:spPr/>
        <p:txBody>
          <a:bodyPr>
            <a:normAutofit fontScale="77500" lnSpcReduction="20000"/>
          </a:bodyPr>
          <a:lstStyle/>
          <a:p>
            <a:r>
              <a:rPr lang="en-US" dirty="0"/>
              <a:t>The deadlock is a situation when a set of tasks {T</a:t>
            </a:r>
            <a:r>
              <a:rPr lang="en-US" baseline="-25000" dirty="0"/>
              <a:t>1</a:t>
            </a:r>
            <a:r>
              <a:rPr lang="en-US" dirty="0"/>
              <a:t>, T</a:t>
            </a:r>
            <a:r>
              <a:rPr lang="en-US" baseline="-25000" dirty="0"/>
              <a:t>2</a:t>
            </a:r>
            <a:r>
              <a:rPr lang="en-US" dirty="0"/>
              <a:t>, …,T</a:t>
            </a:r>
            <a:r>
              <a:rPr lang="en-US" baseline="-25000" dirty="0"/>
              <a:t>N</a:t>
            </a:r>
            <a:r>
              <a:rPr lang="en-US" dirty="0"/>
              <a:t>} waits for an event, which can be only generated by a </a:t>
            </a:r>
            <a:r>
              <a:rPr lang="en-US" dirty="0" err="1"/>
              <a:t>T</a:t>
            </a:r>
            <a:r>
              <a:rPr lang="en-US" baseline="-25000" dirty="0" err="1"/>
              <a:t>i</a:t>
            </a:r>
            <a:r>
              <a:rPr lang="en-US" dirty="0"/>
              <a:t> task (1&lt;=</a:t>
            </a:r>
            <a:r>
              <a:rPr lang="en-US" dirty="0" err="1"/>
              <a:t>i</a:t>
            </a:r>
            <a:r>
              <a:rPr lang="en-US" dirty="0"/>
              <a:t>&lt;=N) from the set</a:t>
            </a:r>
          </a:p>
          <a:p>
            <a:pPr lvl="1"/>
            <a:r>
              <a:rPr lang="en-US" dirty="0"/>
              <a:t>If this situation is emerged, the task execution stops</a:t>
            </a:r>
          </a:p>
          <a:p>
            <a:r>
              <a:rPr lang="en-US" dirty="0"/>
              <a:t>Look at the example above</a:t>
            </a:r>
          </a:p>
          <a:p>
            <a:pPr lvl="1"/>
            <a:r>
              <a:rPr lang="en-US" dirty="0"/>
              <a:t>Every execution sequence creates a deadlock?</a:t>
            </a:r>
          </a:p>
          <a:p>
            <a:pPr lvl="1"/>
            <a:r>
              <a:rPr lang="en-US" dirty="0"/>
              <a:t>What happens if the tasks are delayed?</a:t>
            </a:r>
          </a:p>
          <a:p>
            <a:pPr lvl="1"/>
            <a:r>
              <a:rPr lang="en-US" dirty="0"/>
              <a:t>Can the resource allocation reordered to avoid deadlocks?</a:t>
            </a:r>
          </a:p>
          <a:p>
            <a:r>
              <a:rPr lang="en-US" dirty="0"/>
              <a:t>Necessary conditions for deadlocks</a:t>
            </a:r>
          </a:p>
          <a:p>
            <a:pPr lvl="1"/>
            <a:r>
              <a:rPr lang="en-US" dirty="0"/>
              <a:t>1. mutual exclusion</a:t>
            </a:r>
          </a:p>
          <a:p>
            <a:pPr lvl="1"/>
            <a:r>
              <a:rPr lang="en-US" dirty="0"/>
              <a:t>2. busy waiting</a:t>
            </a:r>
          </a:p>
          <a:p>
            <a:pPr lvl="1"/>
            <a:r>
              <a:rPr lang="en-US" dirty="0"/>
              <a:t>3. only voluntarily resource releasing</a:t>
            </a:r>
          </a:p>
          <a:p>
            <a:pPr lvl="1"/>
            <a:r>
              <a:rPr lang="en-US" dirty="0"/>
              <a:t>4. circular waiting</a:t>
            </a:r>
          </a:p>
          <a:p>
            <a:pPr lvl="2"/>
            <a:r>
              <a:rPr lang="en-US" dirty="0" err="1"/>
              <a:t>T</a:t>
            </a:r>
            <a:r>
              <a:rPr lang="en-US" baseline="-25000" dirty="0" err="1"/>
              <a:t>i</a:t>
            </a:r>
            <a:r>
              <a:rPr lang="en-US" dirty="0"/>
              <a:t> waits for a resource locked by T</a:t>
            </a:r>
            <a:r>
              <a:rPr lang="en-US" baseline="-25000" dirty="0"/>
              <a:t>i+1</a:t>
            </a:r>
            <a:r>
              <a:rPr lang="en-US" dirty="0"/>
              <a:t> (1&lt;=</a:t>
            </a:r>
            <a:r>
              <a:rPr lang="en-US" dirty="0" err="1"/>
              <a:t>i</a:t>
            </a:r>
            <a:r>
              <a:rPr lang="en-US" dirty="0"/>
              <a:t>&lt;=N) and T</a:t>
            </a:r>
            <a:r>
              <a:rPr lang="en-US" baseline="-25000" dirty="0"/>
              <a:t>N</a:t>
            </a:r>
            <a:r>
              <a:rPr lang="en-US" dirty="0"/>
              <a:t> waits for a resource locked by T</a:t>
            </a:r>
            <a:r>
              <a:rPr lang="en-US" baseline="-25000" dirty="0"/>
              <a:t>0</a:t>
            </a:r>
          </a:p>
          <a:p>
            <a:pPr lvl="2"/>
            <a:endParaRPr lang="en-US" dirty="0"/>
          </a:p>
        </p:txBody>
      </p:sp>
    </p:spTree>
    <p:extLst>
      <p:ext uri="{BB962C8B-B14F-4D97-AF65-F5344CB8AC3E}">
        <p14:creationId xmlns:p14="http://schemas.microsoft.com/office/powerpoint/2010/main" val="2113463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Rounded Corners 44"/>
          <p:cNvSpPr/>
          <p:nvPr/>
        </p:nvSpPr>
        <p:spPr>
          <a:xfrm>
            <a:off x="4558296" y="3855435"/>
            <a:ext cx="2227508" cy="64305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4" name="Rectangle: Rounded Corners 43"/>
          <p:cNvSpPr/>
          <p:nvPr/>
        </p:nvSpPr>
        <p:spPr>
          <a:xfrm>
            <a:off x="2339752" y="5683890"/>
            <a:ext cx="4446052" cy="64222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3" name="Rectangle: Rounded Corners 42"/>
          <p:cNvSpPr/>
          <p:nvPr/>
        </p:nvSpPr>
        <p:spPr>
          <a:xfrm>
            <a:off x="2802672" y="2153656"/>
            <a:ext cx="3497520" cy="98866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2" name="Rectangle: Rounded Corners 41"/>
          <p:cNvSpPr/>
          <p:nvPr/>
        </p:nvSpPr>
        <p:spPr>
          <a:xfrm>
            <a:off x="4544568" y="1196752"/>
            <a:ext cx="2331688" cy="98866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Cím 1"/>
          <p:cNvSpPr>
            <a:spLocks noGrp="1"/>
          </p:cNvSpPr>
          <p:nvPr>
            <p:ph type="title"/>
          </p:nvPr>
        </p:nvSpPr>
        <p:spPr>
          <a:xfrm>
            <a:off x="457200" y="274638"/>
            <a:ext cx="8229600" cy="562074"/>
          </a:xfrm>
        </p:spPr>
        <p:txBody>
          <a:bodyPr/>
          <a:lstStyle/>
          <a:p>
            <a:r>
              <a:rPr lang="en-US" dirty="0"/>
              <a:t>The main blocks of the OS and the kernel (recap)</a:t>
            </a:r>
          </a:p>
        </p:txBody>
      </p:sp>
      <p:sp>
        <p:nvSpPr>
          <p:cNvPr id="25" name="Téglalap 3"/>
          <p:cNvSpPr/>
          <p:nvPr/>
        </p:nvSpPr>
        <p:spPr>
          <a:xfrm>
            <a:off x="2392884" y="5795197"/>
            <a:ext cx="4320480" cy="42366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hu-HU"/>
              <a:t>Hardware devices</a:t>
            </a:r>
          </a:p>
        </p:txBody>
      </p:sp>
      <p:sp>
        <p:nvSpPr>
          <p:cNvPr id="26" name="Téglalap 4"/>
          <p:cNvSpPr/>
          <p:nvPr/>
        </p:nvSpPr>
        <p:spPr>
          <a:xfrm>
            <a:off x="2942668" y="2231946"/>
            <a:ext cx="3240360" cy="86409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u-HU"/>
              <a:t>System libraries</a:t>
            </a:r>
          </a:p>
        </p:txBody>
      </p:sp>
      <p:sp>
        <p:nvSpPr>
          <p:cNvPr id="27" name="Téglalap 5"/>
          <p:cNvSpPr/>
          <p:nvPr/>
        </p:nvSpPr>
        <p:spPr>
          <a:xfrm>
            <a:off x="2402608" y="1295842"/>
            <a:ext cx="2088232" cy="79208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u-HU"/>
              <a:t>System processes</a:t>
            </a:r>
          </a:p>
        </p:txBody>
      </p:sp>
      <p:sp>
        <p:nvSpPr>
          <p:cNvPr id="28" name="Téglalap 6"/>
          <p:cNvSpPr/>
          <p:nvPr/>
        </p:nvSpPr>
        <p:spPr>
          <a:xfrm>
            <a:off x="4660008" y="1295842"/>
            <a:ext cx="2088232" cy="7920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hu-HU"/>
              <a:t>User processes</a:t>
            </a:r>
          </a:p>
        </p:txBody>
      </p:sp>
      <p:cxnSp>
        <p:nvCxnSpPr>
          <p:cNvPr id="29" name="Egyenes összekötő 7"/>
          <p:cNvCxnSpPr/>
          <p:nvPr/>
        </p:nvCxnSpPr>
        <p:spPr>
          <a:xfrm>
            <a:off x="1663944" y="3213770"/>
            <a:ext cx="5491192" cy="0"/>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30" name="Szövegdoboz 8"/>
          <p:cNvSpPr txBox="1"/>
          <p:nvPr/>
        </p:nvSpPr>
        <p:spPr>
          <a:xfrm>
            <a:off x="1663944" y="1621023"/>
            <a:ext cx="738664" cy="1475019"/>
          </a:xfrm>
          <a:prstGeom prst="rect">
            <a:avLst/>
          </a:prstGeom>
          <a:noFill/>
        </p:spPr>
        <p:txBody>
          <a:bodyPr vert="vert270" wrap="none" rtlCol="0">
            <a:spAutoFit/>
          </a:bodyPr>
          <a:lstStyle/>
          <a:p>
            <a:r>
              <a:rPr lang="hu-HU">
                <a:solidFill>
                  <a:srgbClr val="FF0000"/>
                </a:solidFill>
              </a:rPr>
              <a:t>Non-protected</a:t>
            </a:r>
          </a:p>
          <a:p>
            <a:r>
              <a:rPr lang="hu-HU">
                <a:solidFill>
                  <a:srgbClr val="FF0000"/>
                </a:solidFill>
              </a:rPr>
              <a:t>(user)</a:t>
            </a:r>
          </a:p>
        </p:txBody>
      </p:sp>
      <p:sp>
        <p:nvSpPr>
          <p:cNvPr id="31" name="Szövegdoboz 9"/>
          <p:cNvSpPr txBox="1"/>
          <p:nvPr/>
        </p:nvSpPr>
        <p:spPr>
          <a:xfrm>
            <a:off x="1659392" y="4283029"/>
            <a:ext cx="738664" cy="1152691"/>
          </a:xfrm>
          <a:prstGeom prst="rect">
            <a:avLst/>
          </a:prstGeom>
          <a:noFill/>
        </p:spPr>
        <p:txBody>
          <a:bodyPr vert="vert270" wrap="square" rtlCol="0">
            <a:spAutoFit/>
          </a:bodyPr>
          <a:lstStyle/>
          <a:p>
            <a:r>
              <a:rPr lang="hu-HU">
                <a:solidFill>
                  <a:srgbClr val="FF0000"/>
                </a:solidFill>
              </a:rPr>
              <a:t>Protected</a:t>
            </a:r>
          </a:p>
          <a:p>
            <a:r>
              <a:rPr lang="hu-HU">
                <a:solidFill>
                  <a:srgbClr val="FF0000"/>
                </a:solidFill>
              </a:rPr>
              <a:t>(system)</a:t>
            </a:r>
          </a:p>
        </p:txBody>
      </p:sp>
      <p:sp>
        <p:nvSpPr>
          <p:cNvPr id="32" name="Téglalap 10"/>
          <p:cNvSpPr/>
          <p:nvPr/>
        </p:nvSpPr>
        <p:spPr>
          <a:xfrm>
            <a:off x="2402608" y="5107827"/>
            <a:ext cx="2088232" cy="46861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u-HU"/>
              <a:t>Device managers</a:t>
            </a:r>
          </a:p>
        </p:txBody>
      </p:sp>
      <p:sp>
        <p:nvSpPr>
          <p:cNvPr id="33" name="Téglalap 11"/>
          <p:cNvSpPr/>
          <p:nvPr/>
        </p:nvSpPr>
        <p:spPr>
          <a:xfrm>
            <a:off x="4630304" y="5107827"/>
            <a:ext cx="1008112" cy="46861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u-HU"/>
              <a:t>Loader</a:t>
            </a:r>
          </a:p>
        </p:txBody>
      </p:sp>
      <p:sp>
        <p:nvSpPr>
          <p:cNvPr id="34" name="Téglalap 12"/>
          <p:cNvSpPr/>
          <p:nvPr/>
        </p:nvSpPr>
        <p:spPr>
          <a:xfrm>
            <a:off x="5705252" y="5107827"/>
            <a:ext cx="1008112" cy="46861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u-HU" sz="1600"/>
              <a:t>Scheduler</a:t>
            </a:r>
          </a:p>
        </p:txBody>
      </p:sp>
      <p:sp>
        <p:nvSpPr>
          <p:cNvPr id="35" name="Téglalap 13"/>
          <p:cNvSpPr/>
          <p:nvPr/>
        </p:nvSpPr>
        <p:spPr>
          <a:xfrm>
            <a:off x="2398056" y="4531763"/>
            <a:ext cx="2088232" cy="46861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u-HU"/>
              <a:t>IT handler</a:t>
            </a:r>
          </a:p>
        </p:txBody>
      </p:sp>
      <p:sp>
        <p:nvSpPr>
          <p:cNvPr id="36" name="Téglalap 14"/>
          <p:cNvSpPr/>
          <p:nvPr/>
        </p:nvSpPr>
        <p:spPr>
          <a:xfrm>
            <a:off x="2402608" y="3955699"/>
            <a:ext cx="2088232" cy="46861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u-HU"/>
              <a:t>I/O operations</a:t>
            </a:r>
          </a:p>
        </p:txBody>
      </p:sp>
      <p:sp>
        <p:nvSpPr>
          <p:cNvPr id="37" name="Téglalap 15"/>
          <p:cNvSpPr/>
          <p:nvPr/>
        </p:nvSpPr>
        <p:spPr>
          <a:xfrm>
            <a:off x="2398056" y="3346925"/>
            <a:ext cx="4315308" cy="46861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u-HU"/>
              <a:t>Systemcall interface</a:t>
            </a:r>
          </a:p>
        </p:txBody>
      </p:sp>
      <p:sp>
        <p:nvSpPr>
          <p:cNvPr id="38" name="Téglalap 16"/>
          <p:cNvSpPr/>
          <p:nvPr/>
        </p:nvSpPr>
        <p:spPr>
          <a:xfrm>
            <a:off x="4638688" y="4531763"/>
            <a:ext cx="2088232" cy="46861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u-HU"/>
              <a:t>Memory manager</a:t>
            </a:r>
          </a:p>
        </p:txBody>
      </p:sp>
      <p:sp>
        <p:nvSpPr>
          <p:cNvPr id="39" name="Téglalap 17"/>
          <p:cNvSpPr/>
          <p:nvPr/>
        </p:nvSpPr>
        <p:spPr>
          <a:xfrm>
            <a:off x="4638688" y="3955699"/>
            <a:ext cx="2088232" cy="46861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hu-HU"/>
              <a:t>Communications</a:t>
            </a:r>
          </a:p>
        </p:txBody>
      </p:sp>
      <p:sp>
        <p:nvSpPr>
          <p:cNvPr id="40" name="Téglalap 18"/>
          <p:cNvSpPr/>
          <p:nvPr/>
        </p:nvSpPr>
        <p:spPr>
          <a:xfrm>
            <a:off x="4562848" y="3888709"/>
            <a:ext cx="2227696" cy="1762472"/>
          </a:xfrm>
          <a:prstGeom prst="rect">
            <a:avLst/>
          </a:prstGeom>
          <a:noFill/>
          <a:ln w="38100">
            <a:solidFill>
              <a:srgbClr val="92D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41" name="Szövegdoboz 19"/>
          <p:cNvSpPr txBox="1"/>
          <p:nvPr/>
        </p:nvSpPr>
        <p:spPr>
          <a:xfrm>
            <a:off x="6785804" y="4190007"/>
            <a:ext cx="738664" cy="1494448"/>
          </a:xfrm>
          <a:prstGeom prst="rect">
            <a:avLst/>
          </a:prstGeom>
          <a:noFill/>
        </p:spPr>
        <p:txBody>
          <a:bodyPr vert="vert270" wrap="square" rtlCol="0">
            <a:spAutoFit/>
          </a:bodyPr>
          <a:lstStyle/>
          <a:p>
            <a:r>
              <a:rPr lang="hu-HU" b="1">
                <a:solidFill>
                  <a:srgbClr val="92D050"/>
                </a:solidFill>
              </a:rPr>
              <a:t>Process management</a:t>
            </a:r>
          </a:p>
        </p:txBody>
      </p:sp>
    </p:spTree>
    <p:extLst>
      <p:ext uri="{BB962C8B-B14F-4D97-AF65-F5344CB8AC3E}">
        <p14:creationId xmlns:p14="http://schemas.microsoft.com/office/powerpoint/2010/main" val="3220651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Managing deadlocks</a:t>
            </a:r>
          </a:p>
        </p:txBody>
      </p:sp>
      <p:sp>
        <p:nvSpPr>
          <p:cNvPr id="3" name="Content Placeholder 2"/>
          <p:cNvSpPr>
            <a:spLocks noGrp="1"/>
          </p:cNvSpPr>
          <p:nvPr>
            <p:ph idx="1"/>
          </p:nvPr>
        </p:nvSpPr>
        <p:spPr/>
        <p:txBody>
          <a:bodyPr>
            <a:normAutofit fontScale="62500" lnSpcReduction="20000"/>
          </a:bodyPr>
          <a:lstStyle/>
          <a:p>
            <a:r>
              <a:rPr lang="en-US" dirty="0"/>
              <a:t>Ignoring it (ostrich „algorithm”)</a:t>
            </a:r>
          </a:p>
          <a:p>
            <a:pPr lvl="1"/>
            <a:r>
              <a:rPr lang="en-US" dirty="0"/>
              <a:t>If the chances of deadlocks are low</a:t>
            </a:r>
          </a:p>
          <a:p>
            <a:pPr lvl="1"/>
            <a:r>
              <a:rPr lang="en-US" dirty="0"/>
              <a:t>If a deadlock won’t cause critical errors</a:t>
            </a:r>
          </a:p>
          <a:p>
            <a:pPr lvl="1"/>
            <a:r>
              <a:rPr lang="en-US" dirty="0"/>
              <a:t>Balance between the </a:t>
            </a:r>
            <a:r>
              <a:rPr lang="en-US" dirty="0" err="1"/>
              <a:t>severeness</a:t>
            </a:r>
            <a:r>
              <a:rPr lang="en-US" dirty="0"/>
              <a:t> of the error vs. the additional implementation labor</a:t>
            </a:r>
          </a:p>
          <a:p>
            <a:r>
              <a:rPr lang="en-US" dirty="0"/>
              <a:t>Detecting and managing it</a:t>
            </a:r>
          </a:p>
          <a:p>
            <a:pPr lvl="1"/>
            <a:r>
              <a:rPr lang="en-US" dirty="0"/>
              <a:t>In the case of single resources (N=1):</a:t>
            </a:r>
          </a:p>
          <a:p>
            <a:pPr lvl="2"/>
            <a:r>
              <a:rPr lang="en-US" dirty="0"/>
              <a:t>Directed cycles in the resource allocation graph can be detected</a:t>
            </a:r>
          </a:p>
          <a:p>
            <a:pPr lvl="2"/>
            <a:r>
              <a:rPr lang="en-US" dirty="0"/>
              <a:t>After detection, the deadlock should be resolved</a:t>
            </a:r>
          </a:p>
          <a:p>
            <a:pPr lvl="3"/>
            <a:r>
              <a:rPr lang="en-US" dirty="0"/>
              <a:t>Blocking or delaying tasks, based on other criteria, a precedence should be established between the tasks</a:t>
            </a:r>
          </a:p>
          <a:p>
            <a:pPr lvl="3"/>
            <a:r>
              <a:rPr lang="en-US" dirty="0"/>
              <a:t>Blocking tasks may result other failures (inconsistent memory states)</a:t>
            </a:r>
          </a:p>
          <a:p>
            <a:pPr lvl="2"/>
            <a:r>
              <a:rPr lang="en-US" dirty="0"/>
              <a:t>Resolving deadlocks is not the task of the OS</a:t>
            </a:r>
          </a:p>
          <a:p>
            <a:r>
              <a:rPr lang="en-US" dirty="0"/>
              <a:t>Protect the system against it</a:t>
            </a:r>
          </a:p>
          <a:p>
            <a:pPr lvl="1"/>
            <a:r>
              <a:rPr lang="en-US" dirty="0"/>
              <a:t>In the design phase a deadlock-free system should be created</a:t>
            </a:r>
          </a:p>
          <a:p>
            <a:pPr lvl="1"/>
            <a:r>
              <a:rPr lang="en-US" dirty="0"/>
              <a:t>At least one of the necessary conditions should be excluded</a:t>
            </a:r>
          </a:p>
          <a:p>
            <a:pPr lvl="1"/>
            <a:r>
              <a:rPr lang="en-US" dirty="0"/>
              <a:t>At runtime: only resource reservations are allowed, which won’t cause deadlock</a:t>
            </a:r>
          </a:p>
          <a:p>
            <a:pPr lvl="1"/>
            <a:r>
              <a:rPr lang="en-US" dirty="0"/>
              <a:t>Safe</a:t>
            </a:r>
            <a:r>
              <a:rPr lang="hu-HU" dirty="0"/>
              <a:t> </a:t>
            </a:r>
            <a:r>
              <a:rPr lang="en-US" dirty="0"/>
              <a:t>state: the system can allocate a resource without any chances of a deadlock</a:t>
            </a:r>
          </a:p>
          <a:p>
            <a:pPr lvl="1"/>
            <a:r>
              <a:rPr lang="en-US" dirty="0"/>
              <a:t>Before allocating a resource, the safe</a:t>
            </a:r>
            <a:r>
              <a:rPr lang="hu-HU" dirty="0"/>
              <a:t> </a:t>
            </a:r>
            <a:r>
              <a:rPr lang="en-US" dirty="0"/>
              <a:t>state should be checked</a:t>
            </a:r>
          </a:p>
        </p:txBody>
      </p:sp>
    </p:spTree>
    <p:extLst>
      <p:ext uri="{BB962C8B-B14F-4D97-AF65-F5344CB8AC3E}">
        <p14:creationId xmlns:p14="http://schemas.microsoft.com/office/powerpoint/2010/main" val="1916090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Checking the safe state</a:t>
            </a:r>
          </a:p>
        </p:txBody>
      </p:sp>
      <p:sp>
        <p:nvSpPr>
          <p:cNvPr id="3" name="Content Placeholder 2"/>
          <p:cNvSpPr>
            <a:spLocks noGrp="1"/>
          </p:cNvSpPr>
          <p:nvPr>
            <p:ph idx="1"/>
          </p:nvPr>
        </p:nvSpPr>
        <p:spPr/>
        <p:txBody>
          <a:bodyPr>
            <a:normAutofit fontScale="62500" lnSpcReduction="20000"/>
          </a:bodyPr>
          <a:lstStyle/>
          <a:p>
            <a:r>
              <a:rPr lang="en-US" dirty="0"/>
              <a:t>At runtime deadlocks can be avoided with safe states</a:t>
            </a:r>
          </a:p>
          <a:p>
            <a:pPr lvl="1"/>
            <a:r>
              <a:rPr lang="en-US" dirty="0"/>
              <a:t>The system starting point is a safe state (no allocations)</a:t>
            </a:r>
          </a:p>
          <a:p>
            <a:pPr lvl="1"/>
            <a:r>
              <a:rPr lang="en-US" dirty="0"/>
              <a:t>Before every allocation two things should be checked</a:t>
            </a:r>
          </a:p>
          <a:p>
            <a:pPr lvl="2"/>
            <a:r>
              <a:rPr lang="en-US" dirty="0"/>
              <a:t>The synchronization condition of the resource allocation</a:t>
            </a:r>
          </a:p>
          <a:p>
            <a:pPr lvl="2"/>
            <a:r>
              <a:rPr lang="en-US" dirty="0"/>
              <a:t>The safe state after the allocation</a:t>
            </a:r>
          </a:p>
          <a:p>
            <a:pPr lvl="1"/>
            <a:r>
              <a:rPr lang="en-US" dirty="0"/>
              <a:t>If any of these conditions are not met </a:t>
            </a:r>
            <a:r>
              <a:rPr lang="en-US" dirty="0">
                <a:sym typeface="Wingdings" panose="05000000000000000000" pitchFamily="2" charset="2"/>
              </a:rPr>
              <a:t> the task enters into waiting state</a:t>
            </a:r>
          </a:p>
          <a:p>
            <a:r>
              <a:rPr lang="en-US" dirty="0">
                <a:sym typeface="Wingdings" panose="05000000000000000000" pitchFamily="2" charset="2"/>
              </a:rPr>
              <a:t>Single instance resources (N</a:t>
            </a:r>
            <a:r>
              <a:rPr lang="en-US" baseline="30000" dirty="0">
                <a:sym typeface="Wingdings" panose="05000000000000000000" pitchFamily="2" charset="2"/>
              </a:rPr>
              <a:t>2</a:t>
            </a:r>
            <a:r>
              <a:rPr lang="en-US" dirty="0">
                <a:sym typeface="Wingdings" panose="05000000000000000000" pitchFamily="2" charset="2"/>
              </a:rPr>
              <a:t> complexity graph alg.)</a:t>
            </a:r>
          </a:p>
          <a:p>
            <a:pPr lvl="1"/>
            <a:r>
              <a:rPr lang="en-US" dirty="0">
                <a:sym typeface="Wingdings" panose="05000000000000000000" pitchFamily="2" charset="2"/>
              </a:rPr>
              <a:t>The resource allocation graph is prepared</a:t>
            </a:r>
          </a:p>
          <a:p>
            <a:pPr lvl="2"/>
            <a:r>
              <a:rPr lang="en-US" dirty="0">
                <a:sym typeface="Wingdings" panose="05000000000000000000" pitchFamily="2" charset="2"/>
              </a:rPr>
              <a:t>The nodes are the tasks and resources</a:t>
            </a:r>
          </a:p>
          <a:p>
            <a:pPr lvl="2"/>
            <a:r>
              <a:rPr lang="en-US" dirty="0">
                <a:sym typeface="Wingdings" panose="05000000000000000000" pitchFamily="2" charset="2"/>
              </a:rPr>
              <a:t>The edges shows the allocations and allocation demands</a:t>
            </a:r>
          </a:p>
          <a:p>
            <a:pPr lvl="1"/>
            <a:r>
              <a:rPr lang="en-US" dirty="0"/>
              <a:t>Then the graph is extended with a new type of edges</a:t>
            </a:r>
          </a:p>
          <a:p>
            <a:pPr lvl="2"/>
            <a:r>
              <a:rPr lang="en-US" dirty="0"/>
              <a:t>Future allocation demands</a:t>
            </a:r>
          </a:p>
          <a:p>
            <a:pPr lvl="1"/>
            <a:r>
              <a:rPr lang="en-US" dirty="0"/>
              <a:t>When a task wants to allocate a resource</a:t>
            </a:r>
          </a:p>
          <a:p>
            <a:pPr lvl="2"/>
            <a:r>
              <a:rPr lang="en-US" dirty="0"/>
              <a:t>It is checked that if the resource is allocated, no cycles are emerged in the graph</a:t>
            </a:r>
          </a:p>
          <a:p>
            <a:pPr lvl="2"/>
            <a:r>
              <a:rPr lang="en-US" dirty="0"/>
              <a:t>The future demands also included</a:t>
            </a:r>
          </a:p>
          <a:p>
            <a:pPr lvl="2"/>
            <a:r>
              <a:rPr lang="en-US" dirty="0"/>
              <a:t>If there are cycles </a:t>
            </a:r>
            <a:r>
              <a:rPr lang="en-US" dirty="0">
                <a:sym typeface="Wingdings" panose="05000000000000000000" pitchFamily="2" charset="2"/>
              </a:rPr>
              <a:t> no safe state is guaranteed</a:t>
            </a:r>
          </a:p>
          <a:p>
            <a:r>
              <a:rPr lang="en-US" dirty="0">
                <a:sym typeface="Wingdings" panose="05000000000000000000" pitchFamily="2" charset="2"/>
              </a:rPr>
              <a:t>Multiple instance resources</a:t>
            </a:r>
          </a:p>
          <a:p>
            <a:pPr lvl="1"/>
            <a:r>
              <a:rPr lang="en-US" dirty="0"/>
              <a:t>Banker's algorithm</a:t>
            </a:r>
          </a:p>
          <a:p>
            <a:pPr lvl="1"/>
            <a:r>
              <a:rPr lang="en-US" dirty="0"/>
              <a:t>M * N</a:t>
            </a:r>
            <a:r>
              <a:rPr lang="en-US" baseline="30000" dirty="0"/>
              <a:t>2</a:t>
            </a:r>
            <a:r>
              <a:rPr lang="en-US" dirty="0"/>
              <a:t> complexity, M is the number of resource types</a:t>
            </a:r>
          </a:p>
        </p:txBody>
      </p:sp>
    </p:spTree>
    <p:extLst>
      <p:ext uri="{BB962C8B-B14F-4D97-AF65-F5344CB8AC3E}">
        <p14:creationId xmlns:p14="http://schemas.microsoft.com/office/powerpoint/2010/main" val="12697224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Further problems of mutual exclusion</a:t>
            </a:r>
          </a:p>
        </p:txBody>
      </p:sp>
      <p:sp>
        <p:nvSpPr>
          <p:cNvPr id="3" name="Content Placeholder 2"/>
          <p:cNvSpPr>
            <a:spLocks noGrp="1"/>
          </p:cNvSpPr>
          <p:nvPr>
            <p:ph idx="1"/>
          </p:nvPr>
        </p:nvSpPr>
        <p:spPr>
          <a:xfrm>
            <a:off x="457200" y="908720"/>
            <a:ext cx="5122912" cy="5328592"/>
          </a:xfrm>
        </p:spPr>
        <p:txBody>
          <a:bodyPr>
            <a:normAutofit fontScale="62500" lnSpcReduction="20000"/>
          </a:bodyPr>
          <a:lstStyle/>
          <a:p>
            <a:r>
              <a:rPr lang="en-US" dirty="0"/>
              <a:t>Priority inversion</a:t>
            </a:r>
          </a:p>
          <a:p>
            <a:pPr lvl="1"/>
            <a:r>
              <a:rPr lang="en-US" dirty="0"/>
              <a:t>A lower priority task allocated a resource</a:t>
            </a:r>
          </a:p>
          <a:p>
            <a:pPr lvl="1"/>
            <a:r>
              <a:rPr lang="en-US" dirty="0"/>
              <a:t>A higher priority task has to wait</a:t>
            </a:r>
          </a:p>
          <a:p>
            <a:pPr lvl="1"/>
            <a:r>
              <a:rPr lang="en-US" dirty="0"/>
              <a:t>Solution: priority inheritance</a:t>
            </a:r>
          </a:p>
          <a:p>
            <a:pPr lvl="1"/>
            <a:endParaRPr lang="en-US" dirty="0"/>
          </a:p>
          <a:p>
            <a:r>
              <a:rPr lang="en-US" dirty="0"/>
              <a:t>Starvation by locking</a:t>
            </a:r>
          </a:p>
          <a:p>
            <a:pPr lvl="1"/>
            <a:r>
              <a:rPr lang="en-US" dirty="0"/>
              <a:t>One of the tasks is locked a resource continuously</a:t>
            </a:r>
          </a:p>
          <a:p>
            <a:pPr lvl="1"/>
            <a:r>
              <a:rPr lang="en-US" dirty="0"/>
              <a:t>Others are blocked</a:t>
            </a:r>
          </a:p>
          <a:p>
            <a:pPr lvl="1"/>
            <a:r>
              <a:rPr lang="en-US" dirty="0"/>
              <a:t>Solution: correct the faulty design</a:t>
            </a:r>
          </a:p>
          <a:p>
            <a:r>
              <a:rPr lang="en-US" dirty="0"/>
              <a:t>Starvation by waiting</a:t>
            </a:r>
          </a:p>
          <a:p>
            <a:pPr lvl="1"/>
            <a:r>
              <a:rPr lang="en-US" dirty="0"/>
              <a:t>In the case of non FIFO waiting</a:t>
            </a:r>
          </a:p>
          <a:p>
            <a:pPr lvl="1"/>
            <a:r>
              <a:rPr lang="en-US" dirty="0"/>
              <a:t>A task may stuck in the waiting queue</a:t>
            </a:r>
          </a:p>
          <a:p>
            <a:pPr lvl="1"/>
            <a:r>
              <a:rPr lang="en-US" dirty="0"/>
              <a:t>Solution: priority aging</a:t>
            </a:r>
          </a:p>
          <a:p>
            <a:r>
              <a:rPr lang="en-US" dirty="0"/>
              <a:t>Performance degradation caused by synchronization</a:t>
            </a:r>
          </a:p>
          <a:p>
            <a:pPr lvl="1"/>
            <a:r>
              <a:rPr lang="en-US" dirty="0"/>
              <a:t>Solution: optimistic locking, lock/wait free synchronization </a:t>
            </a:r>
            <a:r>
              <a:rPr lang="en-US" dirty="0">
                <a:sym typeface="Wingdings" panose="05000000000000000000" pitchFamily="2" charset="2"/>
              </a:rPr>
              <a:t></a:t>
            </a:r>
            <a:endParaRPr lang="en-US" dirty="0"/>
          </a:p>
        </p:txBody>
      </p:sp>
      <p:pic>
        <p:nvPicPr>
          <p:cNvPr id="4" name="Picture 3"/>
          <p:cNvPicPr>
            <a:picLocks noChangeAspect="1"/>
          </p:cNvPicPr>
          <p:nvPr/>
        </p:nvPicPr>
        <p:blipFill>
          <a:blip r:embed="rId2">
            <a:clrChange>
              <a:clrFrom>
                <a:srgbClr val="FFFFFF"/>
              </a:clrFrom>
              <a:clrTo>
                <a:srgbClr val="FFFFFF">
                  <a:alpha val="0"/>
                </a:srgbClr>
              </a:clrTo>
            </a:clrChange>
          </a:blip>
          <a:stretch>
            <a:fillRect/>
          </a:stretch>
        </p:blipFill>
        <p:spPr>
          <a:xfrm>
            <a:off x="5381625" y="1287016"/>
            <a:ext cx="3762375" cy="4572000"/>
          </a:xfrm>
          <a:prstGeom prst="rect">
            <a:avLst/>
          </a:prstGeom>
        </p:spPr>
      </p:pic>
    </p:spTree>
    <p:extLst>
      <p:ext uri="{BB962C8B-B14F-4D97-AF65-F5344CB8AC3E}">
        <p14:creationId xmlns:p14="http://schemas.microsoft.com/office/powerpoint/2010/main" val="3777202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Optimistic resource allocation (locking)</a:t>
            </a:r>
          </a:p>
        </p:txBody>
      </p:sp>
      <p:sp>
        <p:nvSpPr>
          <p:cNvPr id="3" name="Content Placeholder 2"/>
          <p:cNvSpPr>
            <a:spLocks noGrp="1"/>
          </p:cNvSpPr>
          <p:nvPr>
            <p:ph idx="1"/>
          </p:nvPr>
        </p:nvSpPr>
        <p:spPr/>
        <p:txBody>
          <a:bodyPr>
            <a:normAutofit fontScale="62500" lnSpcReduction="20000"/>
          </a:bodyPr>
          <a:lstStyle/>
          <a:p>
            <a:r>
              <a:rPr lang="en-US" dirty="0"/>
              <a:t>The pessimistic method prepares for the worst case</a:t>
            </a:r>
          </a:p>
          <a:p>
            <a:pPr lvl="1"/>
            <a:r>
              <a:rPr lang="en-US" dirty="0"/>
              <a:t>If the theoretical probability of a conflict is not zero </a:t>
            </a:r>
            <a:r>
              <a:rPr lang="en-US" dirty="0">
                <a:sym typeface="Wingdings" panose="05000000000000000000" pitchFamily="2" charset="2"/>
              </a:rPr>
              <a:t></a:t>
            </a:r>
            <a:r>
              <a:rPr lang="en-US" dirty="0"/>
              <a:t> critical sections defined</a:t>
            </a:r>
          </a:p>
          <a:p>
            <a:r>
              <a:rPr lang="en-US" dirty="0"/>
              <a:t>The optimistic method assumes there will be no conflicts</a:t>
            </a:r>
          </a:p>
          <a:p>
            <a:pPr lvl="1"/>
            <a:r>
              <a:rPr lang="en-US" dirty="0"/>
              <a:t>It starts the critical section without locking</a:t>
            </a:r>
          </a:p>
          <a:p>
            <a:pPr lvl="1"/>
            <a:r>
              <a:rPr lang="en-US" dirty="0"/>
              <a:t>If a conflict is detected: the operations of the critical section is reverted</a:t>
            </a:r>
          </a:p>
          <a:p>
            <a:r>
              <a:rPr lang="en-US" dirty="0"/>
              <a:t>The transaction based implementation of the optimistic locking</a:t>
            </a:r>
          </a:p>
          <a:p>
            <a:pPr lvl="1"/>
            <a:r>
              <a:rPr lang="en-US" dirty="0"/>
              <a:t>BEGIN: marks the starting state</a:t>
            </a:r>
          </a:p>
          <a:p>
            <a:pPr lvl="1"/>
            <a:r>
              <a:rPr lang="en-US" dirty="0"/>
              <a:t>MODIFY: performs the operations</a:t>
            </a:r>
          </a:p>
          <a:p>
            <a:pPr lvl="1"/>
            <a:r>
              <a:rPr lang="en-US" dirty="0"/>
              <a:t>VALIDATE: checks the consistency</a:t>
            </a:r>
          </a:p>
          <a:p>
            <a:pPr lvl="2"/>
            <a:r>
              <a:rPr lang="en-US" dirty="0"/>
              <a:t>If OK: COMMIT – commits the operations</a:t>
            </a:r>
          </a:p>
          <a:p>
            <a:pPr lvl="2"/>
            <a:r>
              <a:rPr lang="en-US" dirty="0"/>
              <a:t>If conflict: ROLLBACK – revert the state to the starting mark</a:t>
            </a:r>
          </a:p>
          <a:p>
            <a:r>
              <a:rPr lang="en-US" dirty="0"/>
              <a:t>Pro-s and con-s of the optimistic method</a:t>
            </a:r>
          </a:p>
          <a:p>
            <a:pPr lvl="1"/>
            <a:r>
              <a:rPr lang="en-US" dirty="0"/>
              <a:t>If the chances of conflicts are low, the system performance will be improved (no blocking)</a:t>
            </a:r>
          </a:p>
          <a:p>
            <a:pPr lvl="1"/>
            <a:r>
              <a:rPr lang="en-US" dirty="0"/>
              <a:t>If the chances are high, the performance will drop, due to the high number of rollbacks</a:t>
            </a:r>
          </a:p>
          <a:p>
            <a:r>
              <a:rPr lang="en-US" dirty="0"/>
              <a:t>Implementation examples</a:t>
            </a:r>
          </a:p>
          <a:p>
            <a:pPr lvl="1"/>
            <a:r>
              <a:rPr lang="en-US" dirty="0">
                <a:hlinkClick r:id="rId2"/>
              </a:rPr>
              <a:t>Transactional memory </a:t>
            </a:r>
            <a:r>
              <a:rPr lang="en-US" dirty="0"/>
              <a:t>(HW and </a:t>
            </a:r>
            <a:r>
              <a:rPr lang="en-US" dirty="0">
                <a:hlinkClick r:id="rId3"/>
              </a:rPr>
              <a:t>SW</a:t>
            </a:r>
            <a:r>
              <a:rPr lang="en-US" dirty="0"/>
              <a:t>, e.g.: </a:t>
            </a:r>
            <a:r>
              <a:rPr lang="en-US" dirty="0">
                <a:hlinkClick r:id="rId4"/>
              </a:rPr>
              <a:t>Intel Haswell TSX </a:t>
            </a:r>
            <a:r>
              <a:rPr lang="en-US" dirty="0"/>
              <a:t>and RTM)</a:t>
            </a:r>
          </a:p>
          <a:p>
            <a:pPr lvl="1"/>
            <a:r>
              <a:rPr lang="en-US" dirty="0"/>
              <a:t>Database engines, integrated programming structures (</a:t>
            </a:r>
            <a:r>
              <a:rPr lang="hu-HU" dirty="0">
                <a:hlinkClick r:id="rId5"/>
              </a:rPr>
              <a:t>C/</a:t>
            </a:r>
            <a:r>
              <a:rPr lang="en-US" dirty="0">
                <a:hlinkClick r:id="rId5"/>
              </a:rPr>
              <a:t>C++</a:t>
            </a:r>
            <a:r>
              <a:rPr lang="en-US" dirty="0"/>
              <a:t>, </a:t>
            </a:r>
            <a:r>
              <a:rPr lang="en-US" dirty="0">
                <a:hlinkClick r:id="rId6"/>
              </a:rPr>
              <a:t>JAVA</a:t>
            </a:r>
            <a:r>
              <a:rPr lang="en-US" dirty="0"/>
              <a:t>)</a:t>
            </a:r>
          </a:p>
        </p:txBody>
      </p:sp>
    </p:spTree>
    <p:extLst>
      <p:ext uri="{BB962C8B-B14F-4D97-AF65-F5344CB8AC3E}">
        <p14:creationId xmlns:p14="http://schemas.microsoft.com/office/powerpoint/2010/main" val="27556917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hlinkClick r:id="rId2"/>
              </a:rPr>
              <a:t>Lock</a:t>
            </a:r>
            <a:r>
              <a:rPr lang="hu-HU" dirty="0">
                <a:hlinkClick r:id="rId2"/>
              </a:rPr>
              <a:t>-</a:t>
            </a:r>
            <a:r>
              <a:rPr lang="en-US" dirty="0">
                <a:hlinkClick r:id="rId2"/>
              </a:rPr>
              <a:t> and wait</a:t>
            </a:r>
            <a:r>
              <a:rPr lang="hu-HU" dirty="0">
                <a:hlinkClick r:id="rId2"/>
              </a:rPr>
              <a:t>-</a:t>
            </a:r>
            <a:r>
              <a:rPr lang="en-US" dirty="0">
                <a:hlinkClick r:id="rId2"/>
              </a:rPr>
              <a:t>free algorithms</a:t>
            </a:r>
            <a:endParaRPr lang="en-US" dirty="0"/>
          </a:p>
        </p:txBody>
      </p:sp>
      <p:sp>
        <p:nvSpPr>
          <p:cNvPr id="3" name="Content Placeholder 2"/>
          <p:cNvSpPr>
            <a:spLocks noGrp="1"/>
          </p:cNvSpPr>
          <p:nvPr>
            <p:ph idx="1"/>
          </p:nvPr>
        </p:nvSpPr>
        <p:spPr/>
        <p:txBody>
          <a:bodyPr>
            <a:normAutofit fontScale="62500" lnSpcReduction="20000"/>
          </a:bodyPr>
          <a:lstStyle/>
          <a:p>
            <a:r>
              <a:rPr lang="en-US" dirty="0"/>
              <a:t>Lock-free resource management</a:t>
            </a:r>
          </a:p>
          <a:p>
            <a:pPr lvl="1"/>
            <a:r>
              <a:rPr lang="en-US" dirty="0"/>
              <a:t>For a data structure to qualify as </a:t>
            </a:r>
            <a:r>
              <a:rPr lang="en-US" i="1" dirty="0"/>
              <a:t>lock-free</a:t>
            </a:r>
            <a:r>
              <a:rPr lang="en-US" dirty="0"/>
              <a:t>, if any thread performing an operation on the data structure is suspended at any point during that operation then the other threads accessing the data structure must still be able to complete their tasks.</a:t>
            </a:r>
          </a:p>
          <a:p>
            <a:pPr lvl="1"/>
            <a:r>
              <a:rPr lang="en-US" dirty="0"/>
              <a:t>Good resource utilization</a:t>
            </a:r>
          </a:p>
          <a:p>
            <a:r>
              <a:rPr lang="en-US" dirty="0"/>
              <a:t>Wait-free resource management</a:t>
            </a:r>
          </a:p>
          <a:p>
            <a:pPr lvl="1"/>
            <a:r>
              <a:rPr lang="en-US" dirty="0"/>
              <a:t>A lock-free system which guarantees the operations to be completed regardless of other tasks</a:t>
            </a:r>
          </a:p>
          <a:p>
            <a:r>
              <a:rPr lang="en-US" dirty="0"/>
              <a:t>We can avoids deadlocks by using these methods</a:t>
            </a:r>
          </a:p>
          <a:p>
            <a:r>
              <a:rPr lang="en-US" dirty="0"/>
              <a:t>It can be proven that synchronization can be implemented with these methods</a:t>
            </a:r>
          </a:p>
          <a:p>
            <a:pPr lvl="1"/>
            <a:r>
              <a:rPr lang="en-US" dirty="0"/>
              <a:t>In practice, the overhead may be higher than with waiting</a:t>
            </a:r>
          </a:p>
          <a:p>
            <a:pPr lvl="1"/>
            <a:r>
              <a:rPr lang="en-US" dirty="0"/>
              <a:t>It is challenging to </a:t>
            </a:r>
            <a:r>
              <a:rPr lang="en-US" dirty="0">
                <a:hlinkClick r:id="rId3"/>
              </a:rPr>
              <a:t>create</a:t>
            </a:r>
            <a:r>
              <a:rPr lang="en-US" dirty="0"/>
              <a:t> efficient algorithms for the given </a:t>
            </a:r>
            <a:r>
              <a:rPr lang="en-US" dirty="0">
                <a:hlinkClick r:id="rId4"/>
              </a:rPr>
              <a:t>data structures</a:t>
            </a:r>
            <a:endParaRPr lang="en-US" dirty="0"/>
          </a:p>
          <a:p>
            <a:pPr lvl="2"/>
            <a:r>
              <a:rPr lang="en-US" dirty="0">
                <a:hlinkClick r:id="rId5" action="ppaction://hlinkfile"/>
              </a:rPr>
              <a:t>Waiting queues </a:t>
            </a:r>
            <a:r>
              <a:rPr lang="en-US" dirty="0"/>
              <a:t>(</a:t>
            </a:r>
            <a:r>
              <a:rPr lang="en-US" dirty="0">
                <a:hlinkClick r:id="rId6"/>
              </a:rPr>
              <a:t>ring buffer FIFO</a:t>
            </a:r>
            <a:r>
              <a:rPr lang="en-US" dirty="0"/>
              <a:t>) and it’s </a:t>
            </a:r>
            <a:r>
              <a:rPr lang="en-US" dirty="0">
                <a:hlinkClick r:id="rId7"/>
              </a:rPr>
              <a:t>application</a:t>
            </a:r>
            <a:r>
              <a:rPr lang="en-US" dirty="0"/>
              <a:t>, </a:t>
            </a:r>
            <a:r>
              <a:rPr lang="en-US" dirty="0">
                <a:hlinkClick r:id="rId8"/>
              </a:rPr>
              <a:t>chained list</a:t>
            </a:r>
            <a:r>
              <a:rPr lang="en-US" dirty="0"/>
              <a:t>, </a:t>
            </a:r>
            <a:r>
              <a:rPr lang="en-US" dirty="0">
                <a:hlinkClick r:id="rId9"/>
              </a:rPr>
              <a:t>lockless cache</a:t>
            </a:r>
            <a:endParaRPr lang="en-US" dirty="0"/>
          </a:p>
          <a:p>
            <a:r>
              <a:rPr lang="en-US" dirty="0"/>
              <a:t>Challenges of practical implementations</a:t>
            </a:r>
          </a:p>
          <a:p>
            <a:pPr lvl="1"/>
            <a:r>
              <a:rPr lang="en-US" dirty="0"/>
              <a:t>Implementing non-atomic operations (e.g. </a:t>
            </a:r>
            <a:r>
              <a:rPr lang="en-US" dirty="0" err="1"/>
              <a:t>var</a:t>
            </a:r>
            <a:r>
              <a:rPr lang="en-US" dirty="0"/>
              <a:t>++; consists of three instructions)</a:t>
            </a:r>
          </a:p>
          <a:p>
            <a:pPr lvl="1"/>
            <a:r>
              <a:rPr lang="en-US" dirty="0"/>
              <a:t>The order of the instructions are not guaranteed, the compiler may reorder them, annotations should be given to the compiler to restrict reordering</a:t>
            </a:r>
          </a:p>
        </p:txBody>
      </p:sp>
    </p:spTree>
    <p:extLst>
      <p:ext uri="{BB962C8B-B14F-4D97-AF65-F5344CB8AC3E}">
        <p14:creationId xmlns:p14="http://schemas.microsoft.com/office/powerpoint/2010/main" val="21681643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basic forms of synchronization</a:t>
            </a:r>
          </a:p>
        </p:txBody>
      </p:sp>
      <p:sp>
        <p:nvSpPr>
          <p:cNvPr id="3" name="Content Placeholder 2"/>
          <p:cNvSpPr>
            <a:spLocks noGrp="1"/>
          </p:cNvSpPr>
          <p:nvPr>
            <p:ph idx="1"/>
          </p:nvPr>
        </p:nvSpPr>
        <p:spPr>
          <a:xfrm>
            <a:off x="457200" y="908720"/>
            <a:ext cx="8229600" cy="5616624"/>
          </a:xfrm>
        </p:spPr>
        <p:txBody>
          <a:bodyPr>
            <a:normAutofit fontScale="70000" lnSpcReduction="20000"/>
          </a:bodyPr>
          <a:lstStyle/>
          <a:p>
            <a:r>
              <a:rPr lang="en-US" dirty="0">
                <a:solidFill>
                  <a:schemeClr val="bg1">
                    <a:lumMod val="65000"/>
                  </a:schemeClr>
                </a:solidFill>
              </a:rPr>
              <a:t>Mutual exclusion</a:t>
            </a:r>
          </a:p>
          <a:p>
            <a:pPr lvl="1"/>
            <a:r>
              <a:rPr lang="en-US" b="1" dirty="0">
                <a:solidFill>
                  <a:schemeClr val="bg1">
                    <a:lumMod val="65000"/>
                  </a:schemeClr>
                </a:solidFill>
              </a:rPr>
              <a:t>Critical section</a:t>
            </a:r>
            <a:r>
              <a:rPr lang="en-US" dirty="0">
                <a:solidFill>
                  <a:schemeClr val="bg1">
                    <a:lumMod val="65000"/>
                  </a:schemeClr>
                </a:solidFill>
              </a:rPr>
              <a:t>: an instruction sequence of the tasks, which are cannot executed simultaneously</a:t>
            </a:r>
          </a:p>
          <a:p>
            <a:pPr lvl="1"/>
            <a:r>
              <a:rPr lang="en-US" dirty="0">
                <a:solidFill>
                  <a:schemeClr val="bg1">
                    <a:lumMod val="65000"/>
                  </a:schemeClr>
                </a:solidFill>
              </a:rPr>
              <a:t>Shared resources are protected with this method, so </a:t>
            </a:r>
            <a:r>
              <a:rPr lang="en-US" b="1" dirty="0">
                <a:solidFill>
                  <a:schemeClr val="bg1">
                    <a:lumMod val="65000"/>
                  </a:schemeClr>
                </a:solidFill>
              </a:rPr>
              <a:t>competitive situations</a:t>
            </a:r>
            <a:r>
              <a:rPr lang="en-US" dirty="0">
                <a:solidFill>
                  <a:schemeClr val="bg1">
                    <a:lumMod val="65000"/>
                  </a:schemeClr>
                </a:solidFill>
              </a:rPr>
              <a:t> can be managed</a:t>
            </a:r>
          </a:p>
          <a:p>
            <a:pPr lvl="1"/>
            <a:r>
              <a:rPr lang="en-US" dirty="0">
                <a:solidFill>
                  <a:schemeClr val="bg1">
                    <a:lumMod val="65000"/>
                  </a:schemeClr>
                </a:solidFill>
              </a:rPr>
              <a:t>Pessimistic method: locks the resource in every case</a:t>
            </a:r>
          </a:p>
          <a:p>
            <a:pPr lvl="1"/>
            <a:r>
              <a:rPr lang="en-US" dirty="0">
                <a:solidFill>
                  <a:schemeClr val="bg1">
                    <a:lumMod val="65000"/>
                  </a:schemeClr>
                </a:solidFill>
              </a:rPr>
              <a:t>E.g.: while the printer is printing, cannot start a new print</a:t>
            </a:r>
          </a:p>
          <a:p>
            <a:endParaRPr lang="en-US" dirty="0"/>
          </a:p>
          <a:p>
            <a:r>
              <a:rPr lang="en-US" dirty="0"/>
              <a:t>Rendezvous</a:t>
            </a:r>
          </a:p>
          <a:p>
            <a:pPr lvl="1"/>
            <a:r>
              <a:rPr lang="en-US" dirty="0"/>
              <a:t>Specific operations of the tasks should start at the same time</a:t>
            </a:r>
          </a:p>
          <a:p>
            <a:pPr lvl="1"/>
            <a:r>
              <a:rPr lang="en-US" b="1" dirty="0"/>
              <a:t>Cooperation</a:t>
            </a:r>
            <a:r>
              <a:rPr lang="en-US" dirty="0"/>
              <a:t> scheme to synchronize the operation of sub-tasks</a:t>
            </a:r>
          </a:p>
          <a:p>
            <a:pPr lvl="1"/>
            <a:r>
              <a:rPr lang="en-US" dirty="0"/>
              <a:t>E.g.: Send() and Receive() methods of direct (non buffered) messaging</a:t>
            </a:r>
          </a:p>
          <a:p>
            <a:endParaRPr lang="en-US" dirty="0"/>
          </a:p>
          <a:p>
            <a:r>
              <a:rPr lang="en-US" dirty="0"/>
              <a:t>Precedence</a:t>
            </a:r>
          </a:p>
          <a:p>
            <a:pPr lvl="1"/>
            <a:r>
              <a:rPr lang="en-US" dirty="0"/>
              <a:t>The operations of the tasks should be executed in a predefined order</a:t>
            </a:r>
          </a:p>
          <a:p>
            <a:pPr lvl="1"/>
            <a:r>
              <a:rPr lang="en-US" b="1" dirty="0"/>
              <a:t>Cooperation </a:t>
            </a:r>
            <a:r>
              <a:rPr lang="en-US" dirty="0"/>
              <a:t>scheme</a:t>
            </a:r>
          </a:p>
          <a:p>
            <a:pPr lvl="1"/>
            <a:r>
              <a:rPr lang="en-US" dirty="0"/>
              <a:t>E.g.: business intelligence SW: the data cleaner operations should run before the data analysis operations</a:t>
            </a:r>
          </a:p>
        </p:txBody>
      </p:sp>
    </p:spTree>
    <p:extLst>
      <p:ext uri="{BB962C8B-B14F-4D97-AF65-F5344CB8AC3E}">
        <p14:creationId xmlns:p14="http://schemas.microsoft.com/office/powerpoint/2010/main" val="22213602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Synchronization between tasks (summary)</a:t>
            </a:r>
          </a:p>
        </p:txBody>
      </p:sp>
      <p:sp>
        <p:nvSpPr>
          <p:cNvPr id="3" name="Content Placeholder 2"/>
          <p:cNvSpPr>
            <a:spLocks noGrp="1"/>
          </p:cNvSpPr>
          <p:nvPr>
            <p:ph idx="1"/>
          </p:nvPr>
        </p:nvSpPr>
        <p:spPr/>
        <p:txBody>
          <a:bodyPr>
            <a:normAutofit fontScale="70000" lnSpcReduction="20000"/>
          </a:bodyPr>
          <a:lstStyle/>
          <a:p>
            <a:r>
              <a:rPr lang="en-US" dirty="0"/>
              <a:t>Mandatory synchronization when using shared memory</a:t>
            </a:r>
          </a:p>
          <a:p>
            <a:pPr lvl="1"/>
            <a:r>
              <a:rPr lang="en-US" dirty="0"/>
              <a:t>Typically between threads of the same process</a:t>
            </a:r>
          </a:p>
          <a:p>
            <a:pPr lvl="2"/>
            <a:r>
              <a:rPr lang="en-US" dirty="0"/>
              <a:t>Supported by programming language structures</a:t>
            </a:r>
          </a:p>
          <a:p>
            <a:pPr lvl="2"/>
            <a:r>
              <a:rPr lang="en-US" dirty="0"/>
              <a:t>Usually simple mutexes are used</a:t>
            </a:r>
          </a:p>
          <a:p>
            <a:pPr lvl="1"/>
            <a:r>
              <a:rPr lang="en-US" dirty="0"/>
              <a:t>Between processes, usually semaphores are used</a:t>
            </a:r>
          </a:p>
          <a:p>
            <a:r>
              <a:rPr lang="en-US" dirty="0"/>
              <a:t>Synchronization of shared resource allocation</a:t>
            </a:r>
          </a:p>
          <a:p>
            <a:pPr lvl="1"/>
            <a:r>
              <a:rPr lang="en-US" dirty="0"/>
              <a:t>The chosen method depends on the nature of the resources and tasks</a:t>
            </a:r>
          </a:p>
          <a:p>
            <a:pPr lvl="1"/>
            <a:r>
              <a:rPr lang="en-US" dirty="0"/>
              <a:t>Usually counter type semaphores are used</a:t>
            </a:r>
          </a:p>
          <a:p>
            <a:r>
              <a:rPr lang="en-US" dirty="0"/>
              <a:t>Protecting the kernel data structure</a:t>
            </a:r>
          </a:p>
          <a:p>
            <a:pPr lvl="1"/>
            <a:r>
              <a:rPr lang="en-US" dirty="0"/>
              <a:t>It is necessary because the preemptive and multiprocessor systems</a:t>
            </a:r>
          </a:p>
          <a:p>
            <a:pPr lvl="1"/>
            <a:r>
              <a:rPr lang="en-US" dirty="0"/>
              <a:t>For short period locking, spinlocks are used</a:t>
            </a:r>
          </a:p>
          <a:p>
            <a:r>
              <a:rPr lang="en-US" dirty="0"/>
              <a:t>Bad designs will lead to faulty operation</a:t>
            </a:r>
          </a:p>
          <a:p>
            <a:pPr lvl="1"/>
            <a:r>
              <a:rPr lang="en-US" dirty="0"/>
              <a:t>Deadlocks and starvation may appear, proper design considerations can avoid them</a:t>
            </a:r>
          </a:p>
          <a:p>
            <a:r>
              <a:rPr lang="en-US" dirty="0"/>
              <a:t>Synchronization may cause performance degradation</a:t>
            </a:r>
          </a:p>
          <a:p>
            <a:pPr lvl="1"/>
            <a:r>
              <a:rPr lang="en-US" dirty="0"/>
              <a:t>Task may blocked, lower CPU utilization</a:t>
            </a:r>
          </a:p>
          <a:p>
            <a:pPr lvl="1"/>
            <a:r>
              <a:rPr lang="en-US" dirty="0"/>
              <a:t>Optimistic locking and lock-free methods may be considered</a:t>
            </a:r>
          </a:p>
        </p:txBody>
      </p:sp>
    </p:spTree>
    <p:extLst>
      <p:ext uri="{BB962C8B-B14F-4D97-AF65-F5344CB8AC3E}">
        <p14:creationId xmlns:p14="http://schemas.microsoft.com/office/powerpoint/2010/main" val="2105272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Parallel job execution</a:t>
            </a:r>
          </a:p>
        </p:txBody>
      </p:sp>
      <p:sp>
        <p:nvSpPr>
          <p:cNvPr id="3" name="Content Placeholder 2"/>
          <p:cNvSpPr>
            <a:spLocks noGrp="1"/>
          </p:cNvSpPr>
          <p:nvPr>
            <p:ph idx="1"/>
          </p:nvPr>
        </p:nvSpPr>
        <p:spPr/>
        <p:txBody>
          <a:bodyPr>
            <a:normAutofit fontScale="70000" lnSpcReduction="20000"/>
          </a:bodyPr>
          <a:lstStyle/>
          <a:p>
            <a:r>
              <a:rPr lang="en-US" dirty="0"/>
              <a:t>The basic goal of the OS is to support user job execution</a:t>
            </a:r>
          </a:p>
          <a:p>
            <a:pPr lvl="1"/>
            <a:r>
              <a:rPr lang="en-US" dirty="0"/>
              <a:t>Jobs are executed by tasks (maybe more than one)</a:t>
            </a:r>
          </a:p>
          <a:p>
            <a:pPr lvl="1"/>
            <a:r>
              <a:rPr lang="en-US" dirty="0"/>
              <a:t>Executing jobs may require the executor tasks to </a:t>
            </a:r>
            <a:r>
              <a:rPr lang="en-US" b="1" dirty="0"/>
              <a:t>cooperate</a:t>
            </a:r>
          </a:p>
          <a:p>
            <a:pPr lvl="1"/>
            <a:r>
              <a:rPr lang="en-US" dirty="0"/>
              <a:t>A modern OS is </a:t>
            </a:r>
            <a:r>
              <a:rPr lang="en-US" dirty="0" err="1"/>
              <a:t>multiprogrammed</a:t>
            </a:r>
            <a:r>
              <a:rPr lang="en-US" dirty="0"/>
              <a:t> </a:t>
            </a:r>
            <a:r>
              <a:rPr lang="en-US" dirty="0">
                <a:sym typeface="Wingdings" panose="05000000000000000000" pitchFamily="2" charset="2"/>
              </a:rPr>
              <a:t> executing jobs parallel</a:t>
            </a:r>
          </a:p>
          <a:p>
            <a:endParaRPr lang="en-US" dirty="0">
              <a:sym typeface="Wingdings" panose="05000000000000000000" pitchFamily="2" charset="2"/>
            </a:endParaRPr>
          </a:p>
          <a:p>
            <a:r>
              <a:rPr lang="en-US" dirty="0">
                <a:sym typeface="Wingdings" panose="05000000000000000000" pitchFamily="2" charset="2"/>
              </a:rPr>
              <a:t>Task implementations: processes and threads</a:t>
            </a:r>
          </a:p>
          <a:p>
            <a:pPr lvl="1"/>
            <a:r>
              <a:rPr lang="en-US" dirty="0">
                <a:sym typeface="Wingdings" panose="05000000000000000000" pitchFamily="2" charset="2"/>
              </a:rPr>
              <a:t>Threads in the same process are using shared memory  </a:t>
            </a:r>
            <a:r>
              <a:rPr lang="en-US" b="1" dirty="0">
                <a:sym typeface="Wingdings" panose="05000000000000000000" pitchFamily="2" charset="2"/>
              </a:rPr>
              <a:t>competitive</a:t>
            </a:r>
            <a:r>
              <a:rPr lang="en-US" dirty="0">
                <a:sym typeface="Wingdings" panose="05000000000000000000" pitchFamily="2" charset="2"/>
              </a:rPr>
              <a:t> environment</a:t>
            </a:r>
          </a:p>
          <a:p>
            <a:pPr lvl="1"/>
            <a:r>
              <a:rPr lang="en-US" dirty="0">
                <a:sym typeface="Wingdings" panose="05000000000000000000" pitchFamily="2" charset="2"/>
              </a:rPr>
              <a:t>Processes are separated</a:t>
            </a:r>
          </a:p>
          <a:p>
            <a:pPr lvl="2"/>
            <a:r>
              <a:rPr lang="en-US" dirty="0">
                <a:sym typeface="Wingdings" panose="05000000000000000000" pitchFamily="2" charset="2"/>
              </a:rPr>
              <a:t>Communication has to be synchronized</a:t>
            </a:r>
          </a:p>
          <a:p>
            <a:pPr lvl="2"/>
            <a:r>
              <a:rPr lang="en-US" dirty="0">
                <a:sym typeface="Wingdings" panose="05000000000000000000" pitchFamily="2" charset="2"/>
              </a:rPr>
              <a:t>Parallel running processes may have to compete for the resources</a:t>
            </a:r>
          </a:p>
          <a:p>
            <a:pPr lvl="2"/>
            <a:endParaRPr lang="en-US" dirty="0">
              <a:sym typeface="Wingdings" panose="05000000000000000000" pitchFamily="2" charset="2"/>
            </a:endParaRPr>
          </a:p>
          <a:p>
            <a:r>
              <a:rPr lang="en-US" dirty="0">
                <a:sym typeface="Wingdings" panose="05000000000000000000" pitchFamily="2" charset="2"/>
              </a:rPr>
              <a:t>Current systems require parallel programming</a:t>
            </a:r>
          </a:p>
          <a:p>
            <a:pPr lvl="1"/>
            <a:r>
              <a:rPr lang="en-US" dirty="0">
                <a:sym typeface="Wingdings" panose="05000000000000000000" pitchFamily="2" charset="2"/>
              </a:rPr>
              <a:t>The clock frequency is almost reached its technological boundary</a:t>
            </a:r>
          </a:p>
          <a:p>
            <a:pPr lvl="1"/>
            <a:r>
              <a:rPr lang="en-US" dirty="0">
                <a:sym typeface="Wingdings" panose="05000000000000000000" pitchFamily="2" charset="2"/>
              </a:rPr>
              <a:t>Multithreaded execution is the design principle  Multicore CPUs</a:t>
            </a:r>
          </a:p>
          <a:p>
            <a:pPr lvl="1"/>
            <a:r>
              <a:rPr lang="en-US" dirty="0">
                <a:sym typeface="Wingdings" panose="05000000000000000000" pitchFamily="2" charset="2"/>
              </a:rPr>
              <a:t>This also requires a new programming principle</a:t>
            </a:r>
          </a:p>
        </p:txBody>
      </p:sp>
    </p:spTree>
    <p:extLst>
      <p:ext uri="{BB962C8B-B14F-4D97-AF65-F5344CB8AC3E}">
        <p14:creationId xmlns:p14="http://schemas.microsoft.com/office/powerpoint/2010/main" val="2102697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Competition and cooperation between tasks</a:t>
            </a:r>
          </a:p>
        </p:txBody>
      </p:sp>
      <p:sp>
        <p:nvSpPr>
          <p:cNvPr id="3" name="Content Placeholder 2"/>
          <p:cNvSpPr>
            <a:spLocks noGrp="1"/>
          </p:cNvSpPr>
          <p:nvPr>
            <p:ph idx="1"/>
          </p:nvPr>
        </p:nvSpPr>
        <p:spPr>
          <a:xfrm>
            <a:off x="457200" y="908720"/>
            <a:ext cx="8229600" cy="5472608"/>
          </a:xfrm>
        </p:spPr>
        <p:txBody>
          <a:bodyPr>
            <a:normAutofit fontScale="70000" lnSpcReduction="20000"/>
          </a:bodyPr>
          <a:lstStyle/>
          <a:p>
            <a:r>
              <a:rPr lang="en-US" dirty="0"/>
              <a:t>Tasks may operate independently from each others</a:t>
            </a:r>
          </a:p>
          <a:p>
            <a:pPr lvl="1"/>
            <a:r>
              <a:rPr lang="en-US" dirty="0"/>
              <a:t>Not influencing each others operation</a:t>
            </a:r>
          </a:p>
          <a:p>
            <a:pPr lvl="1"/>
            <a:r>
              <a:rPr lang="en-US" dirty="0"/>
              <a:t>Asynchronous execution</a:t>
            </a:r>
          </a:p>
          <a:p>
            <a:pPr lvl="1"/>
            <a:r>
              <a:rPr lang="en-US" dirty="0"/>
              <a:t>This separation is made possible by the OS</a:t>
            </a:r>
          </a:p>
          <a:p>
            <a:pPr lvl="1"/>
            <a:r>
              <a:rPr lang="en-US" dirty="0"/>
              <a:t>The resources (CPU, RAM, HW devices) are used by more than one task </a:t>
            </a:r>
            <a:r>
              <a:rPr lang="en-US" dirty="0">
                <a:sym typeface="Wingdings" panose="05000000000000000000" pitchFamily="2" charset="2"/>
              </a:rPr>
              <a:t></a:t>
            </a:r>
            <a:endParaRPr lang="en-US" dirty="0"/>
          </a:p>
          <a:p>
            <a:pPr lvl="2"/>
            <a:r>
              <a:rPr lang="en-US" dirty="0"/>
              <a:t>Conflicts may appear</a:t>
            </a:r>
          </a:p>
          <a:p>
            <a:pPr lvl="2"/>
            <a:r>
              <a:rPr lang="en-US" dirty="0"/>
              <a:t>Execution dependencies created</a:t>
            </a:r>
          </a:p>
          <a:p>
            <a:pPr lvl="1"/>
            <a:r>
              <a:rPr lang="en-US" dirty="0"/>
              <a:t>These conflicts have to be solved by the OS</a:t>
            </a:r>
          </a:p>
          <a:p>
            <a:endParaRPr lang="hu-HU" dirty="0"/>
          </a:p>
          <a:p>
            <a:r>
              <a:rPr lang="en-US" dirty="0"/>
              <a:t>The user jobs also require the tasks to cooperate</a:t>
            </a:r>
          </a:p>
          <a:p>
            <a:pPr lvl="1"/>
            <a:r>
              <a:rPr lang="en-US" dirty="0"/>
              <a:t>The job is decomposed to separate tasks</a:t>
            </a:r>
          </a:p>
          <a:p>
            <a:pPr lvl="1"/>
            <a:r>
              <a:rPr lang="en-US" dirty="0"/>
              <a:t>These tasks have to cooperate </a:t>
            </a:r>
            <a:r>
              <a:rPr lang="en-US" dirty="0">
                <a:sym typeface="Wingdings" panose="05000000000000000000" pitchFamily="2" charset="2"/>
              </a:rPr>
              <a:t> communicate and synchronize with each other</a:t>
            </a:r>
          </a:p>
          <a:p>
            <a:pPr lvl="1"/>
            <a:r>
              <a:rPr lang="en-US" dirty="0">
                <a:sym typeface="Wingdings" panose="05000000000000000000" pitchFamily="2" charset="2"/>
              </a:rPr>
              <a:t>The OS provide services for this</a:t>
            </a:r>
          </a:p>
          <a:p>
            <a:endParaRPr lang="en-US" dirty="0"/>
          </a:p>
          <a:p>
            <a:r>
              <a:rPr lang="en-US" dirty="0"/>
              <a:t>Remark: A single processor system </a:t>
            </a:r>
            <a:r>
              <a:rPr lang="hu-HU" dirty="0"/>
              <a:t>is </a:t>
            </a:r>
            <a:r>
              <a:rPr lang="en-US" dirty="0"/>
              <a:t>also a competitive environment</a:t>
            </a:r>
          </a:p>
          <a:p>
            <a:endParaRPr lang="en-US" dirty="0"/>
          </a:p>
        </p:txBody>
      </p:sp>
    </p:spTree>
    <p:extLst>
      <p:ext uri="{BB962C8B-B14F-4D97-AF65-F5344CB8AC3E}">
        <p14:creationId xmlns:p14="http://schemas.microsoft.com/office/powerpoint/2010/main" val="2085301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example: producer – consumer problem</a:t>
            </a:r>
          </a:p>
        </p:txBody>
      </p:sp>
      <p:sp>
        <p:nvSpPr>
          <p:cNvPr id="3" name="Content Placeholder 2"/>
          <p:cNvSpPr>
            <a:spLocks noGrp="1"/>
          </p:cNvSpPr>
          <p:nvPr>
            <p:ph idx="1"/>
          </p:nvPr>
        </p:nvSpPr>
        <p:spPr>
          <a:xfrm>
            <a:off x="457200" y="908720"/>
            <a:ext cx="8229600" cy="3888432"/>
          </a:xfrm>
        </p:spPr>
        <p:txBody>
          <a:bodyPr>
            <a:normAutofit fontScale="70000" lnSpcReduction="20000"/>
          </a:bodyPr>
          <a:lstStyle/>
          <a:p>
            <a:r>
              <a:rPr lang="en-US" dirty="0"/>
              <a:t>The description of the problem</a:t>
            </a:r>
          </a:p>
          <a:p>
            <a:pPr lvl="1"/>
            <a:r>
              <a:rPr lang="en-US" dirty="0"/>
              <a:t>The producer creates a product which is stored in a warehouse (in a variable)</a:t>
            </a:r>
          </a:p>
          <a:p>
            <a:pPr lvl="1"/>
            <a:r>
              <a:rPr lang="en-US" dirty="0"/>
              <a:t>The consumer consumes the product from the warehouse</a:t>
            </a:r>
          </a:p>
          <a:p>
            <a:pPr lvl="1"/>
            <a:r>
              <a:rPr lang="en-US" dirty="0"/>
              <a:t>The producer and the consumer are working simultaneously</a:t>
            </a:r>
          </a:p>
          <a:p>
            <a:pPr lvl="2"/>
            <a:r>
              <a:rPr lang="en-US" dirty="0"/>
              <a:t>They may work separately in time</a:t>
            </a:r>
          </a:p>
          <a:p>
            <a:pPr lvl="2"/>
            <a:r>
              <a:rPr lang="en-US" dirty="0"/>
              <a:t>They may work with different rates</a:t>
            </a:r>
          </a:p>
          <a:p>
            <a:endParaRPr lang="en-US" dirty="0"/>
          </a:p>
          <a:p>
            <a:r>
              <a:rPr lang="en-US" dirty="0"/>
              <a:t>Problems to solve</a:t>
            </a:r>
          </a:p>
          <a:p>
            <a:pPr lvl="1"/>
            <a:r>
              <a:rPr lang="en-US" dirty="0"/>
              <a:t>Granting the consistency of the warehouse data structure</a:t>
            </a:r>
          </a:p>
          <a:p>
            <a:pPr lvl="1"/>
            <a:r>
              <a:rPr lang="en-US" dirty="0"/>
              <a:t>The consumer shouldn’t check for products in an infinite loop</a:t>
            </a:r>
          </a:p>
          <a:p>
            <a:pPr lvl="1"/>
            <a:r>
              <a:rPr lang="en-US" dirty="0"/>
              <a:t>The producer shouldn’t place new product in the warehouse while it’s full</a:t>
            </a:r>
          </a:p>
        </p:txBody>
      </p:sp>
      <p:sp>
        <p:nvSpPr>
          <p:cNvPr id="4" name="Oval 3"/>
          <p:cNvSpPr/>
          <p:nvPr/>
        </p:nvSpPr>
        <p:spPr>
          <a:xfrm>
            <a:off x="899592" y="4797152"/>
            <a:ext cx="1728192" cy="86409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hu-HU" dirty="0"/>
              <a:t>Producer</a:t>
            </a:r>
            <a:endParaRPr lang="en-US" dirty="0"/>
          </a:p>
        </p:txBody>
      </p:sp>
      <p:sp>
        <p:nvSpPr>
          <p:cNvPr id="5" name="Oval 4"/>
          <p:cNvSpPr/>
          <p:nvPr/>
        </p:nvSpPr>
        <p:spPr>
          <a:xfrm>
            <a:off x="5940152" y="4797152"/>
            <a:ext cx="1728192" cy="86409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hu-HU" dirty="0"/>
              <a:t>Consumer</a:t>
            </a:r>
            <a:endParaRPr lang="en-US" dirty="0"/>
          </a:p>
        </p:txBody>
      </p:sp>
      <p:sp>
        <p:nvSpPr>
          <p:cNvPr id="6" name="Rectangle: Rounded Corners 5"/>
          <p:cNvSpPr/>
          <p:nvPr/>
        </p:nvSpPr>
        <p:spPr>
          <a:xfrm>
            <a:off x="3563888" y="5660072"/>
            <a:ext cx="1440160" cy="64807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hu-HU" dirty="0" err="1"/>
              <a:t>Warehouse</a:t>
            </a:r>
            <a:endParaRPr lang="en-US" dirty="0"/>
          </a:p>
        </p:txBody>
      </p:sp>
      <p:cxnSp>
        <p:nvCxnSpPr>
          <p:cNvPr id="8" name="Straight Arrow Connector 7"/>
          <p:cNvCxnSpPr>
            <a:stCxn id="4" idx="5"/>
            <a:endCxn id="6" idx="1"/>
          </p:cNvCxnSpPr>
          <p:nvPr/>
        </p:nvCxnSpPr>
        <p:spPr>
          <a:xfrm>
            <a:off x="2374696" y="5534704"/>
            <a:ext cx="1189192" cy="449404"/>
          </a:xfrm>
          <a:prstGeom prst="straightConnector1">
            <a:avLst/>
          </a:prstGeom>
          <a:ln w="15875">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6" idx="3"/>
            <a:endCxn id="5" idx="3"/>
          </p:cNvCxnSpPr>
          <p:nvPr/>
        </p:nvCxnSpPr>
        <p:spPr>
          <a:xfrm flipV="1">
            <a:off x="5004048" y="5534704"/>
            <a:ext cx="1189192" cy="449404"/>
          </a:xfrm>
          <a:prstGeom prst="straightConnector1">
            <a:avLst/>
          </a:prstGeom>
          <a:ln w="15875">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687805" y="5392658"/>
            <a:ext cx="562975" cy="369332"/>
          </a:xfrm>
          <a:prstGeom prst="rect">
            <a:avLst/>
          </a:prstGeom>
          <a:noFill/>
        </p:spPr>
        <p:txBody>
          <a:bodyPr wrap="none" rtlCol="0">
            <a:spAutoFit/>
          </a:bodyPr>
          <a:lstStyle/>
          <a:p>
            <a:r>
              <a:rPr lang="hu-HU" dirty="0"/>
              <a:t>PUT</a:t>
            </a:r>
            <a:endParaRPr lang="en-US" dirty="0"/>
          </a:p>
        </p:txBody>
      </p:sp>
      <p:sp>
        <p:nvSpPr>
          <p:cNvPr id="12" name="TextBox 11"/>
          <p:cNvSpPr txBox="1"/>
          <p:nvPr/>
        </p:nvSpPr>
        <p:spPr>
          <a:xfrm>
            <a:off x="5312254" y="5392658"/>
            <a:ext cx="554960" cy="369332"/>
          </a:xfrm>
          <a:prstGeom prst="rect">
            <a:avLst/>
          </a:prstGeom>
          <a:noFill/>
        </p:spPr>
        <p:txBody>
          <a:bodyPr wrap="none" rtlCol="0">
            <a:spAutoFit/>
          </a:bodyPr>
          <a:lstStyle/>
          <a:p>
            <a:r>
              <a:rPr lang="hu-HU" dirty="0"/>
              <a:t>GET</a:t>
            </a:r>
            <a:endParaRPr lang="en-US" dirty="0"/>
          </a:p>
        </p:txBody>
      </p:sp>
    </p:spTree>
    <p:extLst>
      <p:ext uri="{BB962C8B-B14F-4D97-AF65-F5344CB8AC3E}">
        <p14:creationId xmlns:p14="http://schemas.microsoft.com/office/powerpoint/2010/main" val="3681051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Synchronization between tasks</a:t>
            </a:r>
          </a:p>
        </p:txBody>
      </p:sp>
      <p:sp>
        <p:nvSpPr>
          <p:cNvPr id="3" name="Content Placeholder 2"/>
          <p:cNvSpPr>
            <a:spLocks noGrp="1"/>
          </p:cNvSpPr>
          <p:nvPr>
            <p:ph idx="1"/>
          </p:nvPr>
        </p:nvSpPr>
        <p:spPr/>
        <p:txBody>
          <a:bodyPr>
            <a:normAutofit fontScale="85000" lnSpcReduction="20000"/>
          </a:bodyPr>
          <a:lstStyle/>
          <a:p>
            <a:r>
              <a:rPr lang="en-US" dirty="0"/>
              <a:t>Synchronization means coordination between tasks by constraining operation execution in time</a:t>
            </a:r>
          </a:p>
          <a:p>
            <a:pPr lvl="1"/>
            <a:r>
              <a:rPr lang="en-US" dirty="0"/>
              <a:t>The execution of specific tasks can be slowed down (temporally stopped) in order to achieve combined operation</a:t>
            </a:r>
          </a:p>
          <a:p>
            <a:r>
              <a:rPr lang="en-US" dirty="0"/>
              <a:t>Basic application of synchronization</a:t>
            </a:r>
          </a:p>
          <a:p>
            <a:pPr lvl="1"/>
            <a:r>
              <a:rPr lang="en-US" dirty="0"/>
              <a:t>In competitive environments: using shared resources</a:t>
            </a:r>
          </a:p>
          <a:p>
            <a:pPr lvl="1"/>
            <a:r>
              <a:rPr lang="en-US" dirty="0"/>
              <a:t>In cooperation: communication</a:t>
            </a:r>
          </a:p>
          <a:p>
            <a:r>
              <a:rPr lang="en-US" dirty="0"/>
              <a:t>The „price” of synchronization</a:t>
            </a:r>
          </a:p>
          <a:p>
            <a:pPr lvl="1"/>
            <a:r>
              <a:rPr lang="en-US" dirty="0"/>
              <a:t>It may cause performance degradation</a:t>
            </a:r>
          </a:p>
          <a:p>
            <a:pPr lvl="1"/>
            <a:r>
              <a:rPr lang="en-US" dirty="0"/>
              <a:t>The waiting tasks are not „useful”</a:t>
            </a:r>
          </a:p>
          <a:p>
            <a:pPr lvl="2"/>
            <a:r>
              <a:rPr lang="en-US" dirty="0"/>
              <a:t>They cannot wait for I/O operations, they are blocked</a:t>
            </a:r>
          </a:p>
          <a:p>
            <a:pPr lvl="1"/>
            <a:r>
              <a:rPr lang="en-US" dirty="0"/>
              <a:t>No sync.: no waiting, erroneous behavior is possible</a:t>
            </a:r>
          </a:p>
          <a:p>
            <a:pPr lvl="1"/>
            <a:r>
              <a:rPr lang="en-US" dirty="0"/>
              <a:t>Bad sync. scheme: too much waiting, bad resource utilization</a:t>
            </a:r>
          </a:p>
        </p:txBody>
      </p:sp>
    </p:spTree>
    <p:extLst>
      <p:ext uri="{BB962C8B-B14F-4D97-AF65-F5344CB8AC3E}">
        <p14:creationId xmlns:p14="http://schemas.microsoft.com/office/powerpoint/2010/main" val="1621089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basic forms of synchronization</a:t>
            </a:r>
          </a:p>
        </p:txBody>
      </p:sp>
      <p:sp>
        <p:nvSpPr>
          <p:cNvPr id="3" name="Content Placeholder 2"/>
          <p:cNvSpPr>
            <a:spLocks noGrp="1"/>
          </p:cNvSpPr>
          <p:nvPr>
            <p:ph idx="1"/>
          </p:nvPr>
        </p:nvSpPr>
        <p:spPr>
          <a:xfrm>
            <a:off x="457200" y="908720"/>
            <a:ext cx="8229600" cy="5616624"/>
          </a:xfrm>
        </p:spPr>
        <p:txBody>
          <a:bodyPr>
            <a:normAutofit fontScale="70000" lnSpcReduction="20000"/>
          </a:bodyPr>
          <a:lstStyle/>
          <a:p>
            <a:r>
              <a:rPr lang="en-US" dirty="0"/>
              <a:t>Mutual exclusion</a:t>
            </a:r>
          </a:p>
          <a:p>
            <a:pPr lvl="1"/>
            <a:r>
              <a:rPr lang="en-US" b="1" dirty="0"/>
              <a:t>Critical section</a:t>
            </a:r>
            <a:r>
              <a:rPr lang="en-US" dirty="0"/>
              <a:t>: an instruction sequence of the tasks, which are cannot executed simultaneously</a:t>
            </a:r>
          </a:p>
          <a:p>
            <a:pPr lvl="1"/>
            <a:r>
              <a:rPr lang="en-US" dirty="0"/>
              <a:t>Shared resources are protected with this method, so </a:t>
            </a:r>
            <a:r>
              <a:rPr lang="en-US" b="1" dirty="0"/>
              <a:t>competitive situations</a:t>
            </a:r>
            <a:r>
              <a:rPr lang="en-US" dirty="0"/>
              <a:t> can be managed</a:t>
            </a:r>
          </a:p>
          <a:p>
            <a:pPr lvl="1"/>
            <a:r>
              <a:rPr lang="en-US" dirty="0"/>
              <a:t>Pessimistic method: locks the resource in every case</a:t>
            </a:r>
          </a:p>
          <a:p>
            <a:pPr lvl="1"/>
            <a:r>
              <a:rPr lang="en-US" dirty="0"/>
              <a:t>E.g.: while the printer is printing, cannot start a new print</a:t>
            </a:r>
          </a:p>
          <a:p>
            <a:endParaRPr lang="en-US" dirty="0"/>
          </a:p>
          <a:p>
            <a:r>
              <a:rPr lang="en-US" dirty="0"/>
              <a:t>Rendezvous</a:t>
            </a:r>
          </a:p>
          <a:p>
            <a:pPr lvl="1"/>
            <a:r>
              <a:rPr lang="en-US" dirty="0"/>
              <a:t>Specific operations of the tasks should start at the same time</a:t>
            </a:r>
          </a:p>
          <a:p>
            <a:pPr lvl="1"/>
            <a:r>
              <a:rPr lang="en-US" b="1" dirty="0"/>
              <a:t>Cooperation</a:t>
            </a:r>
            <a:r>
              <a:rPr lang="en-US" dirty="0"/>
              <a:t> scheme to synchronize the operation of sub-tasks</a:t>
            </a:r>
          </a:p>
          <a:p>
            <a:pPr lvl="1"/>
            <a:r>
              <a:rPr lang="en-US" dirty="0"/>
              <a:t>E.g.: Send() and Receive() methods of direct (non buffered) messaging</a:t>
            </a:r>
          </a:p>
          <a:p>
            <a:endParaRPr lang="en-US" dirty="0"/>
          </a:p>
          <a:p>
            <a:r>
              <a:rPr lang="en-US" dirty="0"/>
              <a:t>Precedence</a:t>
            </a:r>
          </a:p>
          <a:p>
            <a:pPr lvl="1"/>
            <a:r>
              <a:rPr lang="en-US" dirty="0"/>
              <a:t>The operations of the tasks should be executed in a predefined order</a:t>
            </a:r>
          </a:p>
          <a:p>
            <a:pPr lvl="1"/>
            <a:r>
              <a:rPr lang="en-US" b="1" dirty="0"/>
              <a:t>Cooperation </a:t>
            </a:r>
            <a:r>
              <a:rPr lang="en-US" dirty="0"/>
              <a:t>scheme</a:t>
            </a:r>
          </a:p>
          <a:p>
            <a:pPr lvl="1"/>
            <a:r>
              <a:rPr lang="en-US" dirty="0"/>
              <a:t>E.g.: business intelligence SW: the data cleaner operations should run before the data analysis operations</a:t>
            </a:r>
          </a:p>
        </p:txBody>
      </p:sp>
    </p:spTree>
    <p:extLst>
      <p:ext uri="{BB962C8B-B14F-4D97-AF65-F5344CB8AC3E}">
        <p14:creationId xmlns:p14="http://schemas.microsoft.com/office/powerpoint/2010/main" val="430505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Synchronization in the producer – consumer problem</a:t>
            </a:r>
          </a:p>
        </p:txBody>
      </p:sp>
      <p:sp>
        <p:nvSpPr>
          <p:cNvPr id="3" name="Content Placeholder 2"/>
          <p:cNvSpPr>
            <a:spLocks noGrp="1"/>
          </p:cNvSpPr>
          <p:nvPr>
            <p:ph idx="1"/>
          </p:nvPr>
        </p:nvSpPr>
        <p:spPr>
          <a:xfrm>
            <a:off x="457200" y="908720"/>
            <a:ext cx="8229600" cy="3888432"/>
          </a:xfrm>
        </p:spPr>
        <p:txBody>
          <a:bodyPr>
            <a:normAutofit fontScale="85000" lnSpcReduction="20000"/>
          </a:bodyPr>
          <a:lstStyle/>
          <a:p>
            <a:r>
              <a:rPr lang="en-US" dirty="0"/>
              <a:t>Mutual exclusion</a:t>
            </a:r>
          </a:p>
          <a:p>
            <a:pPr lvl="1"/>
            <a:r>
              <a:rPr lang="en-US" dirty="0"/>
              <a:t>The integrity of the warehouse data structure should be granted</a:t>
            </a:r>
          </a:p>
          <a:p>
            <a:pPr lvl="1"/>
            <a:r>
              <a:rPr lang="en-US" dirty="0"/>
              <a:t>While one party is writing, others shouldn’t access the warehouse</a:t>
            </a:r>
          </a:p>
          <a:p>
            <a:pPr lvl="1"/>
            <a:r>
              <a:rPr lang="en-US" dirty="0"/>
              <a:t>More than one producer or consumer can use the same warehouse</a:t>
            </a:r>
          </a:p>
          <a:p>
            <a:pPr lvl="1"/>
            <a:endParaRPr lang="en-US" dirty="0"/>
          </a:p>
          <a:p>
            <a:r>
              <a:rPr lang="en-US" dirty="0"/>
              <a:t>Precedence</a:t>
            </a:r>
          </a:p>
          <a:p>
            <a:pPr lvl="1"/>
            <a:r>
              <a:rPr lang="en-US" dirty="0"/>
              <a:t>The consumer should wait while the product is generated</a:t>
            </a:r>
          </a:p>
        </p:txBody>
      </p:sp>
      <p:sp>
        <p:nvSpPr>
          <p:cNvPr id="4" name="Oval 3"/>
          <p:cNvSpPr/>
          <p:nvPr/>
        </p:nvSpPr>
        <p:spPr>
          <a:xfrm>
            <a:off x="899592" y="4797152"/>
            <a:ext cx="1728192" cy="86409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hu-HU" dirty="0"/>
              <a:t>Producer</a:t>
            </a:r>
            <a:endParaRPr lang="en-US" dirty="0"/>
          </a:p>
        </p:txBody>
      </p:sp>
      <p:sp>
        <p:nvSpPr>
          <p:cNvPr id="5" name="Oval 4"/>
          <p:cNvSpPr/>
          <p:nvPr/>
        </p:nvSpPr>
        <p:spPr>
          <a:xfrm>
            <a:off x="5940152" y="4797152"/>
            <a:ext cx="1728192" cy="86409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hu-HU" dirty="0"/>
              <a:t>Consumer</a:t>
            </a:r>
            <a:endParaRPr lang="en-US" dirty="0"/>
          </a:p>
        </p:txBody>
      </p:sp>
      <p:sp>
        <p:nvSpPr>
          <p:cNvPr id="6" name="Rectangle: Rounded Corners 5"/>
          <p:cNvSpPr/>
          <p:nvPr/>
        </p:nvSpPr>
        <p:spPr>
          <a:xfrm>
            <a:off x="3563888" y="5660072"/>
            <a:ext cx="1440160" cy="64807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hu-HU" dirty="0" err="1"/>
              <a:t>Warehouse</a:t>
            </a:r>
            <a:endParaRPr lang="en-US" dirty="0"/>
          </a:p>
        </p:txBody>
      </p:sp>
      <p:cxnSp>
        <p:nvCxnSpPr>
          <p:cNvPr id="8" name="Straight Arrow Connector 7"/>
          <p:cNvCxnSpPr>
            <a:stCxn id="4" idx="5"/>
            <a:endCxn id="6" idx="1"/>
          </p:cNvCxnSpPr>
          <p:nvPr/>
        </p:nvCxnSpPr>
        <p:spPr>
          <a:xfrm>
            <a:off x="2374696" y="5534704"/>
            <a:ext cx="1189192" cy="449404"/>
          </a:xfrm>
          <a:prstGeom prst="straightConnector1">
            <a:avLst/>
          </a:prstGeom>
          <a:ln w="15875">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6" idx="3"/>
            <a:endCxn id="5" idx="3"/>
          </p:cNvCxnSpPr>
          <p:nvPr/>
        </p:nvCxnSpPr>
        <p:spPr>
          <a:xfrm flipV="1">
            <a:off x="5004048" y="5534704"/>
            <a:ext cx="1189192" cy="449404"/>
          </a:xfrm>
          <a:prstGeom prst="straightConnector1">
            <a:avLst/>
          </a:prstGeom>
          <a:ln w="15875">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687805" y="5392658"/>
            <a:ext cx="562975" cy="369332"/>
          </a:xfrm>
          <a:prstGeom prst="rect">
            <a:avLst/>
          </a:prstGeom>
          <a:noFill/>
        </p:spPr>
        <p:txBody>
          <a:bodyPr wrap="none" rtlCol="0">
            <a:spAutoFit/>
          </a:bodyPr>
          <a:lstStyle/>
          <a:p>
            <a:r>
              <a:rPr lang="hu-HU" dirty="0"/>
              <a:t>PUT</a:t>
            </a:r>
            <a:endParaRPr lang="en-US" dirty="0"/>
          </a:p>
        </p:txBody>
      </p:sp>
      <p:sp>
        <p:nvSpPr>
          <p:cNvPr id="12" name="TextBox 11"/>
          <p:cNvSpPr txBox="1"/>
          <p:nvPr/>
        </p:nvSpPr>
        <p:spPr>
          <a:xfrm>
            <a:off x="5312254" y="5392658"/>
            <a:ext cx="554960" cy="369332"/>
          </a:xfrm>
          <a:prstGeom prst="rect">
            <a:avLst/>
          </a:prstGeom>
          <a:noFill/>
        </p:spPr>
        <p:txBody>
          <a:bodyPr wrap="none" rtlCol="0">
            <a:spAutoFit/>
          </a:bodyPr>
          <a:lstStyle/>
          <a:p>
            <a:r>
              <a:rPr lang="hu-HU" dirty="0"/>
              <a:t>GET</a:t>
            </a:r>
            <a:endParaRPr lang="en-US" dirty="0"/>
          </a:p>
        </p:txBody>
      </p:sp>
    </p:spTree>
    <p:extLst>
      <p:ext uri="{BB962C8B-B14F-4D97-AF65-F5344CB8AC3E}">
        <p14:creationId xmlns:p14="http://schemas.microsoft.com/office/powerpoint/2010/main" val="2363787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critical section</a:t>
            </a:r>
          </a:p>
        </p:txBody>
      </p:sp>
      <p:sp>
        <p:nvSpPr>
          <p:cNvPr id="3" name="Content Placeholder 2"/>
          <p:cNvSpPr>
            <a:spLocks noGrp="1"/>
          </p:cNvSpPr>
          <p:nvPr>
            <p:ph idx="1"/>
          </p:nvPr>
        </p:nvSpPr>
        <p:spPr/>
        <p:txBody>
          <a:bodyPr>
            <a:normAutofit fontScale="77500" lnSpcReduction="20000"/>
          </a:bodyPr>
          <a:lstStyle/>
          <a:p>
            <a:r>
              <a:rPr lang="en-US" dirty="0"/>
              <a:t>The critical section is an instruction sequence with restricted execution: only one task can execute them at the same time</a:t>
            </a:r>
          </a:p>
          <a:p>
            <a:r>
              <a:rPr lang="en-US" dirty="0"/>
              <a:t>N-critical section: N number of executions are possible at same time (e.g.: N number of resources are available)</a:t>
            </a:r>
          </a:p>
          <a:p>
            <a:r>
              <a:rPr lang="en-US" dirty="0"/>
              <a:t>The rules of the restriction (N=1 case)</a:t>
            </a:r>
          </a:p>
          <a:p>
            <a:pPr lvl="1"/>
            <a:r>
              <a:rPr lang="en-US" dirty="0"/>
              <a:t>Entering</a:t>
            </a:r>
          </a:p>
          <a:p>
            <a:pPr lvl="2"/>
            <a:r>
              <a:rPr lang="en-US" dirty="0"/>
              <a:t>It is forbidden to enter, when another task is in the critical section</a:t>
            </a:r>
          </a:p>
          <a:p>
            <a:pPr lvl="2"/>
            <a:r>
              <a:rPr lang="en-US" dirty="0"/>
              <a:t>If no tasks in the critical section, only that task can enter, which are executing the instructions before the critical section</a:t>
            </a:r>
          </a:p>
          <a:p>
            <a:pPr lvl="2"/>
            <a:r>
              <a:rPr lang="en-US" dirty="0"/>
              <a:t>If a task wants to enter the critical section it may preceded by other tasks, but number of failed tries are limited</a:t>
            </a:r>
          </a:p>
          <a:p>
            <a:pPr lvl="1"/>
            <a:r>
              <a:rPr lang="en-US" dirty="0"/>
              <a:t>Exiting</a:t>
            </a:r>
          </a:p>
          <a:p>
            <a:pPr lvl="2"/>
            <a:r>
              <a:rPr lang="en-US" dirty="0"/>
              <a:t>The critical section should finished in finite time</a:t>
            </a:r>
          </a:p>
          <a:p>
            <a:pPr lvl="2"/>
            <a:r>
              <a:rPr lang="en-US" dirty="0"/>
              <a:t>Common programming mistake: the tasks don’t leave the critical section (releasing the resources)</a:t>
            </a:r>
          </a:p>
        </p:txBody>
      </p:sp>
    </p:spTree>
    <p:extLst>
      <p:ext uri="{BB962C8B-B14F-4D97-AF65-F5344CB8AC3E}">
        <p14:creationId xmlns:p14="http://schemas.microsoft.com/office/powerpoint/2010/main" val="3998234819"/>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1217</TotalTime>
  <Words>3173</Words>
  <Application>Microsoft Office PowerPoint</Application>
  <PresentationFormat>On-screen Show (4:3)</PresentationFormat>
  <Paragraphs>459</Paragraphs>
  <Slides>26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Arial</vt:lpstr>
      <vt:lpstr>Calibri</vt:lpstr>
      <vt:lpstr>Courier New</vt:lpstr>
      <vt:lpstr>Huni_Quorum Medium BT</vt:lpstr>
      <vt:lpstr>Lucida Sans</vt:lpstr>
      <vt:lpstr>Lucida Sans Unicode</vt:lpstr>
      <vt:lpstr>Tahoma</vt:lpstr>
      <vt:lpstr>Wingdings</vt:lpstr>
      <vt:lpstr>Office-téma</vt:lpstr>
      <vt:lpstr>PowerPoint Presentation</vt:lpstr>
      <vt:lpstr>The main blocks of the OS and the kernel (recap)</vt:lpstr>
      <vt:lpstr>Parallel job execution</vt:lpstr>
      <vt:lpstr>Competition and cooperation between tasks</vt:lpstr>
      <vt:lpstr>Simple example: producer – consumer problem</vt:lpstr>
      <vt:lpstr>Synchronization between tasks</vt:lpstr>
      <vt:lpstr>The basic forms of synchronization</vt:lpstr>
      <vt:lpstr>Synchronization in the producer – consumer problem</vt:lpstr>
      <vt:lpstr>The critical section</vt:lpstr>
      <vt:lpstr>Hardware support for synchronization</vt:lpstr>
      <vt:lpstr>Implementing critical sections with TSL and CAS operators</vt:lpstr>
      <vt:lpstr>Overview of the locking methods</vt:lpstr>
      <vt:lpstr>The semaphore</vt:lpstr>
      <vt:lpstr>Implementation of the semaphore</vt:lpstr>
      <vt:lpstr>Classic synchronization problem: reader-writer problem</vt:lpstr>
      <vt:lpstr>The problem of multiple readers</vt:lpstr>
      <vt:lpstr>Classic synchronization problem: producer-consumer problem</vt:lpstr>
      <vt:lpstr>A more complex mutual exclusion example</vt:lpstr>
      <vt:lpstr>Emergence of a deadlock</vt:lpstr>
      <vt:lpstr>Managing deadlocks</vt:lpstr>
      <vt:lpstr>Checking the safe state</vt:lpstr>
      <vt:lpstr>Further problems of mutual exclusion</vt:lpstr>
      <vt:lpstr>Optimistic resource allocation (locking)</vt:lpstr>
      <vt:lpstr>Lock- and wait-free algorithms</vt:lpstr>
      <vt:lpstr>The basic forms of synchronization</vt:lpstr>
      <vt:lpstr>Synchronization between tasks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Predi</dc:creator>
  <cp:lastModifiedBy>Predi</cp:lastModifiedBy>
  <cp:revision>191</cp:revision>
  <dcterms:created xsi:type="dcterms:W3CDTF">2017-02-07T13:06:30Z</dcterms:created>
  <dcterms:modified xsi:type="dcterms:W3CDTF">2017-04-05T07:37:39Z</dcterms:modified>
</cp:coreProperties>
</file>