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59" r:id="rId4"/>
    <p:sldId id="309" r:id="rId5"/>
    <p:sldId id="310" r:id="rId6"/>
    <p:sldId id="311" r:id="rId7"/>
    <p:sldId id="313" r:id="rId8"/>
    <p:sldId id="317" r:id="rId9"/>
    <p:sldId id="312" r:id="rId10"/>
    <p:sldId id="314" r:id="rId11"/>
    <p:sldId id="315" r:id="rId12"/>
    <p:sldId id="316" r:id="rId13"/>
    <p:sldId id="318" r:id="rId14"/>
    <p:sldId id="323" r:id="rId15"/>
    <p:sldId id="324" r:id="rId16"/>
    <p:sldId id="325" r:id="rId17"/>
    <p:sldId id="326" r:id="rId18"/>
    <p:sldId id="327" r:id="rId19"/>
    <p:sldId id="319" r:id="rId20"/>
    <p:sldId id="320" r:id="rId21"/>
    <p:sldId id="321" r:id="rId22"/>
    <p:sldId id="322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1" autoAdjust="0"/>
  </p:normalViewPr>
  <p:slideViewPr>
    <p:cSldViewPr>
      <p:cViewPr varScale="1">
        <p:scale>
          <a:sx n="72" d="100"/>
          <a:sy n="72" d="100"/>
        </p:scale>
        <p:origin x="2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14A7-3E76-4A8D-B716-02235D29DDE7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9C7B9-DBA9-471C-8F8C-5DA2A7E6A8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6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43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2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88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noProof="0" dirty="0" err="1"/>
              <a:t>Mintacím</a:t>
            </a:r>
            <a:r>
              <a:rPr lang="en-US" noProof="0" dirty="0"/>
              <a:t> </a:t>
            </a:r>
            <a:r>
              <a:rPr lang="en-US" noProof="0" dirty="0" err="1"/>
              <a:t>szerkesztése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pPr lvl="0"/>
            <a:r>
              <a:rPr lang="en-US" noProof="0" dirty="0" err="1"/>
              <a:t>Mintaszöveg</a:t>
            </a:r>
            <a:r>
              <a:rPr lang="en-US" noProof="0" dirty="0"/>
              <a:t> </a:t>
            </a:r>
            <a:r>
              <a:rPr lang="en-US" noProof="0" dirty="0" err="1"/>
              <a:t>szerkesztése</a:t>
            </a:r>
            <a:endParaRPr lang="en-US" noProof="0" dirty="0"/>
          </a:p>
          <a:p>
            <a:pPr lvl="1"/>
            <a:r>
              <a:rPr lang="en-US" noProof="0" dirty="0" err="1"/>
              <a:t>Második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  <a:p>
            <a:pPr lvl="2"/>
            <a:r>
              <a:rPr lang="en-US" noProof="0" dirty="0" err="1"/>
              <a:t>Harmadik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  <a:p>
            <a:pPr lvl="3"/>
            <a:r>
              <a:rPr lang="en-US" noProof="0" dirty="0" err="1"/>
              <a:t>Negyedik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  <a:p>
            <a:pPr lvl="4"/>
            <a:r>
              <a:rPr lang="en-US" noProof="0" dirty="0" err="1"/>
              <a:t>Ötödik</a:t>
            </a:r>
            <a:r>
              <a:rPr lang="en-US" noProof="0" dirty="0"/>
              <a:t> </a:t>
            </a:r>
            <a:r>
              <a:rPr lang="en-US" noProof="0" dirty="0" err="1"/>
              <a:t>szint</a:t>
            </a:r>
            <a:endParaRPr lang="en-US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211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06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32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5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34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49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33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56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ABB7-4E9A-4C85-AF7B-691C4A374ACF}" type="datetimeFigureOut">
              <a:rPr lang="hu-HU" smtClean="0"/>
              <a:t>2020. 03. 04.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5DC8-9103-45CD-8D0B-51CE7B2850B3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abadkézi sokszög 6"/>
          <p:cNvSpPr/>
          <p:nvPr userDrawn="1"/>
        </p:nvSpPr>
        <p:spPr>
          <a:xfrm>
            <a:off x="0" y="0"/>
            <a:ext cx="9144000" cy="25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92034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1368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852000" algn="l"/>
                <a:tab pos="8704440" algn="r"/>
                <a:tab pos="9722879" algn="l"/>
              </a:tabLst>
            </a:pPr>
            <a:r>
              <a:rPr lang="hu-HU" sz="13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BME MIT	Operating Systems	Spring 2017.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560" y="-36000"/>
            <a:ext cx="1075680" cy="3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abadkézi sokszög 8"/>
          <p:cNvSpPr/>
          <p:nvPr userDrawn="1"/>
        </p:nvSpPr>
        <p:spPr>
          <a:xfrm>
            <a:off x="0" y="6603120"/>
            <a:ext cx="9144000" cy="255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92034"/>
          </a:solidFill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1440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44000" algn="l"/>
                <a:tab pos="4446000" algn="ctr"/>
                <a:tab pos="8814240" algn="r"/>
                <a:tab pos="9843480" algn="l"/>
              </a:tabLst>
            </a:pPr>
            <a:r>
              <a:rPr lang="hu-HU" sz="1300" b="0" i="0" u="none" strike="noStrike" baseline="0" noProof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Task</a:t>
            </a:r>
            <a:r>
              <a:rPr lang="hu-HU" sz="13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 </a:t>
            </a:r>
            <a:r>
              <a:rPr lang="hu-HU" sz="1300" b="0" i="0" u="none" strike="noStrike" baseline="0" noProof="0" dirty="0" err="1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scheduling</a:t>
            </a:r>
            <a:r>
              <a:rPr lang="hu-HU" sz="13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Arial" pitchFamily="34"/>
                <a:ea typeface="Lucida Sans Unicode" pitchFamily="2"/>
                <a:cs typeface="Tahoma" pitchFamily="2"/>
              </a:rPr>
              <a:t> </a:t>
            </a:r>
            <a:r>
              <a:rPr lang="en-US" sz="13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Lucida Sans" pitchFamily="34"/>
                <a:ea typeface="Lucida Sans Unicode" pitchFamily="2"/>
                <a:cs typeface="Tahoma" pitchFamily="2"/>
              </a:rPr>
              <a:t>		 </a:t>
            </a:r>
            <a:fld id="{0CB70EE1-8A44-41CD-97B3-65BE96751241}" type="slidenum">
              <a:rPr lang="en-US" sz="1400" noProof="0" smtClean="0">
                <a:solidFill>
                  <a:schemeClr val="bg1"/>
                </a:solidFill>
                <a:latin typeface="+mj-lt"/>
              </a:rPr>
              <a:pPr marL="14400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44000" algn="l"/>
                  <a:tab pos="4446000" algn="ctr"/>
                  <a:tab pos="8814240" algn="r"/>
                  <a:tab pos="9843480" algn="l"/>
                </a:tabLst>
              </a:pPr>
              <a:t>‹#›</a:t>
            </a:fld>
            <a:r>
              <a:rPr lang="en-US" sz="14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+mj-lt"/>
                <a:ea typeface="Lucida Sans Unicode" pitchFamily="2"/>
                <a:cs typeface="Tahoma" pitchFamily="2"/>
              </a:rPr>
              <a:t> / </a:t>
            </a:r>
            <a:r>
              <a:rPr lang="hu-HU" sz="1400" b="0" i="0" u="none" strike="noStrike" baseline="0" noProof="0" dirty="0">
                <a:ln>
                  <a:noFill/>
                </a:ln>
                <a:solidFill>
                  <a:srgbClr val="FFFFFF"/>
                </a:solidFill>
                <a:latin typeface="+mj-lt"/>
                <a:ea typeface="Lucida Sans Unicode" pitchFamily="2"/>
                <a:cs typeface="Tahoma" pitchFamily="2"/>
              </a:rPr>
              <a:t>26</a:t>
            </a:r>
            <a:endParaRPr lang="en-US" sz="1400" b="0" i="0" u="none" strike="noStrike" baseline="0" noProof="0" dirty="0">
              <a:ln>
                <a:noFill/>
              </a:ln>
              <a:solidFill>
                <a:srgbClr val="FFFFFF"/>
              </a:solidFill>
              <a:latin typeface="+mj-lt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081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go_Moln&#225;r" TargetMode="External"/><Relationship Id="rId2" Type="http://schemas.openxmlformats.org/officeDocument/2006/relationships/hyperlink" Target="http://www.ibm.com/developerworks/linux/library/l-completely-fair-schedul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md.com/resources/heterogeneous-computing/what-is-heterogeneous-system-architecture-hsa/" TargetMode="External"/><Relationship Id="rId7" Type="http://schemas.openxmlformats.org/officeDocument/2006/relationships/hyperlink" Target="https://www.altera.com/solutions/technology/system-design/articles/_2014/heterogeneous-computing.html" TargetMode="External"/><Relationship Id="rId2" Type="http://schemas.openxmlformats.org/officeDocument/2006/relationships/hyperlink" Target="https://www.arm.com/products/processors/technologies/biglittleprocessin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room.altera.com/press-releases/nr-ibm-capi.htm" TargetMode="External"/><Relationship Id="rId5" Type="http://schemas.openxmlformats.org/officeDocument/2006/relationships/hyperlink" Target="https://books.google.hu/books?id=KJORYTHOxbEC&amp;lpg=PP1&amp;ots=y7AekmaoUs&amp;dq=Intel%20Xeon%20Phi&amp;lr&amp;hl=hu&amp;pg=PA1#v=onepage&amp;q&amp;f=false" TargetMode="External"/><Relationship Id="rId4" Type="http://schemas.openxmlformats.org/officeDocument/2006/relationships/hyperlink" Target="http://www.intel.com/content/www/us/en/architecture-and-technology/many-integrated-core/intel-many-integrated-core-architectur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windows/desktop/ms685096(v=vs.85)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 txBox="1">
            <a:spLocks noGrp="1"/>
          </p:cNvSpPr>
          <p:nvPr>
            <p:ph type="subTitle" idx="4294967295"/>
          </p:nvPr>
        </p:nvSpPr>
        <p:spPr>
          <a:xfrm>
            <a:off x="0" y="3212976"/>
            <a:ext cx="9144000" cy="3200876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Huni_Quorum Medium BT" pitchFamily="34"/>
              <a:buNone/>
            </a:defPPr>
            <a:lvl1pPr lvl="0">
              <a:buClr>
                <a:srgbClr val="000000"/>
              </a:buClr>
              <a:buSzPct val="100000"/>
              <a:buFont typeface="Huni_Quorum Medium BT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Huni_Quorum Medium BT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Huni_Quorum Medium BT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Huni_Quorum Medium BT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Huni_Quorum Medium BT" pitchFamily="34"/>
              <a:buChar char="»"/>
            </a:lvl5pPr>
            <a:lvl6pPr lvl="5">
              <a:buClr>
                <a:srgbClr val="000000"/>
              </a:buClr>
              <a:buSzPct val="100000"/>
              <a:buFont typeface="Huni_Quorum Medium BT" pitchFamily="34"/>
              <a:buChar char="»"/>
            </a:lvl6pPr>
            <a:lvl7pPr lvl="6">
              <a:buClr>
                <a:srgbClr val="000000"/>
              </a:buClr>
              <a:buSzPct val="100000"/>
              <a:buFont typeface="Huni_Quorum Medium BT" pitchFamily="34"/>
              <a:buChar char="»"/>
            </a:lvl7pPr>
            <a:lvl8pPr lvl="7">
              <a:buClr>
                <a:srgbClr val="000000"/>
              </a:buClr>
              <a:buSzPct val="100000"/>
              <a:buFont typeface="Huni_Quorum Medium BT" pitchFamily="34"/>
              <a:buChar char="»"/>
            </a:lvl8pPr>
            <a:lvl9pPr lvl="8">
              <a:buClr>
                <a:srgbClr val="000000"/>
              </a:buClr>
              <a:buSzPct val="100000"/>
              <a:buFont typeface="Huni_Quorum Medium BT" pitchFamily="34"/>
              <a:buChar char="»"/>
            </a:lvl9pPr>
          </a:lstStyle>
          <a:p>
            <a:pPr marL="0" lvl="0" indent="0" algn="ctr">
              <a:spcBef>
                <a:spcPts val="598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 err="1">
                <a:latin typeface="Huni_Quorum Medium BT" pitchFamily="34"/>
              </a:rPr>
              <a:t>Péter</a:t>
            </a:r>
            <a:r>
              <a:rPr lang="en-US" sz="2400" i="1">
                <a:latin typeface="Huni_Quorum Medium BT" pitchFamily="34"/>
              </a:rPr>
              <a:t> </a:t>
            </a:r>
            <a:r>
              <a:rPr lang="en-US" sz="2400" i="1" err="1">
                <a:latin typeface="Huni_Quorum Medium BT" pitchFamily="34"/>
              </a:rPr>
              <a:t>Györke</a:t>
            </a:r>
            <a:r>
              <a:rPr lang="en-US" sz="1800" i="1">
                <a:latin typeface="Huni_Quorum Medium BT" pitchFamily="34"/>
              </a:rPr>
              <a:t/>
            </a:r>
            <a:br>
              <a:rPr lang="en-US" sz="1800" i="1">
                <a:latin typeface="Huni_Quorum Medium BT" pitchFamily="34"/>
              </a:rPr>
            </a:br>
            <a:r>
              <a:rPr lang="en-US" sz="1200">
                <a:latin typeface="Huni_Quorum Medium BT" pitchFamily="34"/>
              </a:rPr>
              <a:t>http://www.mit.bme.hu/~gyorke/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>
                <a:latin typeface="Huni_Quorum Medium BT" pitchFamily="34"/>
              </a:rPr>
              <a:t>gyorke@mit.bme.hu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i="1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/>
              <a:t>Budapest University of Technology and Economics (BME)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latin typeface="Huni_Quorum Medium BT" pitchFamily="34"/>
              </a:rPr>
              <a:t>Department of Measurement and Information Systems (MIT)</a:t>
            </a: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>
              <a:latin typeface="Huni_Quorum Medium BT" pitchFamily="34"/>
            </a:endParaRPr>
          </a:p>
          <a:p>
            <a:pPr marL="0" lvl="0" indent="0" algn="ctr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latin typeface="Huni_Quorum Medium BT" pitchFamily="34"/>
              </a:rPr>
              <a:t>The slides of the latest lecture will be on the course page. (https://www.mit.bme.hu/eng/oktatas/targyak/vimiab00)</a:t>
            </a:r>
            <a:br>
              <a:rPr lang="en-US" sz="1000">
                <a:latin typeface="Huni_Quorum Medium BT" pitchFamily="34"/>
              </a:rPr>
            </a:br>
            <a:r>
              <a:rPr lang="en-US" sz="1000">
                <a:latin typeface="Huni_Quorum Medium BT" pitchFamily="34"/>
              </a:rPr>
              <a:t>These slides are under copyright.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93600" y="2135412"/>
            <a:ext cx="905040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 lvl="0">
              <a:buClr>
                <a:srgbClr val="000000"/>
              </a:buClr>
              <a:buSzPct val="100000"/>
              <a:buFont typeface="Huni_Quorum Medium BT" pitchFamily="34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Clr>
                <a:srgbClr val="000000"/>
              </a:buClr>
              <a:buSzPct val="100000"/>
              <a:buFont typeface="Huni_Quorum Medium BT" pitchFamily="34"/>
              <a:buChar char="•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50000"/>
              </a:lnSpc>
              <a:buFont typeface="Huni_Quorum Medium BT" pitchFamily="34"/>
              <a:buNone/>
            </a:pPr>
            <a:r>
              <a:rPr lang="en-US" sz="3200" dirty="0"/>
              <a:t>Operating Systems</a:t>
            </a:r>
            <a:r>
              <a:rPr lang="hu-HU" sz="3200" dirty="0"/>
              <a:t> Internals</a:t>
            </a:r>
            <a:r>
              <a:rPr lang="en-US" sz="3200" dirty="0"/>
              <a:t> –</a:t>
            </a:r>
            <a:r>
              <a:rPr lang="hu-HU" sz="3200" dirty="0"/>
              <a:t> Task scheduling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8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Linux </a:t>
            </a:r>
            <a:r>
              <a:rPr lang="hu-HU" dirty="0">
                <a:hlinkClick r:id="rId2"/>
              </a:rPr>
              <a:t>CFS</a:t>
            </a:r>
            <a:r>
              <a:rPr lang="hu-HU" dirty="0"/>
              <a:t> (</a:t>
            </a:r>
            <a:r>
              <a:rPr lang="hu-HU" dirty="0">
                <a:hlinkClick r:id="rId3"/>
              </a:rPr>
              <a:t>Molnár </a:t>
            </a:r>
            <a:r>
              <a:rPr lang="hu-HU" dirty="0" err="1">
                <a:hlinkClick r:id="rId3"/>
              </a:rPr>
              <a:t>Ingo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O(log N) complexity</a:t>
            </a:r>
          </a:p>
          <a:p>
            <a:r>
              <a:rPr lang="en-US" dirty="0"/>
              <a:t>Instead of queues, the tasks are stored in a special tree structure</a:t>
            </a:r>
          </a:p>
          <a:p>
            <a:pPr lvl="1"/>
            <a:r>
              <a:rPr lang="en-US" dirty="0"/>
              <a:t>Red-black tree: self balancing search tree</a:t>
            </a:r>
          </a:p>
          <a:p>
            <a:pPr lvl="2"/>
            <a:r>
              <a:rPr lang="en-US" dirty="0"/>
              <a:t>Smaller values on the left, higher values on the right</a:t>
            </a:r>
          </a:p>
          <a:p>
            <a:pPr lvl="2"/>
            <a:r>
              <a:rPr lang="en-US" dirty="0"/>
              <a:t>Search in this is tree has the complexity of O(log N)</a:t>
            </a:r>
          </a:p>
          <a:p>
            <a:pPr lvl="2"/>
            <a:r>
              <a:rPr lang="en-US" dirty="0"/>
              <a:t>If the tree is shallow, the insertion is also efficient</a:t>
            </a:r>
          </a:p>
          <a:p>
            <a:r>
              <a:rPr lang="en-US" dirty="0"/>
              <a:t>Priority calculation</a:t>
            </a:r>
          </a:p>
          <a:p>
            <a:pPr lvl="1"/>
            <a:r>
              <a:rPr lang="en-US" dirty="0"/>
              <a:t>Virtual runtime (vruntime) assigned to each task</a:t>
            </a:r>
          </a:p>
          <a:p>
            <a:pPr lvl="2"/>
            <a:r>
              <a:rPr lang="en-US" dirty="0"/>
              <a:t>It tries to distribute runtime in a fair way</a:t>
            </a:r>
          </a:p>
          <a:p>
            <a:pPr lvl="2"/>
            <a:r>
              <a:rPr lang="en-US" dirty="0"/>
              <a:t>During execution vruntime is increasing, depending of the priority</a:t>
            </a:r>
          </a:p>
          <a:p>
            <a:pPr lvl="1"/>
            <a:r>
              <a:rPr lang="en-US" dirty="0"/>
              <a:t>The red-black tree is constructed based on vruntime</a:t>
            </a:r>
          </a:p>
          <a:p>
            <a:pPr lvl="1"/>
            <a:r>
              <a:rPr lang="en-US" dirty="0"/>
              <a:t>The tasks with</a:t>
            </a:r>
          </a:p>
          <a:p>
            <a:pPr lvl="2"/>
            <a:r>
              <a:rPr lang="en-US" dirty="0"/>
              <a:t>Small vruntime: gets the CPU earlier</a:t>
            </a:r>
          </a:p>
          <a:p>
            <a:pPr lvl="2"/>
            <a:r>
              <a:rPr lang="en-US" dirty="0"/>
              <a:t>Large vruntime: loses the CPU earlier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Solaris</a:t>
            </a:r>
            <a:r>
              <a:rPr lang="hu-HU" dirty="0"/>
              <a:t> UNIX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The scheduling is thread based</a:t>
            </a:r>
          </a:p>
          <a:p>
            <a:pPr lvl="1"/>
            <a:r>
              <a:rPr lang="en-US" dirty="0"/>
              <a:t>Fully preemptive kernel</a:t>
            </a:r>
          </a:p>
          <a:p>
            <a:pPr lvl="1"/>
            <a:r>
              <a:rPr lang="en-US" dirty="0"/>
              <a:t>Multiprocessor systems and virtualization are supported</a:t>
            </a:r>
          </a:p>
          <a:p>
            <a:endParaRPr lang="en-US" dirty="0"/>
          </a:p>
          <a:p>
            <a:r>
              <a:rPr lang="en-US" dirty="0"/>
              <a:t>Multiple scheduling classes</a:t>
            </a:r>
          </a:p>
          <a:p>
            <a:pPr lvl="1"/>
            <a:r>
              <a:rPr lang="en-US" dirty="0"/>
              <a:t>Time-sharing (TS): scheduling by waiting/running times</a:t>
            </a:r>
          </a:p>
          <a:p>
            <a:pPr lvl="1"/>
            <a:r>
              <a:rPr lang="en-US" dirty="0"/>
              <a:t>Interactive (IA): like above, but enhance the priority of the active window</a:t>
            </a:r>
          </a:p>
          <a:p>
            <a:pPr lvl="1"/>
            <a:r>
              <a:rPr lang="en-US" dirty="0"/>
              <a:t>Fixed priority (FX)</a:t>
            </a:r>
          </a:p>
          <a:p>
            <a:pPr lvl="1"/>
            <a:r>
              <a:rPr lang="en-US" dirty="0"/>
              <a:t>Fair share (FSS): CPU resources are assigned to a process group</a:t>
            </a:r>
          </a:p>
          <a:p>
            <a:pPr lvl="1"/>
            <a:r>
              <a:rPr lang="en-US" dirty="0"/>
              <a:t>Real-time (RT): this level provides the shortest latency</a:t>
            </a:r>
          </a:p>
          <a:p>
            <a:pPr lvl="1"/>
            <a:r>
              <a:rPr lang="en-US" dirty="0"/>
              <a:t>Kernel threads (SYS): highest level except the RT</a:t>
            </a:r>
          </a:p>
        </p:txBody>
      </p:sp>
    </p:spTree>
    <p:extLst>
      <p:ext uri="{BB962C8B-B14F-4D97-AF65-F5344CB8AC3E}">
        <p14:creationId xmlns:p14="http://schemas.microsoft.com/office/powerpoint/2010/main" val="2969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classes of Solaris UNIX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80" y="1260000"/>
            <a:ext cx="8991720" cy="453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2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Computation examples for simple schedulers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Schedulers</a:t>
            </a:r>
          </a:p>
          <a:p>
            <a:pPr lvl="1"/>
            <a:r>
              <a:rPr lang="hu-HU" dirty="0"/>
              <a:t>FCFS: simple, based on FIFO (cooperative)</a:t>
            </a:r>
          </a:p>
          <a:p>
            <a:pPr lvl="1"/>
            <a:r>
              <a:rPr lang="hu-HU" dirty="0"/>
              <a:t>RR: time-sharing (after the time slice is up, gets the next task from FIFO)</a:t>
            </a:r>
          </a:p>
          <a:p>
            <a:pPr lvl="1"/>
            <a:r>
              <a:rPr lang="hu-HU" dirty="0"/>
              <a:t>SJF: ordering tasks by estimated CPU-burst (cooperative)</a:t>
            </a:r>
          </a:p>
          <a:p>
            <a:pPr lvl="1"/>
            <a:r>
              <a:rPr lang="hu-HU" dirty="0"/>
              <a:t>SRTF: preemptive SJF</a:t>
            </a:r>
          </a:p>
          <a:p>
            <a:pPr lvl="1"/>
            <a:r>
              <a:rPr lang="hu-HU" dirty="0"/>
              <a:t>PRI: ordering tasks by priority</a:t>
            </a:r>
          </a:p>
          <a:p>
            <a:pPr lvl="1"/>
            <a:endParaRPr lang="hu-HU" dirty="0"/>
          </a:p>
          <a:p>
            <a:r>
              <a:rPr lang="hu-HU" dirty="0"/>
              <a:t>Measuring numbers for evaluation </a:t>
            </a:r>
          </a:p>
          <a:p>
            <a:pPr lvl="1"/>
            <a:r>
              <a:rPr lang="hu-HU" dirty="0"/>
              <a:t>Response time</a:t>
            </a:r>
          </a:p>
          <a:p>
            <a:pPr lvl="1"/>
            <a:r>
              <a:rPr lang="hu-HU" dirty="0"/>
              <a:t>Waiting time – elapsed time in </a:t>
            </a:r>
            <a:r>
              <a:rPr lang="hu-HU" b="1" dirty="0"/>
              <a:t>non</a:t>
            </a:r>
            <a:r>
              <a:rPr lang="hu-HU" dirty="0"/>
              <a:t> running state (waiting, ready to run)</a:t>
            </a:r>
          </a:p>
          <a:p>
            <a:pPr lvl="1"/>
            <a:r>
              <a:rPr lang="hu-HU" dirty="0"/>
              <a:t>Execution time – elapsed time in running state</a:t>
            </a:r>
          </a:p>
        </p:txBody>
      </p:sp>
    </p:spTree>
    <p:extLst>
      <p:ext uri="{BB962C8B-B14F-4D97-AF65-F5344CB8AC3E}">
        <p14:creationId xmlns:p14="http://schemas.microsoft.com/office/powerpoint/2010/main" val="17702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Simple scheduler examples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/>
          <a:p>
            <a:r>
              <a:rPr lang="hu-HU" dirty="0"/>
              <a:t>Show the operation of simple schedulers on Gantt chart and calculate the avg. waiting time!</a:t>
            </a:r>
          </a:p>
          <a:p>
            <a:pPr lvl="1"/>
            <a:r>
              <a:rPr lang="hu-HU" dirty="0"/>
              <a:t>Methods: FCFS, SJF, RR (TS=2, TS=6)</a:t>
            </a:r>
          </a:p>
          <a:p>
            <a:pPr lvl="1"/>
            <a:r>
              <a:rPr lang="hu-HU" dirty="0"/>
              <a:t>Tasks [Start, CPU-burst]</a:t>
            </a:r>
          </a:p>
          <a:p>
            <a:pPr lvl="2"/>
            <a:r>
              <a:rPr lang="hu-HU" dirty="0"/>
              <a:t>A [0, 6]</a:t>
            </a:r>
          </a:p>
          <a:p>
            <a:pPr lvl="2"/>
            <a:r>
              <a:rPr lang="hu-HU" dirty="0"/>
              <a:t>B [0, 3]</a:t>
            </a:r>
          </a:p>
          <a:p>
            <a:pPr lvl="2"/>
            <a:r>
              <a:rPr lang="hu-HU" dirty="0"/>
              <a:t>C [0, 3]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66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FCFS example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248048"/>
              </p:ext>
            </p:extLst>
          </p:nvPr>
        </p:nvGraphicFramePr>
        <p:xfrm>
          <a:off x="492263" y="1340768"/>
          <a:ext cx="8164489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5048244" imgH="1914570" progId="Excel.Sheet.12">
                  <p:embed/>
                </p:oleObj>
              </mc:Choice>
              <mc:Fallback>
                <p:oleObj name="Worksheet" r:id="rId3" imgW="5048244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263" y="1340768"/>
                        <a:ext cx="8164489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0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SJF example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140356"/>
              </p:ext>
            </p:extLst>
          </p:nvPr>
        </p:nvGraphicFramePr>
        <p:xfrm>
          <a:off x="611559" y="1628800"/>
          <a:ext cx="778474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r:id="rId3" imgW="5048244" imgH="1914570" progId="Excel.Sheet.12">
                  <p:embed/>
                </p:oleObj>
              </mc:Choice>
              <mc:Fallback>
                <p:oleObj name="Worksheet" r:id="rId3" imgW="5048244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9" y="1628800"/>
                        <a:ext cx="7784745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RR (TS=2) example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38115"/>
              </p:ext>
            </p:extLst>
          </p:nvPr>
        </p:nvGraphicFramePr>
        <p:xfrm>
          <a:off x="457199" y="1484784"/>
          <a:ext cx="8164489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r:id="rId3" imgW="5048244" imgH="1914570" progId="Excel.Sheet.12">
                  <p:embed/>
                </p:oleObj>
              </mc:Choice>
              <mc:Fallback>
                <p:oleObj name="Worksheet" r:id="rId3" imgW="5048244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484784"/>
                        <a:ext cx="8164489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4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RR (TS=6) example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97062"/>
              </p:ext>
            </p:extLst>
          </p:nvPr>
        </p:nvGraphicFramePr>
        <p:xfrm>
          <a:off x="457199" y="1268760"/>
          <a:ext cx="8164489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3" imgW="5048244" imgH="1914570" progId="Excel.Sheet.12">
                  <p:embed/>
                </p:oleObj>
              </mc:Choice>
              <mc:Fallback>
                <p:oleObj name="Worksheet" r:id="rId3" imgW="5048244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268760"/>
                        <a:ext cx="8164489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8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Practice example for static multilevel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The scheduler</a:t>
            </a:r>
          </a:p>
          <a:p>
            <a:pPr lvl="1"/>
            <a:r>
              <a:rPr lang="hu-HU" dirty="0"/>
              <a:t>Static priorities: 0..9 (0 is the highest)</a:t>
            </a:r>
          </a:p>
          <a:p>
            <a:pPr lvl="1"/>
            <a:r>
              <a:rPr lang="hu-HU" dirty="0"/>
              <a:t>Levels:</a:t>
            </a:r>
          </a:p>
          <a:p>
            <a:pPr lvl="2"/>
            <a:r>
              <a:rPr lang="hu-HU" dirty="0"/>
              <a:t>Level 1: 0-4 non preemtive SJF</a:t>
            </a:r>
          </a:p>
          <a:p>
            <a:pPr lvl="2"/>
            <a:r>
              <a:rPr lang="hu-HU" dirty="0"/>
              <a:t>Level 2: 5-9 preemtive RR, time slice: 2</a:t>
            </a:r>
          </a:p>
          <a:p>
            <a:pPr lvl="1"/>
            <a:r>
              <a:rPr lang="hu-HU" dirty="0"/>
              <a:t>To calculate: running order and avg. waiting time</a:t>
            </a:r>
          </a:p>
          <a:p>
            <a:r>
              <a:rPr lang="hu-HU" dirty="0"/>
              <a:t>Paramters of the tasks</a:t>
            </a:r>
          </a:p>
          <a:p>
            <a:pPr lvl="1"/>
            <a:r>
              <a:rPr lang="hu-HU" dirty="0"/>
              <a:t>Priority</a:t>
            </a:r>
          </a:p>
          <a:p>
            <a:pPr lvl="1"/>
            <a:r>
              <a:rPr lang="hu-HU" dirty="0"/>
              <a:t>Starting (arrival) time</a:t>
            </a:r>
          </a:p>
          <a:p>
            <a:pPr lvl="1"/>
            <a:r>
              <a:rPr lang="hu-HU" dirty="0"/>
              <a:t>CPU-burst</a:t>
            </a:r>
          </a:p>
          <a:p>
            <a:r>
              <a:rPr lang="hu-HU" dirty="0"/>
              <a:t>Tasks [Pri, Sta, CPU]</a:t>
            </a:r>
          </a:p>
          <a:p>
            <a:pPr lvl="1"/>
            <a:r>
              <a:rPr lang="hu-HU" dirty="0"/>
              <a:t>A [3, 0, 5]</a:t>
            </a:r>
          </a:p>
          <a:p>
            <a:pPr lvl="1"/>
            <a:r>
              <a:rPr lang="hu-HU" dirty="0"/>
              <a:t>B [4, 0, 4]</a:t>
            </a:r>
          </a:p>
          <a:p>
            <a:pPr lvl="1"/>
            <a:r>
              <a:rPr lang="hu-HU" dirty="0"/>
              <a:t>C [6, 5, 8]</a:t>
            </a:r>
          </a:p>
          <a:p>
            <a:pPr lvl="1"/>
            <a:r>
              <a:rPr lang="hu-HU" dirty="0"/>
              <a:t>D [6, 7, 8]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46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en-US" dirty="0"/>
              <a:t>ask scheduling (recap)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Single level scheduling</a:t>
            </a:r>
          </a:p>
          <a:p>
            <a:pPr lvl="1"/>
            <a:r>
              <a:rPr lang="en-US" dirty="0"/>
              <a:t>FIFO, RR, SJF, SRTF, Priorities</a:t>
            </a:r>
          </a:p>
          <a:p>
            <a:pPr lvl="1"/>
            <a:r>
              <a:rPr lang="en-US" dirty="0"/>
              <a:t>Starvation</a:t>
            </a:r>
          </a:p>
          <a:p>
            <a:pPr lvl="1"/>
            <a:r>
              <a:rPr lang="en-US" dirty="0"/>
              <a:t>Measures: </a:t>
            </a:r>
            <a:r>
              <a:rPr lang="en-US" dirty="0" err="1"/>
              <a:t>avg</a:t>
            </a:r>
            <a:r>
              <a:rPr lang="hu-HU" dirty="0"/>
              <a:t>.</a:t>
            </a:r>
            <a:r>
              <a:rPr lang="en-US" dirty="0"/>
              <a:t> waiting time, turnaround time, CPU utilization</a:t>
            </a:r>
          </a:p>
          <a:p>
            <a:r>
              <a:rPr lang="en-US" dirty="0"/>
              <a:t>Multilevel scheduling</a:t>
            </a:r>
          </a:p>
          <a:p>
            <a:pPr lvl="1"/>
            <a:r>
              <a:rPr lang="en-US" dirty="0"/>
              <a:t>Multilevel static scheduling: fixed priorities (no queue change)</a:t>
            </a:r>
          </a:p>
          <a:p>
            <a:pPr lvl="1"/>
            <a:r>
              <a:rPr lang="en-US" dirty="0"/>
              <a:t>Multilevel dynamic scheduling: dynamic priorities (better in practice, because the tasks may change their nature)</a:t>
            </a:r>
          </a:p>
          <a:p>
            <a:r>
              <a:rPr lang="en-US" dirty="0"/>
              <a:t>Multiprocessor scheduling</a:t>
            </a:r>
          </a:p>
          <a:p>
            <a:pPr lvl="1"/>
            <a:r>
              <a:rPr lang="en-US" dirty="0"/>
              <a:t>Processor affinity</a:t>
            </a:r>
          </a:p>
          <a:p>
            <a:pPr lvl="1"/>
            <a:r>
              <a:rPr lang="en-US" dirty="0"/>
              <a:t>Symmetric</a:t>
            </a:r>
          </a:p>
          <a:p>
            <a:pPr lvl="2"/>
            <a:r>
              <a:rPr lang="en-US" dirty="0"/>
              <a:t>Local queues for every processor</a:t>
            </a:r>
          </a:p>
          <a:p>
            <a:pPr lvl="2"/>
            <a:r>
              <a:rPr lang="en-US" dirty="0"/>
              <a:t>Push-pull task transfer</a:t>
            </a:r>
          </a:p>
          <a:p>
            <a:pPr lvl="1"/>
            <a:r>
              <a:rPr lang="en-US" dirty="0"/>
              <a:t>Asymmetric</a:t>
            </a:r>
          </a:p>
          <a:p>
            <a:pPr lvl="2"/>
            <a:r>
              <a:rPr lang="en-US" dirty="0"/>
              <a:t>Kernel gets a whole CPU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Gantt chart (static multilvel)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80728"/>
            <a:ext cx="576262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3949"/>
            <a:ext cx="9144000" cy="1522671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173627"/>
              </p:ext>
            </p:extLst>
          </p:nvPr>
        </p:nvGraphicFramePr>
        <p:xfrm>
          <a:off x="3743908" y="4663339"/>
          <a:ext cx="1656184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961943" imgH="962010" progId="Excel.Sheet.12">
                  <p:embed/>
                </p:oleObj>
              </mc:Choice>
              <mc:Fallback>
                <p:oleObj name="Worksheet" r:id="rId5" imgW="961943" imgH="962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3908" y="4663339"/>
                        <a:ext cx="1656184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3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MFQ (Multilevel Feedback Queue)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3 levels: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Tasks [Start, CPU-burst]</a:t>
            </a:r>
          </a:p>
          <a:p>
            <a:pPr lvl="1"/>
            <a:r>
              <a:rPr lang="hu-HU" dirty="0"/>
              <a:t>A [0, 5]</a:t>
            </a:r>
          </a:p>
          <a:p>
            <a:pPr lvl="1"/>
            <a:r>
              <a:rPr lang="hu-HU" dirty="0"/>
              <a:t>B [0, 5]</a:t>
            </a:r>
          </a:p>
          <a:p>
            <a:pPr lvl="1"/>
            <a:r>
              <a:rPr lang="hu-HU" dirty="0"/>
              <a:t>C [3, 13]</a:t>
            </a:r>
          </a:p>
          <a:p>
            <a:pPr lvl="1"/>
            <a:r>
              <a:rPr lang="hu-HU" dirty="0"/>
              <a:t>D [10, 11]</a:t>
            </a:r>
          </a:p>
          <a:p>
            <a:pPr lvl="1"/>
            <a:endParaRPr lang="hu-HU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836712"/>
            <a:ext cx="6048672" cy="31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Gantt chart (MFQ)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12608"/>
              </p:ext>
            </p:extLst>
          </p:nvPr>
        </p:nvGraphicFramePr>
        <p:xfrm>
          <a:off x="-2" y="1772816"/>
          <a:ext cx="9140240" cy="133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Worksheet" r:id="rId3" imgW="7905711" imgH="1152630" progId="Excel.Sheet.12">
                  <p:embed/>
                </p:oleObj>
              </mc:Choice>
              <mc:Fallback>
                <p:oleObj name="Worksheet" r:id="rId3" imgW="7905711" imgH="1152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" y="1772816"/>
                        <a:ext cx="9140240" cy="133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64928"/>
              </p:ext>
            </p:extLst>
          </p:nvPr>
        </p:nvGraphicFramePr>
        <p:xfrm>
          <a:off x="-1" y="1772268"/>
          <a:ext cx="9144001" cy="133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Worksheet" r:id="rId5" imgW="7905711" imgH="1152630" progId="Excel.Sheet.12">
                  <p:embed/>
                </p:oleObj>
              </mc:Choice>
              <mc:Fallback>
                <p:oleObj name="Worksheet" r:id="rId5" imgW="7905711" imgH="1152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772268"/>
                        <a:ext cx="9144001" cy="1333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60998"/>
              </p:ext>
            </p:extLst>
          </p:nvPr>
        </p:nvGraphicFramePr>
        <p:xfrm>
          <a:off x="-3763" y="1772267"/>
          <a:ext cx="9144001" cy="133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Worksheet" r:id="rId7" imgW="7905711" imgH="1152630" progId="Excel.Sheet.12">
                  <p:embed/>
                </p:oleObj>
              </mc:Choice>
              <mc:Fallback>
                <p:oleObj name="Worksheet" r:id="rId7" imgW="7905711" imgH="1152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763" y="1772267"/>
                        <a:ext cx="9144001" cy="1333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042563"/>
              </p:ext>
            </p:extLst>
          </p:nvPr>
        </p:nvGraphicFramePr>
        <p:xfrm>
          <a:off x="3707904" y="3933056"/>
          <a:ext cx="1849164" cy="1849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9" imgW="961943" imgH="962010" progId="Excel.Sheet.12">
                  <p:embed/>
                </p:oleObj>
              </mc:Choice>
              <mc:Fallback>
                <p:oleObj name="Worksheet" r:id="rId9" imgW="961943" imgH="962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07904" y="3933056"/>
                        <a:ext cx="1849164" cy="1849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5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kerekített téglalap 21"/>
          <p:cNvSpPr/>
          <p:nvPr/>
        </p:nvSpPr>
        <p:spPr>
          <a:xfrm>
            <a:off x="4566828" y="5027809"/>
            <a:ext cx="2237420" cy="684078"/>
          </a:xfrm>
          <a:prstGeom prst="roundRect">
            <a:avLst/>
          </a:prstGeom>
          <a:gradFill>
            <a:gsLst>
              <a:gs pos="100000">
                <a:schemeClr val="accent2">
                  <a:tint val="50000"/>
                  <a:satMod val="300000"/>
                </a:schemeClr>
              </a:gs>
              <a:gs pos="99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kerekített téglalap 20"/>
          <p:cNvSpPr/>
          <p:nvPr/>
        </p:nvSpPr>
        <p:spPr>
          <a:xfrm>
            <a:off x="2195736" y="1196752"/>
            <a:ext cx="4752528" cy="1062626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100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blocks of the OS and the kernel</a:t>
            </a:r>
            <a:r>
              <a:rPr lang="hu-HU" dirty="0"/>
              <a:t> (</a:t>
            </a:r>
            <a:r>
              <a:rPr lang="hu-HU" dirty="0" err="1"/>
              <a:t>recap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2406588" y="5822629"/>
            <a:ext cx="4320480" cy="423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Hardware devices</a:t>
            </a:r>
          </a:p>
        </p:txBody>
      </p:sp>
      <p:sp>
        <p:nvSpPr>
          <p:cNvPr id="5" name="Téglalap 4"/>
          <p:cNvSpPr/>
          <p:nvPr/>
        </p:nvSpPr>
        <p:spPr>
          <a:xfrm>
            <a:off x="2956372" y="2259378"/>
            <a:ext cx="324036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System libraries</a:t>
            </a:r>
          </a:p>
        </p:txBody>
      </p:sp>
      <p:sp>
        <p:nvSpPr>
          <p:cNvPr id="6" name="Téglalap 5"/>
          <p:cNvSpPr/>
          <p:nvPr/>
        </p:nvSpPr>
        <p:spPr>
          <a:xfrm>
            <a:off x="2416312" y="1323274"/>
            <a:ext cx="208823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System processes</a:t>
            </a:r>
          </a:p>
        </p:txBody>
      </p:sp>
      <p:sp>
        <p:nvSpPr>
          <p:cNvPr id="7" name="Téglalap 6"/>
          <p:cNvSpPr/>
          <p:nvPr/>
        </p:nvSpPr>
        <p:spPr>
          <a:xfrm>
            <a:off x="4673712" y="1323274"/>
            <a:ext cx="2088232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User processes</a:t>
            </a:r>
          </a:p>
        </p:txBody>
      </p:sp>
      <p:cxnSp>
        <p:nvCxnSpPr>
          <p:cNvPr id="8" name="Egyenes összekötő 7"/>
          <p:cNvCxnSpPr/>
          <p:nvPr/>
        </p:nvCxnSpPr>
        <p:spPr>
          <a:xfrm>
            <a:off x="1677648" y="3241202"/>
            <a:ext cx="549119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677648" y="1648455"/>
            <a:ext cx="738664" cy="1475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Non-protected</a:t>
            </a:r>
          </a:p>
          <a:p>
            <a:r>
              <a:rPr lang="hu-HU">
                <a:solidFill>
                  <a:srgbClr val="FF0000"/>
                </a:solidFill>
              </a:rPr>
              <a:t>(user)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673096" y="3717033"/>
            <a:ext cx="738664" cy="17461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Protected</a:t>
            </a:r>
          </a:p>
          <a:p>
            <a:r>
              <a:rPr lang="en-US" dirty="0">
                <a:solidFill>
                  <a:srgbClr val="FF0000"/>
                </a:solidFill>
              </a:rPr>
              <a:t>(system/kernel)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416312" y="5135259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Device managers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644008" y="5135259"/>
            <a:ext cx="1008112" cy="46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Loader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718956" y="5135259"/>
            <a:ext cx="100811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/>
              <a:t>Scheduler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411760" y="4559195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IT handler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416312" y="3983131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I/O operations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11760" y="3374357"/>
            <a:ext cx="4315308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Systemcall interface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652392" y="4559195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Memory manager</a:t>
            </a:r>
          </a:p>
        </p:txBody>
      </p:sp>
      <p:sp>
        <p:nvSpPr>
          <p:cNvPr id="18" name="Téglalap 17"/>
          <p:cNvSpPr/>
          <p:nvPr/>
        </p:nvSpPr>
        <p:spPr>
          <a:xfrm>
            <a:off x="4652392" y="3983131"/>
            <a:ext cx="2088232" cy="468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Communications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576552" y="3916141"/>
            <a:ext cx="2227696" cy="1762472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6799508" y="4217439"/>
            <a:ext cx="738664" cy="14944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b="1">
                <a:solidFill>
                  <a:srgbClr val="92D050"/>
                </a:solidFill>
              </a:rPr>
              <a:t>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10106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87479" y="254880"/>
            <a:ext cx="5285160" cy="298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90640" y="3072960"/>
            <a:ext cx="6190920" cy="341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4560" y="2506320"/>
            <a:ext cx="2476080" cy="3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3760" y="328320"/>
            <a:ext cx="3683879" cy="2762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ím 5"/>
          <p:cNvSpPr txBox="1">
            <a:spLocks noGrp="1"/>
          </p:cNvSpPr>
          <p:nvPr>
            <p:ph type="title" idx="4294967295"/>
          </p:nvPr>
        </p:nvSpPr>
        <p:spPr>
          <a:xfrm>
            <a:off x="827584" y="254880"/>
            <a:ext cx="7583399" cy="576720"/>
          </a:xfrm>
        </p:spPr>
        <p:txBody>
          <a:bodyPr lIns="0" tIns="0" rIns="0" bIns="0">
            <a:noAutofit/>
          </a:bodyPr>
          <a:lstStyle>
            <a:defPPr lvl="0">
              <a:buClr>
                <a:srgbClr val="000000"/>
              </a:buClr>
              <a:buSzPct val="100000"/>
              <a:buFont typeface="Huni_Quorum Medium BT" pitchFamily="34"/>
              <a:buNone/>
            </a:defPPr>
            <a:lvl1pPr lvl="0">
              <a:buClr>
                <a:srgbClr val="000000"/>
              </a:buClr>
              <a:buSzPct val="100000"/>
              <a:buFont typeface="Huni_Quorum Medium BT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/>
              <a:t>Heterogeneous     </a:t>
            </a:r>
            <a:r>
              <a:rPr lang="en-US" sz="3200" dirty="0">
                <a:solidFill>
                  <a:srgbClr val="FFFFFF"/>
                </a:solidFill>
              </a:rPr>
              <a:t>multiprocessor systems</a:t>
            </a:r>
          </a:p>
        </p:txBody>
      </p:sp>
    </p:spTree>
    <p:extLst>
      <p:ext uri="{BB962C8B-B14F-4D97-AF65-F5344CB8AC3E}">
        <p14:creationId xmlns:p14="http://schemas.microsoft.com/office/powerpoint/2010/main" val="15567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Current trend</a:t>
            </a:r>
          </a:p>
          <a:p>
            <a:pPr lvl="1"/>
            <a:r>
              <a:rPr lang="en-US" dirty="0"/>
              <a:t>Energy efficiency (phones, tablets)</a:t>
            </a:r>
          </a:p>
          <a:p>
            <a:pPr lvl="1"/>
            <a:r>
              <a:rPr lang="en-US" dirty="0"/>
              <a:t>Form factor (multiple functions on one chip)</a:t>
            </a:r>
          </a:p>
          <a:p>
            <a:pPr lvl="1"/>
            <a:r>
              <a:rPr lang="en-US" dirty="0"/>
              <a:t>Hardware accelerators for extensive computations</a:t>
            </a:r>
          </a:p>
          <a:p>
            <a:pPr lvl="1"/>
            <a:r>
              <a:rPr lang="en-US" dirty="0"/>
              <a:t>CPU + GPU in gaming consoles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ARM </a:t>
            </a:r>
            <a:r>
              <a:rPr lang="en-US" dirty="0" err="1">
                <a:hlinkClick r:id="rId2"/>
              </a:rPr>
              <a:t>big.LITTLE</a:t>
            </a:r>
            <a:r>
              <a:rPr lang="en-US" dirty="0"/>
              <a:t>: a high performance and a low-power core together</a:t>
            </a:r>
          </a:p>
          <a:p>
            <a:pPr lvl="2"/>
            <a:r>
              <a:rPr lang="en-US" dirty="0"/>
              <a:t>E.g.: Snapdragon 810, </a:t>
            </a:r>
            <a:r>
              <a:rPr lang="en-US" dirty="0" err="1"/>
              <a:t>Nvidia</a:t>
            </a:r>
            <a:r>
              <a:rPr lang="en-US" dirty="0"/>
              <a:t> </a:t>
            </a:r>
            <a:r>
              <a:rPr lang="en-US" dirty="0" err="1"/>
              <a:t>Tegra</a:t>
            </a:r>
            <a:r>
              <a:rPr lang="en-US" dirty="0"/>
              <a:t> X1, </a:t>
            </a:r>
            <a:r>
              <a:rPr lang="en-US" dirty="0" err="1"/>
              <a:t>MediaTek</a:t>
            </a:r>
            <a:r>
              <a:rPr lang="en-US" dirty="0"/>
              <a:t> MT6595, etc.</a:t>
            </a:r>
          </a:p>
          <a:p>
            <a:pPr lvl="1"/>
            <a:r>
              <a:rPr lang="en-US" dirty="0"/>
              <a:t>CPU + GPU (GPGPU) systems</a:t>
            </a:r>
          </a:p>
          <a:p>
            <a:pPr lvl="2"/>
            <a:r>
              <a:rPr lang="en-US" dirty="0"/>
              <a:t>AMD </a:t>
            </a:r>
            <a:r>
              <a:rPr lang="en-US" dirty="0">
                <a:hlinkClick r:id="rId3"/>
              </a:rPr>
              <a:t>HSA</a:t>
            </a:r>
            <a:r>
              <a:rPr lang="en-US" dirty="0"/>
              <a:t> and </a:t>
            </a:r>
            <a:r>
              <a:rPr lang="en-US" dirty="0" err="1"/>
              <a:t>hUMA</a:t>
            </a:r>
            <a:r>
              <a:rPr lang="en-US" dirty="0"/>
              <a:t>: integrated CPU and GPU with shared memory (e.g. PlayStation 4)</a:t>
            </a:r>
          </a:p>
          <a:p>
            <a:pPr lvl="2"/>
            <a:r>
              <a:rPr lang="en-US" dirty="0"/>
              <a:t>Intel HD graphics</a:t>
            </a:r>
          </a:p>
          <a:p>
            <a:pPr lvl="1"/>
            <a:r>
              <a:rPr lang="en-US" dirty="0"/>
              <a:t>CPU + HW accelerator</a:t>
            </a:r>
          </a:p>
          <a:p>
            <a:pPr lvl="2"/>
            <a:r>
              <a:rPr lang="en-US" dirty="0"/>
              <a:t>Intel MIC (</a:t>
            </a:r>
            <a:r>
              <a:rPr lang="en-US" dirty="0">
                <a:hlinkClick r:id="rId4"/>
              </a:rPr>
              <a:t>Many Integrated Core</a:t>
            </a:r>
            <a:r>
              <a:rPr lang="en-US" dirty="0"/>
              <a:t>) architecture, e.g.: </a:t>
            </a:r>
            <a:r>
              <a:rPr lang="en-US" dirty="0">
                <a:hlinkClick r:id="rId5"/>
              </a:rPr>
              <a:t>Xeon Phi</a:t>
            </a:r>
            <a:r>
              <a:rPr lang="en-US" dirty="0"/>
              <a:t> (60+ CPU core)</a:t>
            </a:r>
          </a:p>
          <a:p>
            <a:pPr lvl="2"/>
            <a:r>
              <a:rPr lang="en-US" dirty="0"/>
              <a:t>FPGA-based, e.g.: </a:t>
            </a:r>
            <a:r>
              <a:rPr lang="en-US" dirty="0">
                <a:hlinkClick r:id="rId6"/>
              </a:rPr>
              <a:t>IBM CAPI</a:t>
            </a:r>
            <a:r>
              <a:rPr lang="en-US" dirty="0"/>
              <a:t> HW accelerator with coherent memory management</a:t>
            </a:r>
          </a:p>
          <a:p>
            <a:pPr lvl="3"/>
            <a:r>
              <a:rPr lang="en-US" dirty="0"/>
              <a:t>IBM </a:t>
            </a:r>
            <a:r>
              <a:rPr lang="en-US" dirty="0">
                <a:hlinkClick r:id="rId7"/>
              </a:rPr>
              <a:t>Power8 CPU + Altera FPGA</a:t>
            </a:r>
            <a:r>
              <a:rPr lang="en-US" dirty="0"/>
              <a:t> (Intel buys them Q4 2015)</a:t>
            </a:r>
          </a:p>
          <a:p>
            <a:pPr lvl="2"/>
            <a:r>
              <a:rPr lang="en-US" dirty="0"/>
              <a:t>GPGPU systems may categorized here also for parallel (non-graphics) processes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ím 5"/>
          <p:cNvSpPr txBox="1"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defPPr lvl="0">
              <a:buClr>
                <a:srgbClr val="000000"/>
              </a:buClr>
              <a:buSzPct val="100000"/>
              <a:buFont typeface="Huni_Quorum Medium BT" pitchFamily="34"/>
              <a:buNone/>
            </a:defPPr>
            <a:lvl1pPr lvl="0">
              <a:buClr>
                <a:srgbClr val="000000"/>
              </a:buClr>
              <a:buSzPct val="100000"/>
              <a:buFont typeface="Huni_Quorum Medium BT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/>
              <a:t>Heterogeneous multiprocessor systems</a:t>
            </a:r>
          </a:p>
        </p:txBody>
      </p:sp>
    </p:spTree>
    <p:extLst>
      <p:ext uri="{BB962C8B-B14F-4D97-AF65-F5344CB8AC3E}">
        <p14:creationId xmlns:p14="http://schemas.microsoft.com/office/powerpoint/2010/main" val="41663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questions of heterogeneous multiprocessor systems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Memory management (coherent or distributed)</a:t>
            </a:r>
          </a:p>
          <a:p>
            <a:pPr lvl="1"/>
            <a:r>
              <a:rPr lang="en-US" dirty="0"/>
              <a:t>The processors using a shared memory</a:t>
            </a:r>
          </a:p>
          <a:p>
            <a:pPr lvl="2"/>
            <a:r>
              <a:rPr lang="en-US" dirty="0"/>
              <a:t>AMD </a:t>
            </a:r>
            <a:r>
              <a:rPr lang="en-US" dirty="0" err="1"/>
              <a:t>hUMA</a:t>
            </a:r>
            <a:r>
              <a:rPr lang="en-US" dirty="0"/>
              <a:t> (heterogeneous UMA)</a:t>
            </a:r>
          </a:p>
          <a:p>
            <a:pPr lvl="2"/>
            <a:r>
              <a:rPr lang="en-US" dirty="0"/>
              <a:t>IBM Power 8: Memory sharing is performed through </a:t>
            </a:r>
            <a:r>
              <a:rPr lang="en-US" dirty="0" err="1"/>
              <a:t>PCIe</a:t>
            </a:r>
            <a:r>
              <a:rPr lang="en-US" dirty="0"/>
              <a:t> bus</a:t>
            </a:r>
          </a:p>
          <a:p>
            <a:pPr lvl="1"/>
            <a:r>
              <a:rPr lang="en-US" dirty="0"/>
              <a:t>Distributed systems</a:t>
            </a:r>
          </a:p>
          <a:p>
            <a:pPr lvl="2"/>
            <a:r>
              <a:rPr lang="en-US" dirty="0"/>
              <a:t>Intel Xeon Phi: every card has its own memory, it is available through the network</a:t>
            </a:r>
          </a:p>
          <a:p>
            <a:pPr lvl="2"/>
            <a:r>
              <a:rPr lang="en-US" dirty="0"/>
              <a:t>GPGPU: the GPU usually uses dedicated memory</a:t>
            </a:r>
          </a:p>
          <a:p>
            <a:r>
              <a:rPr lang="en-US" dirty="0"/>
              <a:t>Instruction Set Architecture (ISA)</a:t>
            </a:r>
          </a:p>
          <a:p>
            <a:pPr lvl="1"/>
            <a:r>
              <a:rPr lang="en-US" dirty="0"/>
              <a:t>Homogeneous (single ISA)</a:t>
            </a:r>
          </a:p>
          <a:p>
            <a:pPr lvl="2"/>
            <a:r>
              <a:rPr lang="en-US" dirty="0"/>
              <a:t>Every unit has the same IS </a:t>
            </a:r>
            <a:r>
              <a:rPr lang="en-US" dirty="0">
                <a:sym typeface="Wingdings" pitchFamily="2" charset="2"/>
              </a:rPr>
              <a:t> easy to move tasks</a:t>
            </a:r>
          </a:p>
          <a:p>
            <a:pPr lvl="1"/>
            <a:r>
              <a:rPr lang="en-US" dirty="0">
                <a:sym typeface="Wingdings" pitchFamily="2" charset="2"/>
              </a:rPr>
              <a:t>Heterogeneous – problematic</a:t>
            </a:r>
          </a:p>
          <a:p>
            <a:pPr lvl="2"/>
            <a:r>
              <a:rPr lang="en-US" dirty="0">
                <a:sym typeface="Wingdings" pitchFamily="2" charset="2"/>
              </a:rPr>
              <a:t>Is there any binary compatibility?</a:t>
            </a:r>
          </a:p>
          <a:p>
            <a:pPr lvl="2"/>
            <a:r>
              <a:rPr lang="en-US" dirty="0">
                <a:sym typeface="Wingdings" pitchFamily="2" charset="2"/>
              </a:rPr>
              <a:t>The kernel can’t manage it  only used in custom (usually embedded) systems</a:t>
            </a:r>
          </a:p>
          <a:p>
            <a:endParaRPr lang="hu-HU" dirty="0">
              <a:sym typeface="Wingdings" pitchFamily="2" charset="2"/>
            </a:endParaRPr>
          </a:p>
          <a:p>
            <a:endParaRPr lang="hu-HU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Who manages the heterogeneous architecture?</a:t>
            </a:r>
          </a:p>
          <a:p>
            <a:pPr lvl="1"/>
            <a:r>
              <a:rPr lang="en-US" dirty="0">
                <a:sym typeface="Wingdings" pitchFamily="2" charset="2"/>
              </a:rPr>
              <a:t>The CPU? Automatically migrate the tasks between processing units.</a:t>
            </a:r>
          </a:p>
          <a:p>
            <a:pPr lvl="1"/>
            <a:r>
              <a:rPr lang="en-US" dirty="0">
                <a:sym typeface="Wingdings" pitchFamily="2" charset="2"/>
              </a:rPr>
              <a:t>The OS scheduler? It knows more about the tasks, moves them to the appropriate location.</a:t>
            </a:r>
          </a:p>
          <a:p>
            <a:pPr lvl="1"/>
            <a:r>
              <a:rPr lang="en-US" dirty="0">
                <a:sym typeface="Wingdings" pitchFamily="2" charset="2"/>
              </a:rPr>
              <a:t>The applications? The tasks are forwarded to the appropriate subsystems.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Schedulers in practice: Windows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Symmetrical, multiprocessor with local RTR queues</a:t>
            </a:r>
          </a:p>
          <a:p>
            <a:pPr lvl="1"/>
            <a:r>
              <a:rPr lang="en-US" dirty="0"/>
              <a:t>It manages the soft and hard affinity</a:t>
            </a:r>
          </a:p>
          <a:p>
            <a:r>
              <a:rPr lang="en-US" dirty="0"/>
              <a:t>Multilevel, priority, time sharing, fully preemptive </a:t>
            </a:r>
            <a:r>
              <a:rPr lang="en-US" dirty="0">
                <a:hlinkClick r:id="rId2"/>
              </a:rPr>
              <a:t>scheduler</a:t>
            </a:r>
            <a:endParaRPr lang="en-US" dirty="0"/>
          </a:p>
          <a:p>
            <a:pPr lvl="1"/>
            <a:r>
              <a:rPr lang="en-US" dirty="0"/>
              <a:t>16 „real-time” levels (priorities: 16-31)</a:t>
            </a:r>
          </a:p>
          <a:p>
            <a:pPr lvl="1"/>
            <a:r>
              <a:rPr lang="en-US" dirty="0"/>
              <a:t>16 dynamic level (0-15, 0 is reserved for system)</a:t>
            </a:r>
          </a:p>
          <a:p>
            <a:pPr lvl="1"/>
            <a:r>
              <a:rPr lang="en-US" dirty="0"/>
              <a:t>The user can slightly modify the priorities</a:t>
            </a:r>
          </a:p>
          <a:p>
            <a:pPr lvl="2"/>
            <a:r>
              <a:rPr lang="en-US" dirty="0"/>
              <a:t>Low – below normal – normal – above normal – high – </a:t>
            </a:r>
            <a:r>
              <a:rPr lang="en-US" dirty="0" err="1"/>
              <a:t>realtime</a:t>
            </a:r>
            <a:endParaRPr lang="en-US" dirty="0"/>
          </a:p>
          <a:p>
            <a:pPr lvl="1"/>
            <a:r>
              <a:rPr lang="en-US" dirty="0"/>
              <a:t>The scheduler may boost the priority in some cases</a:t>
            </a:r>
          </a:p>
          <a:p>
            <a:pPr lvl="2"/>
            <a:r>
              <a:rPr lang="en-US" dirty="0"/>
              <a:t>If a task finishes waiting for an I/O operation (better response time)</a:t>
            </a:r>
          </a:p>
          <a:p>
            <a:pPr lvl="2"/>
            <a:r>
              <a:rPr lang="en-US" dirty="0"/>
              <a:t>If a tasks gets an input from the user interface (better response time)</a:t>
            </a:r>
          </a:p>
          <a:p>
            <a:pPr lvl="2"/>
            <a:r>
              <a:rPr lang="en-US" dirty="0"/>
              <a:t>If a task is waiting for a long time (to avoid starvation)</a:t>
            </a:r>
          </a:p>
          <a:p>
            <a:pPr lvl="2"/>
            <a:r>
              <a:rPr lang="en-US" dirty="0"/>
              <a:t>Priority inversion is managed (see random boost)</a:t>
            </a:r>
          </a:p>
          <a:p>
            <a:pPr lvl="2"/>
            <a:r>
              <a:rPr lang="en-US" dirty="0"/>
              <a:t>Multimedia Class Scheduler Service boosts the MM and gaming processes</a:t>
            </a:r>
          </a:p>
          <a:p>
            <a:r>
              <a:rPr lang="en-US" dirty="0"/>
              <a:t>Resource allocation: Distributed Fair Share Scheduler (on Windows servers</a:t>
            </a:r>
          </a:p>
          <a:p>
            <a:pPr lvl="1"/>
            <a:r>
              <a:rPr lang="en-US" dirty="0"/>
              <a:t>Separate scheduler for accessing other resources</a:t>
            </a:r>
          </a:p>
          <a:p>
            <a:pPr lvl="2"/>
            <a:r>
              <a:rPr lang="en-US" dirty="0"/>
              <a:t>Levels: Premium, Standard, Basic</a:t>
            </a:r>
          </a:p>
          <a:p>
            <a:pPr lvl="1"/>
            <a:r>
              <a:rPr lang="en-US" dirty="0"/>
              <a:t>User Sessions assigned with a CPU quota</a:t>
            </a:r>
          </a:p>
          <a:p>
            <a:pPr lvl="2"/>
            <a:r>
              <a:rPr lang="en-US" dirty="0"/>
              <a:t>Fair service for the remotely logged in users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85775"/>
            <a:ext cx="578167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Schedulers in practice: Linux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Before v2: traditional UNIX scheduler (as seen before)</a:t>
            </a:r>
          </a:p>
          <a:p>
            <a:r>
              <a:rPr lang="en-US" dirty="0"/>
              <a:t>Before v2.4 kernel</a:t>
            </a:r>
          </a:p>
          <a:p>
            <a:pPr lvl="1"/>
            <a:r>
              <a:rPr lang="en-US" dirty="0"/>
              <a:t>Scheduling classes: real-time, non-preemptive, normal</a:t>
            </a:r>
          </a:p>
          <a:p>
            <a:pPr lvl="1"/>
            <a:r>
              <a:rPr lang="en-US" dirty="0"/>
              <a:t>Complex scheduling with O(N) (linear) complexity</a:t>
            </a:r>
          </a:p>
          <a:p>
            <a:pPr lvl="1"/>
            <a:r>
              <a:rPr lang="en-US" dirty="0"/>
              <a:t>Single scheduling queue (no multiprocessor support)</a:t>
            </a:r>
          </a:p>
          <a:p>
            <a:pPr lvl="1"/>
            <a:r>
              <a:rPr lang="en-US" dirty="0"/>
              <a:t>Kernel is non-preemptive</a:t>
            </a:r>
          </a:p>
          <a:p>
            <a:r>
              <a:rPr lang="en-US" dirty="0"/>
              <a:t>Kernel v2.6</a:t>
            </a:r>
          </a:p>
          <a:p>
            <a:pPr lvl="1"/>
            <a:r>
              <a:rPr lang="en-US" dirty="0"/>
              <a:t>O(1) scheduler (as the call it)</a:t>
            </a:r>
          </a:p>
          <a:p>
            <a:pPr lvl="1"/>
            <a:r>
              <a:rPr lang="en-US" dirty="0"/>
              <a:t>Distributed queues for each processor</a:t>
            </a:r>
          </a:p>
          <a:p>
            <a:pPr lvl="1"/>
            <a:r>
              <a:rPr lang="en-US" dirty="0"/>
              <a:t>Multilevel feedback with priorities and time-sharing</a:t>
            </a:r>
          </a:p>
          <a:p>
            <a:pPr lvl="1"/>
            <a:r>
              <a:rPr lang="en-US" dirty="0"/>
              <a:t>140 priority level: 0-99 „real-time” static, 100-139 time-sharing, dynamic</a:t>
            </a:r>
          </a:p>
          <a:p>
            <a:pPr lvl="1"/>
            <a:r>
              <a:rPr lang="en-US" dirty="0"/>
              <a:t>„active” has time slice, „expired” (preempted) queues on every level</a:t>
            </a:r>
          </a:p>
          <a:p>
            <a:pPr lvl="1"/>
            <a:r>
              <a:rPr lang="en-US" dirty="0"/>
              <a:t>Priority is recalculated when moving from active to expired</a:t>
            </a:r>
          </a:p>
          <a:p>
            <a:pPr lvl="1"/>
            <a:r>
              <a:rPr lang="en-US" dirty="0"/>
              <a:t>If the active queue is empty, the expired become active (pointer operation)</a:t>
            </a:r>
          </a:p>
          <a:p>
            <a:pPr lvl="1"/>
            <a:r>
              <a:rPr lang="en-US" dirty="0"/>
              <a:t>Tasks waiting for a long time gets a little „bonus”</a:t>
            </a:r>
          </a:p>
          <a:p>
            <a:r>
              <a:rPr lang="en-US" dirty="0"/>
              <a:t>From kernel v2.6.23 CFS (Completely fair scheduler)</a:t>
            </a:r>
          </a:p>
          <a:p>
            <a:pPr lvl="1"/>
            <a:r>
              <a:rPr lang="en-US" dirty="0"/>
              <a:t>See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27389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1279</Words>
  <Application>Microsoft Office PowerPoint</Application>
  <PresentationFormat>On-screen Show (4:3)</PresentationFormat>
  <Paragraphs>201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Huni_Quorum Medium BT</vt:lpstr>
      <vt:lpstr>Lucida Sans</vt:lpstr>
      <vt:lpstr>Lucida Sans Unicode</vt:lpstr>
      <vt:lpstr>Tahoma</vt:lpstr>
      <vt:lpstr>Wingdings</vt:lpstr>
      <vt:lpstr>Office-téma</vt:lpstr>
      <vt:lpstr>Worksheet</vt:lpstr>
      <vt:lpstr>PowerPoint Presentation</vt:lpstr>
      <vt:lpstr>Task scheduling (recap)</vt:lpstr>
      <vt:lpstr>The main blocks of the OS and the kernel (recap)</vt:lpstr>
      <vt:lpstr>Heterogeneous     multiprocessor systems</vt:lpstr>
      <vt:lpstr>Heterogeneous multiprocessor systems</vt:lpstr>
      <vt:lpstr>Common questions of heterogeneous multiprocessor systems</vt:lpstr>
      <vt:lpstr>Schedulers in practice: Windows</vt:lpstr>
      <vt:lpstr>PowerPoint Presentation</vt:lpstr>
      <vt:lpstr>Schedulers in practice: Linux</vt:lpstr>
      <vt:lpstr>Linux CFS (Molnár Ingo)</vt:lpstr>
      <vt:lpstr>Solaris UNIX</vt:lpstr>
      <vt:lpstr>Scheduling classes of Solaris UNIX</vt:lpstr>
      <vt:lpstr>Computation examples for simple schedulers</vt:lpstr>
      <vt:lpstr>Simple scheduler examples</vt:lpstr>
      <vt:lpstr>FCFS example</vt:lpstr>
      <vt:lpstr>SJF example</vt:lpstr>
      <vt:lpstr>RR (TS=2) example</vt:lpstr>
      <vt:lpstr>RR (TS=6) example</vt:lpstr>
      <vt:lpstr>Practice example for static multilevel scheduler</vt:lpstr>
      <vt:lpstr>Gantt chart (static multilvel)</vt:lpstr>
      <vt:lpstr>MFQ (Multilevel Feedback Queue) example</vt:lpstr>
      <vt:lpstr>Gantt chart (MFQ)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Predi</dc:creator>
  <cp:lastModifiedBy>psarkozy</cp:lastModifiedBy>
  <cp:revision>257</cp:revision>
  <dcterms:created xsi:type="dcterms:W3CDTF">2017-02-07T13:06:30Z</dcterms:created>
  <dcterms:modified xsi:type="dcterms:W3CDTF">2020-03-06T11:45:54Z</dcterms:modified>
</cp:coreProperties>
</file>