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57" r:id="rId3"/>
    <p:sldId id="259" r:id="rId4"/>
    <p:sldId id="258" r:id="rId5"/>
    <p:sldId id="260" r:id="rId6"/>
    <p:sldId id="261" r:id="rId7"/>
    <p:sldId id="262" r:id="rId8"/>
    <p:sldId id="263" r:id="rId9"/>
    <p:sldId id="264" r:id="rId10"/>
    <p:sldId id="265" r:id="rId11"/>
    <p:sldId id="266" r:id="rId12"/>
    <p:sldId id="270" r:id="rId13"/>
    <p:sldId id="267" r:id="rId14"/>
    <p:sldId id="268" r:id="rId15"/>
    <p:sldId id="269" r:id="rId16"/>
    <p:sldId id="271" r:id="rId17"/>
    <p:sldId id="272" r:id="rId18"/>
    <p:sldId id="273" r:id="rId19"/>
    <p:sldId id="274" r:id="rId20"/>
    <p:sldId id="276" r:id="rId21"/>
    <p:sldId id="277" r:id="rId22"/>
    <p:sldId id="278" r:id="rId23"/>
    <p:sldId id="275" r:id="rId24"/>
    <p:sldId id="279" r:id="rId25"/>
    <p:sldId id="280" r:id="rId26"/>
    <p:sldId id="281" r:id="rId27"/>
  </p:sldIdLst>
  <p:sldSz cx="9144000" cy="6858000" type="screen4x3"/>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1"/>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8014A7-3E76-4A8D-B716-02235D29DDE7}" type="datetimeFigureOut">
              <a:rPr lang="hu-HU" smtClean="0"/>
              <a:t>2017.02.28.</a:t>
            </a:fld>
            <a:endParaRPr lang="hu-HU"/>
          </a:p>
        </p:txBody>
      </p:sp>
      <p:sp>
        <p:nvSpPr>
          <p:cNvPr id="4" name="Diakép hely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6" name="Élőláb hely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39C7B9-DBA9-471C-8F8C-5DA2A7E6A871}" type="slidenum">
              <a:rPr lang="hu-HU" smtClean="0"/>
              <a:t>‹#›</a:t>
            </a:fld>
            <a:endParaRPr lang="hu-HU"/>
          </a:p>
        </p:txBody>
      </p:sp>
    </p:spTree>
    <p:extLst>
      <p:ext uri="{BB962C8B-B14F-4D97-AF65-F5344CB8AC3E}">
        <p14:creationId xmlns:p14="http://schemas.microsoft.com/office/powerpoint/2010/main" val="22206452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2130425"/>
            <a:ext cx="7772400" cy="1470025"/>
          </a:xfrm>
        </p:spPr>
        <p:txBody>
          <a:bodyPr/>
          <a:lstStyle/>
          <a:p>
            <a:r>
              <a:rPr lang="hu-HU" smtClean="0"/>
              <a:t>Mintacím szerkesztése</a:t>
            </a:r>
            <a:endParaRPr lang="hu-HU"/>
          </a:p>
        </p:txBody>
      </p:sp>
      <p:sp>
        <p:nvSpPr>
          <p:cNvPr id="3" name="Alcím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smtClean="0"/>
              <a:t>Alcím mintájának szerkesztése</a:t>
            </a:r>
            <a:endParaRPr lang="hu-HU"/>
          </a:p>
        </p:txBody>
      </p:sp>
      <p:sp>
        <p:nvSpPr>
          <p:cNvPr id="4" name="Dátum helye 3"/>
          <p:cNvSpPr>
            <a:spLocks noGrp="1"/>
          </p:cNvSpPr>
          <p:nvPr>
            <p:ph type="dt" sz="half" idx="10"/>
          </p:nvPr>
        </p:nvSpPr>
        <p:spPr/>
        <p:txBody>
          <a:bodyPr/>
          <a:lstStyle/>
          <a:p>
            <a:fld id="{6B4BABB7-4E9A-4C85-AF7B-691C4A374ACF}" type="datetimeFigureOut">
              <a:rPr lang="hu-HU" smtClean="0"/>
              <a:t>2017.02.28.</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B05C5DC8-9103-45CD-8D0B-51CE7B2850B3}" type="slidenum">
              <a:rPr lang="hu-HU" smtClean="0"/>
              <a:t>‹#›</a:t>
            </a:fld>
            <a:endParaRPr lang="hu-HU"/>
          </a:p>
        </p:txBody>
      </p:sp>
    </p:spTree>
    <p:extLst>
      <p:ext uri="{BB962C8B-B14F-4D97-AF65-F5344CB8AC3E}">
        <p14:creationId xmlns:p14="http://schemas.microsoft.com/office/powerpoint/2010/main" val="39684343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6B4BABB7-4E9A-4C85-AF7B-691C4A374ACF}" type="datetimeFigureOut">
              <a:rPr lang="hu-HU" smtClean="0"/>
              <a:t>2017.02.28.</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B05C5DC8-9103-45CD-8D0B-51CE7B2850B3}" type="slidenum">
              <a:rPr lang="hu-HU" smtClean="0"/>
              <a:t>‹#›</a:t>
            </a:fld>
            <a:endParaRPr lang="hu-HU"/>
          </a:p>
        </p:txBody>
      </p:sp>
    </p:spTree>
    <p:extLst>
      <p:ext uri="{BB962C8B-B14F-4D97-AF65-F5344CB8AC3E}">
        <p14:creationId xmlns:p14="http://schemas.microsoft.com/office/powerpoint/2010/main" val="1817269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8"/>
            <a:ext cx="2057400" cy="5851525"/>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457200" y="274638"/>
            <a:ext cx="6019800" cy="5851525"/>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6B4BABB7-4E9A-4C85-AF7B-691C4A374ACF}" type="datetimeFigureOut">
              <a:rPr lang="hu-HU" smtClean="0"/>
              <a:t>2017.02.28.</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B05C5DC8-9103-45CD-8D0B-51CE7B2850B3}" type="slidenum">
              <a:rPr lang="hu-HU" smtClean="0"/>
              <a:t>‹#›</a:t>
            </a:fld>
            <a:endParaRPr lang="hu-HU"/>
          </a:p>
        </p:txBody>
      </p:sp>
    </p:spTree>
    <p:extLst>
      <p:ext uri="{BB962C8B-B14F-4D97-AF65-F5344CB8AC3E}">
        <p14:creationId xmlns:p14="http://schemas.microsoft.com/office/powerpoint/2010/main" val="37178828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562074"/>
          </a:xfrm>
        </p:spPr>
        <p:txBody>
          <a:bodyPr>
            <a:normAutofit/>
          </a:bodyPr>
          <a:lstStyle>
            <a:lvl1pPr>
              <a:defRPr sz="2800"/>
            </a:lvl1pPr>
          </a:lstStyle>
          <a:p>
            <a:r>
              <a:rPr lang="en-US" noProof="0" dirty="0" err="1" smtClean="0"/>
              <a:t>Mintacím</a:t>
            </a:r>
            <a:r>
              <a:rPr lang="en-US" noProof="0" dirty="0" smtClean="0"/>
              <a:t> </a:t>
            </a:r>
            <a:r>
              <a:rPr lang="en-US" noProof="0" dirty="0" err="1" smtClean="0"/>
              <a:t>szerkesztése</a:t>
            </a:r>
            <a:endParaRPr lang="en-US" noProof="0" dirty="0"/>
          </a:p>
        </p:txBody>
      </p:sp>
      <p:sp>
        <p:nvSpPr>
          <p:cNvPr id="3" name="Tartalom helye 2"/>
          <p:cNvSpPr>
            <a:spLocks noGrp="1"/>
          </p:cNvSpPr>
          <p:nvPr>
            <p:ph idx="1"/>
          </p:nvPr>
        </p:nvSpPr>
        <p:spPr>
          <a:xfrm>
            <a:off x="457200" y="908720"/>
            <a:ext cx="8229600" cy="5328592"/>
          </a:xfrm>
        </p:spPr>
        <p:txBody>
          <a:bodyPr/>
          <a:lstStyle/>
          <a:p>
            <a:pPr lvl="0"/>
            <a:r>
              <a:rPr lang="en-US" noProof="0" dirty="0" err="1" smtClean="0"/>
              <a:t>Mintaszöveg</a:t>
            </a:r>
            <a:r>
              <a:rPr lang="en-US" noProof="0" dirty="0" smtClean="0"/>
              <a:t> </a:t>
            </a:r>
            <a:r>
              <a:rPr lang="en-US" noProof="0" dirty="0" err="1" smtClean="0"/>
              <a:t>szerkesztése</a:t>
            </a:r>
            <a:endParaRPr lang="en-US" noProof="0" dirty="0" smtClean="0"/>
          </a:p>
          <a:p>
            <a:pPr lvl="1"/>
            <a:r>
              <a:rPr lang="en-US" noProof="0" dirty="0" err="1" smtClean="0"/>
              <a:t>Második</a:t>
            </a:r>
            <a:r>
              <a:rPr lang="en-US" noProof="0" dirty="0" smtClean="0"/>
              <a:t> </a:t>
            </a:r>
            <a:r>
              <a:rPr lang="en-US" noProof="0" dirty="0" err="1" smtClean="0"/>
              <a:t>szint</a:t>
            </a:r>
            <a:endParaRPr lang="en-US" noProof="0" dirty="0" smtClean="0"/>
          </a:p>
          <a:p>
            <a:pPr lvl="2"/>
            <a:r>
              <a:rPr lang="en-US" noProof="0" dirty="0" err="1" smtClean="0"/>
              <a:t>Harmadik</a:t>
            </a:r>
            <a:r>
              <a:rPr lang="en-US" noProof="0" dirty="0" smtClean="0"/>
              <a:t> </a:t>
            </a:r>
            <a:r>
              <a:rPr lang="en-US" noProof="0" dirty="0" err="1" smtClean="0"/>
              <a:t>szint</a:t>
            </a:r>
            <a:endParaRPr lang="en-US" noProof="0" dirty="0" smtClean="0"/>
          </a:p>
          <a:p>
            <a:pPr lvl="3"/>
            <a:r>
              <a:rPr lang="en-US" noProof="0" dirty="0" err="1" smtClean="0"/>
              <a:t>Negyedik</a:t>
            </a:r>
            <a:r>
              <a:rPr lang="en-US" noProof="0" dirty="0" smtClean="0"/>
              <a:t> </a:t>
            </a:r>
            <a:r>
              <a:rPr lang="en-US" noProof="0" dirty="0" err="1" smtClean="0"/>
              <a:t>szint</a:t>
            </a:r>
            <a:endParaRPr lang="en-US" noProof="0" dirty="0" smtClean="0"/>
          </a:p>
          <a:p>
            <a:pPr lvl="4"/>
            <a:r>
              <a:rPr lang="en-US" noProof="0" dirty="0" err="1" smtClean="0"/>
              <a:t>Ötödik</a:t>
            </a:r>
            <a:r>
              <a:rPr lang="en-US" noProof="0" dirty="0" smtClean="0"/>
              <a:t> </a:t>
            </a:r>
            <a:r>
              <a:rPr lang="en-US" noProof="0" dirty="0" err="1" smtClean="0"/>
              <a:t>szint</a:t>
            </a:r>
            <a:endParaRPr lang="en-US" noProof="0" dirty="0"/>
          </a:p>
        </p:txBody>
      </p:sp>
      <p:sp>
        <p:nvSpPr>
          <p:cNvPr id="4" name="Dátum helye 3"/>
          <p:cNvSpPr>
            <a:spLocks noGrp="1"/>
          </p:cNvSpPr>
          <p:nvPr>
            <p:ph type="dt" sz="half" idx="10"/>
          </p:nvPr>
        </p:nvSpPr>
        <p:spPr/>
        <p:txBody>
          <a:bodyPr/>
          <a:lstStyle/>
          <a:p>
            <a:fld id="{6B4BABB7-4E9A-4C85-AF7B-691C4A374ACF}" type="datetimeFigureOut">
              <a:rPr lang="hu-HU" smtClean="0"/>
              <a:t>2017.02.28.</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B05C5DC8-9103-45CD-8D0B-51CE7B2850B3}" type="slidenum">
              <a:rPr lang="hu-HU" smtClean="0"/>
              <a:t>‹#›</a:t>
            </a:fld>
            <a:endParaRPr lang="hu-HU"/>
          </a:p>
        </p:txBody>
      </p:sp>
    </p:spTree>
    <p:extLst>
      <p:ext uri="{BB962C8B-B14F-4D97-AF65-F5344CB8AC3E}">
        <p14:creationId xmlns:p14="http://schemas.microsoft.com/office/powerpoint/2010/main" val="1922111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p:spPr>
        <p:txBody>
          <a:bodyPr anchor="t"/>
          <a:lstStyle>
            <a:lvl1pPr algn="l">
              <a:defRPr sz="4000" b="1" cap="all"/>
            </a:lvl1pPr>
          </a:lstStyle>
          <a:p>
            <a:r>
              <a:rPr lang="hu-HU" smtClean="0"/>
              <a:t>Mintacím szerkesztése</a:t>
            </a:r>
            <a:endParaRPr lang="hu-HU"/>
          </a:p>
        </p:txBody>
      </p:sp>
      <p:sp>
        <p:nvSpPr>
          <p:cNvPr id="3" name="Szöveg hely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smtClean="0"/>
              <a:t>Mintaszöveg szerkesztése</a:t>
            </a:r>
          </a:p>
        </p:txBody>
      </p:sp>
      <p:sp>
        <p:nvSpPr>
          <p:cNvPr id="4" name="Dátum helye 3"/>
          <p:cNvSpPr>
            <a:spLocks noGrp="1"/>
          </p:cNvSpPr>
          <p:nvPr>
            <p:ph type="dt" sz="half" idx="10"/>
          </p:nvPr>
        </p:nvSpPr>
        <p:spPr/>
        <p:txBody>
          <a:bodyPr/>
          <a:lstStyle/>
          <a:p>
            <a:fld id="{6B4BABB7-4E9A-4C85-AF7B-691C4A374ACF}" type="datetimeFigureOut">
              <a:rPr lang="hu-HU" smtClean="0"/>
              <a:t>2017.02.28.</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B05C5DC8-9103-45CD-8D0B-51CE7B2850B3}" type="slidenum">
              <a:rPr lang="hu-HU" smtClean="0"/>
              <a:t>‹#›</a:t>
            </a:fld>
            <a:endParaRPr lang="hu-HU"/>
          </a:p>
        </p:txBody>
      </p:sp>
    </p:spTree>
    <p:extLst>
      <p:ext uri="{BB962C8B-B14F-4D97-AF65-F5344CB8AC3E}">
        <p14:creationId xmlns:p14="http://schemas.microsoft.com/office/powerpoint/2010/main" val="29500692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átum helye 4"/>
          <p:cNvSpPr>
            <a:spLocks noGrp="1"/>
          </p:cNvSpPr>
          <p:nvPr>
            <p:ph type="dt" sz="half" idx="10"/>
          </p:nvPr>
        </p:nvSpPr>
        <p:spPr/>
        <p:txBody>
          <a:bodyPr/>
          <a:lstStyle/>
          <a:p>
            <a:fld id="{6B4BABB7-4E9A-4C85-AF7B-691C4A374ACF}" type="datetimeFigureOut">
              <a:rPr lang="hu-HU" smtClean="0"/>
              <a:t>2017.02.28.</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B05C5DC8-9103-45CD-8D0B-51CE7B2850B3}" type="slidenum">
              <a:rPr lang="hu-HU" smtClean="0"/>
              <a:t>‹#›</a:t>
            </a:fld>
            <a:endParaRPr lang="hu-HU"/>
          </a:p>
        </p:txBody>
      </p:sp>
    </p:spTree>
    <p:extLst>
      <p:ext uri="{BB962C8B-B14F-4D97-AF65-F5344CB8AC3E}">
        <p14:creationId xmlns:p14="http://schemas.microsoft.com/office/powerpoint/2010/main" val="4158323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a:defRPr/>
            </a:lvl1pPr>
          </a:lstStyle>
          <a:p>
            <a:r>
              <a:rPr lang="hu-HU" smtClean="0"/>
              <a:t>Mintacím szerkesztése</a:t>
            </a:r>
            <a:endParaRPr lang="hu-HU"/>
          </a:p>
        </p:txBody>
      </p:sp>
      <p:sp>
        <p:nvSpPr>
          <p:cNvPr id="3" name="Szöveg hely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Dátum helye 6"/>
          <p:cNvSpPr>
            <a:spLocks noGrp="1"/>
          </p:cNvSpPr>
          <p:nvPr>
            <p:ph type="dt" sz="half" idx="10"/>
          </p:nvPr>
        </p:nvSpPr>
        <p:spPr/>
        <p:txBody>
          <a:bodyPr/>
          <a:lstStyle/>
          <a:p>
            <a:fld id="{6B4BABB7-4E9A-4C85-AF7B-691C4A374ACF}" type="datetimeFigureOut">
              <a:rPr lang="hu-HU" smtClean="0"/>
              <a:t>2017.02.28.</a:t>
            </a:fld>
            <a:endParaRPr lang="hu-HU"/>
          </a:p>
        </p:txBody>
      </p:sp>
      <p:sp>
        <p:nvSpPr>
          <p:cNvPr id="8" name="Élőláb helye 7"/>
          <p:cNvSpPr>
            <a:spLocks noGrp="1"/>
          </p:cNvSpPr>
          <p:nvPr>
            <p:ph type="ftr" sz="quarter" idx="11"/>
          </p:nvPr>
        </p:nvSpPr>
        <p:spPr/>
        <p:txBody>
          <a:bodyPr/>
          <a:lstStyle/>
          <a:p>
            <a:endParaRPr lang="hu-HU"/>
          </a:p>
        </p:txBody>
      </p:sp>
      <p:sp>
        <p:nvSpPr>
          <p:cNvPr id="9" name="Dia számának helye 8"/>
          <p:cNvSpPr>
            <a:spLocks noGrp="1"/>
          </p:cNvSpPr>
          <p:nvPr>
            <p:ph type="sldNum" sz="quarter" idx="12"/>
          </p:nvPr>
        </p:nvSpPr>
        <p:spPr/>
        <p:txBody>
          <a:bodyPr/>
          <a:lstStyle/>
          <a:p>
            <a:fld id="{B05C5DC8-9103-45CD-8D0B-51CE7B2850B3}" type="slidenum">
              <a:rPr lang="hu-HU" smtClean="0"/>
              <a:t>‹#›</a:t>
            </a:fld>
            <a:endParaRPr lang="hu-HU"/>
          </a:p>
        </p:txBody>
      </p:sp>
    </p:spTree>
    <p:extLst>
      <p:ext uri="{BB962C8B-B14F-4D97-AF65-F5344CB8AC3E}">
        <p14:creationId xmlns:p14="http://schemas.microsoft.com/office/powerpoint/2010/main" val="937535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Dátum helye 2"/>
          <p:cNvSpPr>
            <a:spLocks noGrp="1"/>
          </p:cNvSpPr>
          <p:nvPr>
            <p:ph type="dt" sz="half" idx="10"/>
          </p:nvPr>
        </p:nvSpPr>
        <p:spPr/>
        <p:txBody>
          <a:bodyPr/>
          <a:lstStyle/>
          <a:p>
            <a:fld id="{6B4BABB7-4E9A-4C85-AF7B-691C4A374ACF}" type="datetimeFigureOut">
              <a:rPr lang="hu-HU" smtClean="0"/>
              <a:t>2017.02.28.</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B05C5DC8-9103-45CD-8D0B-51CE7B2850B3}" type="slidenum">
              <a:rPr lang="hu-HU" smtClean="0"/>
              <a:t>‹#›</a:t>
            </a:fld>
            <a:endParaRPr lang="hu-HU"/>
          </a:p>
        </p:txBody>
      </p:sp>
    </p:spTree>
    <p:extLst>
      <p:ext uri="{BB962C8B-B14F-4D97-AF65-F5344CB8AC3E}">
        <p14:creationId xmlns:p14="http://schemas.microsoft.com/office/powerpoint/2010/main" val="3975342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6B4BABB7-4E9A-4C85-AF7B-691C4A374ACF}" type="datetimeFigureOut">
              <a:rPr lang="hu-HU" smtClean="0"/>
              <a:t>2017.02.28.</a:t>
            </a:fld>
            <a:endParaRPr lang="hu-HU"/>
          </a:p>
        </p:txBody>
      </p:sp>
      <p:sp>
        <p:nvSpPr>
          <p:cNvPr id="3" name="Élőláb helye 2"/>
          <p:cNvSpPr>
            <a:spLocks noGrp="1"/>
          </p:cNvSpPr>
          <p:nvPr>
            <p:ph type="ftr" sz="quarter" idx="11"/>
          </p:nvPr>
        </p:nvSpPr>
        <p:spPr/>
        <p:txBody>
          <a:bodyPr/>
          <a:lstStyle/>
          <a:p>
            <a:endParaRPr lang="hu-HU"/>
          </a:p>
        </p:txBody>
      </p:sp>
      <p:sp>
        <p:nvSpPr>
          <p:cNvPr id="4" name="Dia számának helye 3"/>
          <p:cNvSpPr>
            <a:spLocks noGrp="1"/>
          </p:cNvSpPr>
          <p:nvPr>
            <p:ph type="sldNum" sz="quarter" idx="12"/>
          </p:nvPr>
        </p:nvSpPr>
        <p:spPr/>
        <p:txBody>
          <a:bodyPr/>
          <a:lstStyle/>
          <a:p>
            <a:fld id="{B05C5DC8-9103-45CD-8D0B-51CE7B2850B3}" type="slidenum">
              <a:rPr lang="hu-HU" smtClean="0"/>
              <a:t>‹#›</a:t>
            </a:fld>
            <a:endParaRPr lang="hu-HU"/>
          </a:p>
        </p:txBody>
      </p:sp>
    </p:spTree>
    <p:extLst>
      <p:ext uri="{BB962C8B-B14F-4D97-AF65-F5344CB8AC3E}">
        <p14:creationId xmlns:p14="http://schemas.microsoft.com/office/powerpoint/2010/main" val="29304902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3008313" cy="1162050"/>
          </a:xfrm>
        </p:spPr>
        <p:txBody>
          <a:bodyPr anchor="b"/>
          <a:lstStyle>
            <a:lvl1pPr algn="l">
              <a:defRPr sz="2000" b="1"/>
            </a:lvl1pPr>
          </a:lstStyle>
          <a:p>
            <a:r>
              <a:rPr lang="hu-HU" smtClean="0"/>
              <a:t>Mintacím szerkesztése</a:t>
            </a:r>
            <a:endParaRPr lang="hu-HU"/>
          </a:p>
        </p:txBody>
      </p:sp>
      <p:sp>
        <p:nvSpPr>
          <p:cNvPr id="3" name="Tartalom hely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p>
            <a:fld id="{6B4BABB7-4E9A-4C85-AF7B-691C4A374ACF}" type="datetimeFigureOut">
              <a:rPr lang="hu-HU" smtClean="0"/>
              <a:t>2017.02.28.</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B05C5DC8-9103-45CD-8D0B-51CE7B2850B3}" type="slidenum">
              <a:rPr lang="hu-HU" smtClean="0"/>
              <a:t>‹#›</a:t>
            </a:fld>
            <a:endParaRPr lang="hu-HU"/>
          </a:p>
        </p:txBody>
      </p:sp>
    </p:spTree>
    <p:extLst>
      <p:ext uri="{BB962C8B-B14F-4D97-AF65-F5344CB8AC3E}">
        <p14:creationId xmlns:p14="http://schemas.microsoft.com/office/powerpoint/2010/main" val="3386333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p:spPr>
        <p:txBody>
          <a:bodyPr anchor="b"/>
          <a:lstStyle>
            <a:lvl1pPr algn="l">
              <a:defRPr sz="2000" b="1"/>
            </a:lvl1pPr>
          </a:lstStyle>
          <a:p>
            <a:r>
              <a:rPr lang="hu-HU" smtClean="0"/>
              <a:t>Mintacím szerkesztése</a:t>
            </a:r>
            <a:endParaRPr lang="hu-HU"/>
          </a:p>
        </p:txBody>
      </p:sp>
      <p:sp>
        <p:nvSpPr>
          <p:cNvPr id="3" name="Kép hely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p>
            <a:fld id="{6B4BABB7-4E9A-4C85-AF7B-691C4A374ACF}" type="datetimeFigureOut">
              <a:rPr lang="hu-HU" smtClean="0"/>
              <a:t>2017.02.28.</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B05C5DC8-9103-45CD-8D0B-51CE7B2850B3}" type="slidenum">
              <a:rPr lang="hu-HU" smtClean="0"/>
              <a:t>‹#›</a:t>
            </a:fld>
            <a:endParaRPr lang="hu-HU"/>
          </a:p>
        </p:txBody>
      </p:sp>
    </p:spTree>
    <p:extLst>
      <p:ext uri="{BB962C8B-B14F-4D97-AF65-F5344CB8AC3E}">
        <p14:creationId xmlns:p14="http://schemas.microsoft.com/office/powerpoint/2010/main" val="2887567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hu-HU" smtClean="0"/>
              <a:t>Mintacím szerkesztése</a:t>
            </a:r>
            <a:endParaRPr lang="hu-HU"/>
          </a:p>
        </p:txBody>
      </p:sp>
      <p:sp>
        <p:nvSpPr>
          <p:cNvPr id="3" name="Szöveg hely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hu-HU" dirty="0" smtClean="0"/>
              <a:t>Mintaszöveg szerkesztése</a:t>
            </a:r>
          </a:p>
          <a:p>
            <a:pPr lvl="1"/>
            <a:r>
              <a:rPr lang="hu-HU" dirty="0" smtClean="0"/>
              <a:t>Második szint</a:t>
            </a:r>
          </a:p>
          <a:p>
            <a:pPr lvl="2"/>
            <a:r>
              <a:rPr lang="hu-HU" dirty="0" smtClean="0"/>
              <a:t>Harmadik szint</a:t>
            </a:r>
          </a:p>
          <a:p>
            <a:pPr lvl="3"/>
            <a:r>
              <a:rPr lang="hu-HU" dirty="0" smtClean="0"/>
              <a:t>Negyedik szint</a:t>
            </a:r>
          </a:p>
          <a:p>
            <a:pPr lvl="4"/>
            <a:r>
              <a:rPr lang="hu-HU" dirty="0" smtClean="0"/>
              <a:t>Ötödik szint</a:t>
            </a:r>
            <a:endParaRPr lang="hu-HU" dirty="0"/>
          </a:p>
        </p:txBody>
      </p:sp>
      <p:sp>
        <p:nvSpPr>
          <p:cNvPr id="4" name="Dátum hely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4BABB7-4E9A-4C85-AF7B-691C4A374ACF}" type="datetimeFigureOut">
              <a:rPr lang="hu-HU" smtClean="0"/>
              <a:t>2017.02.28.</a:t>
            </a:fld>
            <a:endParaRPr lang="hu-HU"/>
          </a:p>
        </p:txBody>
      </p:sp>
      <p:sp>
        <p:nvSpPr>
          <p:cNvPr id="5" name="Élőláb hely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Dia számának hely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5C5DC8-9103-45CD-8D0B-51CE7B2850B3}" type="slidenum">
              <a:rPr lang="hu-HU" smtClean="0"/>
              <a:t>‹#›</a:t>
            </a:fld>
            <a:endParaRPr lang="hu-HU"/>
          </a:p>
        </p:txBody>
      </p:sp>
      <p:sp>
        <p:nvSpPr>
          <p:cNvPr id="7" name="Szabadkézi sokszög 6"/>
          <p:cNvSpPr/>
          <p:nvPr userDrawn="1"/>
        </p:nvSpPr>
        <p:spPr>
          <a:xfrm>
            <a:off x="0" y="0"/>
            <a:ext cx="9144000" cy="2538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892034"/>
          </a:solidFill>
          <a:ln>
            <a:noFill/>
            <a:prstDash val="solid"/>
          </a:ln>
        </p:spPr>
        <p:txBody>
          <a:bodyPr vert="horz" wrap="square" lIns="90000" tIns="46800" rIns="90000" bIns="46800" anchor="ctr" anchorCtr="0" compatLnSpc="1"/>
          <a:lstStyle/>
          <a:p>
            <a:pPr marL="1368000" marR="0" lvl="0" indent="0" algn="l" rtl="0" hangingPunct="1">
              <a:lnSpc>
                <a:spcPct val="100000"/>
              </a:lnSpc>
              <a:spcBef>
                <a:spcPts val="0"/>
              </a:spcBef>
              <a:spcAft>
                <a:spcPts val="0"/>
              </a:spcAft>
              <a:buNone/>
              <a:tabLst>
                <a:tab pos="3852000" algn="l"/>
                <a:tab pos="8704440" algn="r"/>
                <a:tab pos="9722879" algn="l"/>
              </a:tabLst>
            </a:pPr>
            <a:r>
              <a:rPr lang="hu-HU" sz="1300" b="0" i="0" u="none" strike="noStrike" baseline="0">
                <a:ln>
                  <a:noFill/>
                </a:ln>
                <a:solidFill>
                  <a:srgbClr val="FFFFFF"/>
                </a:solidFill>
                <a:latin typeface="Arial" pitchFamily="34"/>
                <a:ea typeface="Lucida Sans Unicode" pitchFamily="2"/>
                <a:cs typeface="Tahoma" pitchFamily="2"/>
              </a:rPr>
              <a:t>BME MIT	</a:t>
            </a:r>
            <a:r>
              <a:rPr lang="hu-HU" sz="1300" b="0" i="0" u="none" strike="noStrike" baseline="0" smtClean="0">
                <a:ln>
                  <a:noFill/>
                </a:ln>
                <a:solidFill>
                  <a:srgbClr val="FFFFFF"/>
                </a:solidFill>
                <a:latin typeface="Arial" pitchFamily="34"/>
                <a:ea typeface="Lucida Sans Unicode" pitchFamily="2"/>
                <a:cs typeface="Tahoma" pitchFamily="2"/>
              </a:rPr>
              <a:t>Operating Systems</a:t>
            </a:r>
            <a:r>
              <a:rPr lang="hu-HU" sz="1300" b="0" i="0" u="none" strike="noStrike" baseline="0">
                <a:ln>
                  <a:noFill/>
                </a:ln>
                <a:solidFill>
                  <a:srgbClr val="FFFFFF"/>
                </a:solidFill>
                <a:latin typeface="Arial" pitchFamily="34"/>
                <a:ea typeface="Lucida Sans Unicode" pitchFamily="2"/>
                <a:cs typeface="Tahoma" pitchFamily="2"/>
              </a:rPr>
              <a:t>	</a:t>
            </a:r>
            <a:r>
              <a:rPr lang="hu-HU" sz="1300" b="0" i="0" u="none" strike="noStrike" baseline="0" smtClean="0">
                <a:ln>
                  <a:noFill/>
                </a:ln>
                <a:solidFill>
                  <a:srgbClr val="FFFFFF"/>
                </a:solidFill>
                <a:latin typeface="Arial" pitchFamily="34"/>
                <a:ea typeface="Lucida Sans Unicode" pitchFamily="2"/>
                <a:cs typeface="Tahoma" pitchFamily="2"/>
              </a:rPr>
              <a:t>Spring 2017.</a:t>
            </a:r>
            <a:endParaRPr lang="hu-HU" sz="1300" b="0" i="0" u="none" strike="noStrike" baseline="0">
              <a:ln>
                <a:noFill/>
              </a:ln>
              <a:solidFill>
                <a:srgbClr val="FFFFFF"/>
              </a:solidFill>
              <a:latin typeface="Arial" pitchFamily="34"/>
              <a:ea typeface="Lucida Sans Unicode" pitchFamily="2"/>
              <a:cs typeface="Tahoma" pitchFamily="2"/>
            </a:endParaRPr>
          </a:p>
        </p:txBody>
      </p:sp>
      <p:pic>
        <p:nvPicPr>
          <p:cNvPr id="8" name="Kép 7"/>
          <p:cNvPicPr>
            <a:picLocks noChangeAspect="1"/>
          </p:cNvPicPr>
          <p:nvPr userDrawn="1"/>
        </p:nvPicPr>
        <p:blipFill>
          <a:blip r:embed="rId13" cstate="screen">
            <a:lum/>
            <a:alphaModFix/>
            <a:extLst>
              <a:ext uri="{28A0092B-C50C-407E-A947-70E740481C1C}">
                <a14:useLocalDpi xmlns:a14="http://schemas.microsoft.com/office/drawing/2010/main"/>
              </a:ext>
            </a:extLst>
          </a:blip>
          <a:srcRect/>
          <a:stretch>
            <a:fillRect/>
          </a:stretch>
        </p:blipFill>
        <p:spPr>
          <a:xfrm>
            <a:off x="214560" y="-36000"/>
            <a:ext cx="1075680" cy="345600"/>
          </a:xfrm>
          <a:prstGeom prst="rect">
            <a:avLst/>
          </a:prstGeom>
          <a:noFill/>
          <a:ln>
            <a:noFill/>
          </a:ln>
        </p:spPr>
      </p:pic>
      <p:sp>
        <p:nvSpPr>
          <p:cNvPr id="9" name="Szabadkézi sokszög 8"/>
          <p:cNvSpPr/>
          <p:nvPr userDrawn="1"/>
        </p:nvSpPr>
        <p:spPr>
          <a:xfrm>
            <a:off x="0" y="6603120"/>
            <a:ext cx="9144000" cy="2559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892034"/>
          </a:solidFill>
          <a:ln>
            <a:noFill/>
            <a:prstDash val="solid"/>
          </a:ln>
        </p:spPr>
        <p:txBody>
          <a:bodyPr vert="horz" wrap="square" lIns="90000" tIns="46800" rIns="90000" bIns="46800" anchor="ctr" anchorCtr="0" compatLnSpc="1"/>
          <a:lstStyle/>
          <a:p>
            <a:pPr marL="144000" marR="0" lvl="0" indent="0" algn="l" rtl="0" hangingPunct="1">
              <a:lnSpc>
                <a:spcPct val="100000"/>
              </a:lnSpc>
              <a:spcBef>
                <a:spcPts val="0"/>
              </a:spcBef>
              <a:spcAft>
                <a:spcPts val="0"/>
              </a:spcAft>
              <a:buNone/>
              <a:tabLst>
                <a:tab pos="144000" algn="l"/>
                <a:tab pos="4446000" algn="ctr"/>
                <a:tab pos="8814240" algn="r"/>
                <a:tab pos="9843480" algn="l"/>
              </a:tabLst>
            </a:pPr>
            <a:r>
              <a:rPr lang="hu-HU" sz="1300" b="0" i="0" u="none" strike="noStrike" baseline="0" noProof="0" dirty="0" err="1" smtClean="0">
                <a:ln>
                  <a:noFill/>
                </a:ln>
                <a:solidFill>
                  <a:srgbClr val="FFFFFF"/>
                </a:solidFill>
                <a:latin typeface="Arial" pitchFamily="34"/>
                <a:ea typeface="Lucida Sans Unicode" pitchFamily="2"/>
                <a:cs typeface="Tahoma" pitchFamily="2"/>
              </a:rPr>
              <a:t>Task</a:t>
            </a:r>
            <a:r>
              <a:rPr lang="hu-HU" sz="1300" b="0" i="0" u="none" strike="noStrike" baseline="0" noProof="0" dirty="0" smtClean="0">
                <a:ln>
                  <a:noFill/>
                </a:ln>
                <a:solidFill>
                  <a:srgbClr val="FFFFFF"/>
                </a:solidFill>
                <a:latin typeface="Arial" pitchFamily="34"/>
                <a:ea typeface="Lucida Sans Unicode" pitchFamily="2"/>
                <a:cs typeface="Tahoma" pitchFamily="2"/>
              </a:rPr>
              <a:t> </a:t>
            </a:r>
            <a:r>
              <a:rPr lang="hu-HU" sz="1300" b="0" i="0" u="none" strike="noStrike" baseline="0" noProof="0" dirty="0" err="1" smtClean="0">
                <a:ln>
                  <a:noFill/>
                </a:ln>
                <a:solidFill>
                  <a:srgbClr val="FFFFFF"/>
                </a:solidFill>
                <a:latin typeface="Arial" pitchFamily="34"/>
                <a:ea typeface="Lucida Sans Unicode" pitchFamily="2"/>
                <a:cs typeface="Tahoma" pitchFamily="2"/>
              </a:rPr>
              <a:t>scheduling</a:t>
            </a:r>
            <a:r>
              <a:rPr lang="hu-HU" sz="1300" b="0" i="0" u="none" strike="noStrike" baseline="0" noProof="0" dirty="0" smtClean="0">
                <a:ln>
                  <a:noFill/>
                </a:ln>
                <a:solidFill>
                  <a:srgbClr val="FFFFFF"/>
                </a:solidFill>
                <a:latin typeface="Arial" pitchFamily="34"/>
                <a:ea typeface="Lucida Sans Unicode" pitchFamily="2"/>
                <a:cs typeface="Tahoma" pitchFamily="2"/>
              </a:rPr>
              <a:t> </a:t>
            </a:r>
            <a:r>
              <a:rPr lang="en-US" sz="1300" b="0" i="0" u="none" strike="noStrike" baseline="0" noProof="0" dirty="0" smtClean="0">
                <a:ln>
                  <a:noFill/>
                </a:ln>
                <a:solidFill>
                  <a:srgbClr val="FFFFFF"/>
                </a:solidFill>
                <a:latin typeface="Lucida Sans" pitchFamily="34"/>
                <a:ea typeface="Lucida Sans Unicode" pitchFamily="2"/>
                <a:cs typeface="Tahoma" pitchFamily="2"/>
              </a:rPr>
              <a:t>		 </a:t>
            </a:r>
            <a:fld id="{0CB70EE1-8A44-41CD-97B3-65BE96751241}" type="slidenum">
              <a:rPr lang="en-US" sz="1400" noProof="0" smtClean="0">
                <a:solidFill>
                  <a:schemeClr val="bg1"/>
                </a:solidFill>
                <a:latin typeface="+mj-lt"/>
              </a:rPr>
              <a:pPr marL="144000" marR="0" lvl="0" indent="0" algn="l" rtl="0" hangingPunct="1">
                <a:lnSpc>
                  <a:spcPct val="100000"/>
                </a:lnSpc>
                <a:spcBef>
                  <a:spcPts val="0"/>
                </a:spcBef>
                <a:spcAft>
                  <a:spcPts val="0"/>
                </a:spcAft>
                <a:buNone/>
                <a:tabLst>
                  <a:tab pos="144000" algn="l"/>
                  <a:tab pos="4446000" algn="ctr"/>
                  <a:tab pos="8814240" algn="r"/>
                  <a:tab pos="9843480" algn="l"/>
                </a:tabLst>
              </a:pPr>
              <a:t>‹#›</a:t>
            </a:fld>
            <a:r>
              <a:rPr lang="en-US" sz="1400" b="0" i="0" u="none" strike="noStrike" baseline="0" noProof="0" dirty="0" smtClean="0">
                <a:ln>
                  <a:noFill/>
                </a:ln>
                <a:solidFill>
                  <a:srgbClr val="FFFFFF"/>
                </a:solidFill>
                <a:latin typeface="+mj-lt"/>
                <a:ea typeface="Lucida Sans Unicode" pitchFamily="2"/>
                <a:cs typeface="Tahoma" pitchFamily="2"/>
              </a:rPr>
              <a:t> / </a:t>
            </a:r>
            <a:r>
              <a:rPr lang="hu-HU" sz="1400" b="0" i="0" u="none" strike="noStrike" baseline="0" noProof="0" dirty="0" smtClean="0">
                <a:ln>
                  <a:noFill/>
                </a:ln>
                <a:solidFill>
                  <a:srgbClr val="FFFFFF"/>
                </a:solidFill>
                <a:latin typeface="+mj-lt"/>
                <a:ea typeface="Lucida Sans Unicode" pitchFamily="2"/>
                <a:cs typeface="Tahoma" pitchFamily="2"/>
              </a:rPr>
              <a:t>26</a:t>
            </a:r>
            <a:endParaRPr lang="en-US" sz="1400" b="0" i="0" u="none" strike="noStrike" baseline="0" noProof="0" dirty="0">
              <a:ln>
                <a:noFill/>
              </a:ln>
              <a:solidFill>
                <a:srgbClr val="FFFFFF"/>
              </a:solidFill>
              <a:latin typeface="+mj-lt"/>
              <a:ea typeface="Lucida Sans Unicode" pitchFamily="2"/>
              <a:cs typeface="Tahoma" pitchFamily="2"/>
            </a:endParaRPr>
          </a:p>
        </p:txBody>
      </p:sp>
    </p:spTree>
    <p:extLst>
      <p:ext uri="{BB962C8B-B14F-4D97-AF65-F5344CB8AC3E}">
        <p14:creationId xmlns:p14="http://schemas.microsoft.com/office/powerpoint/2010/main" val="16708166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cs.bme.hu/~sali/thalg/" TargetMode="Externa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cím 2"/>
          <p:cNvSpPr txBox="1">
            <a:spLocks noGrp="1"/>
          </p:cNvSpPr>
          <p:nvPr>
            <p:ph type="subTitle" idx="4294967295"/>
          </p:nvPr>
        </p:nvSpPr>
        <p:spPr>
          <a:xfrm>
            <a:off x="0" y="3212976"/>
            <a:ext cx="9144000" cy="3200876"/>
          </a:xfrm>
        </p:spPr>
        <p:txBody>
          <a:bodyPr>
            <a:spAutoFit/>
          </a:bodyPr>
          <a:lstStyle>
            <a:defPPr lvl="0">
              <a:buClr>
                <a:srgbClr val="000000"/>
              </a:buClr>
              <a:buSzPct val="100000"/>
              <a:buFont typeface="Huni_Quorum Medium BT" pitchFamily="34"/>
              <a:buNone/>
            </a:defPPr>
            <a:lvl1pPr lvl="0">
              <a:buClr>
                <a:srgbClr val="000000"/>
              </a:buClr>
              <a:buSzPct val="100000"/>
              <a:buFont typeface="Huni_Quorum Medium BT" pitchFamily="34"/>
              <a:buChar char="•"/>
            </a:lvl1pPr>
            <a:lvl2pPr lvl="1">
              <a:buClr>
                <a:srgbClr val="000000"/>
              </a:buClr>
              <a:buSzPct val="100000"/>
              <a:buFont typeface="Huni_Quorum Medium BT" pitchFamily="34"/>
              <a:buChar char="–"/>
            </a:lvl2pPr>
            <a:lvl3pPr lvl="2">
              <a:buClr>
                <a:srgbClr val="000000"/>
              </a:buClr>
              <a:buSzPct val="100000"/>
              <a:buFont typeface="Huni_Quorum Medium BT" pitchFamily="34"/>
              <a:buChar char="•"/>
            </a:lvl3pPr>
            <a:lvl4pPr lvl="3">
              <a:buClr>
                <a:srgbClr val="000000"/>
              </a:buClr>
              <a:buSzPct val="100000"/>
              <a:buFont typeface="Huni_Quorum Medium BT" pitchFamily="34"/>
              <a:buChar char="–"/>
            </a:lvl4pPr>
            <a:lvl5pPr lvl="4">
              <a:buClr>
                <a:srgbClr val="000000"/>
              </a:buClr>
              <a:buSzPct val="100000"/>
              <a:buFont typeface="Huni_Quorum Medium BT" pitchFamily="34"/>
              <a:buChar char="»"/>
            </a:lvl5pPr>
            <a:lvl6pPr lvl="5">
              <a:buClr>
                <a:srgbClr val="000000"/>
              </a:buClr>
              <a:buSzPct val="100000"/>
              <a:buFont typeface="Huni_Quorum Medium BT" pitchFamily="34"/>
              <a:buChar char="»"/>
            </a:lvl6pPr>
            <a:lvl7pPr lvl="6">
              <a:buClr>
                <a:srgbClr val="000000"/>
              </a:buClr>
              <a:buSzPct val="100000"/>
              <a:buFont typeface="Huni_Quorum Medium BT" pitchFamily="34"/>
              <a:buChar char="»"/>
            </a:lvl7pPr>
            <a:lvl8pPr lvl="7">
              <a:buClr>
                <a:srgbClr val="000000"/>
              </a:buClr>
              <a:buSzPct val="100000"/>
              <a:buFont typeface="Huni_Quorum Medium BT" pitchFamily="34"/>
              <a:buChar char="»"/>
            </a:lvl8pPr>
            <a:lvl9pPr lvl="8">
              <a:buClr>
                <a:srgbClr val="000000"/>
              </a:buClr>
              <a:buSzPct val="100000"/>
              <a:buFont typeface="Huni_Quorum Medium BT" pitchFamily="34"/>
              <a:buChar char="»"/>
            </a:lvl9pPr>
          </a:lstStyle>
          <a:p>
            <a:pPr marL="0" lvl="0" indent="0" algn="ctr">
              <a:spcBef>
                <a:spcPts val="598"/>
              </a:spcBef>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r>
              <a:rPr lang="en-US" sz="2400" i="1" err="1" smtClean="0">
                <a:latin typeface="Huni_Quorum Medium BT" pitchFamily="34"/>
              </a:rPr>
              <a:t>Péter</a:t>
            </a:r>
            <a:r>
              <a:rPr lang="en-US" sz="2400" i="1" smtClean="0">
                <a:latin typeface="Huni_Quorum Medium BT" pitchFamily="34"/>
              </a:rPr>
              <a:t> </a:t>
            </a:r>
            <a:r>
              <a:rPr lang="en-US" sz="2400" i="1" err="1" smtClean="0">
                <a:latin typeface="Huni_Quorum Medium BT" pitchFamily="34"/>
              </a:rPr>
              <a:t>Györke</a:t>
            </a:r>
            <a:r>
              <a:rPr lang="en-US" sz="1800" i="1" smtClean="0">
                <a:latin typeface="Huni_Quorum Medium BT" pitchFamily="34"/>
              </a:rPr>
              <a:t/>
            </a:r>
            <a:br>
              <a:rPr lang="en-US" sz="1800" i="1" smtClean="0">
                <a:latin typeface="Huni_Quorum Medium BT" pitchFamily="34"/>
              </a:rPr>
            </a:br>
            <a:r>
              <a:rPr lang="en-US" sz="1200" smtClean="0">
                <a:latin typeface="Huni_Quorum Medium BT" pitchFamily="34"/>
              </a:rPr>
              <a:t>http://www.mit.bme.hu/~gyorke/</a:t>
            </a:r>
          </a:p>
          <a:p>
            <a:pPr marL="0" lvl="0" indent="0" algn="ctr">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r>
              <a:rPr lang="en-US" sz="2400" i="1" smtClean="0">
                <a:latin typeface="Huni_Quorum Medium BT" pitchFamily="34"/>
              </a:rPr>
              <a:t>gyorke@mit.bme.hu</a:t>
            </a:r>
          </a:p>
          <a:p>
            <a:pPr marL="0" lvl="0" indent="0" algn="ctr">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endParaRPr lang="en-US" sz="2400" i="1" smtClean="0">
              <a:latin typeface="Huni_Quorum Medium BT" pitchFamily="34"/>
            </a:endParaRPr>
          </a:p>
          <a:p>
            <a:pPr marL="0" lvl="0" indent="0" algn="ctr">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r>
              <a:rPr lang="en-US" sz="1200" smtClean="0"/>
              <a:t>Budapest University of Technology and Economics (BME)</a:t>
            </a:r>
          </a:p>
          <a:p>
            <a:pPr marL="0" lvl="0" indent="0" algn="ctr">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r>
              <a:rPr lang="en-US" sz="1200" smtClean="0">
                <a:latin typeface="Huni_Quorum Medium BT" pitchFamily="34"/>
              </a:rPr>
              <a:t>Department of Measurement and Information Systems (MIT)</a:t>
            </a:r>
          </a:p>
          <a:p>
            <a:pPr marL="0" lvl="0" indent="0" algn="ctr">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endParaRPr lang="en-US" sz="1200" smtClean="0">
              <a:latin typeface="Huni_Quorum Medium BT" pitchFamily="34"/>
            </a:endParaRPr>
          </a:p>
          <a:p>
            <a:pPr marL="0" lvl="0" indent="0" algn="ctr">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endParaRPr lang="en-US" sz="1200" smtClean="0">
              <a:latin typeface="Huni_Quorum Medium BT" pitchFamily="34"/>
            </a:endParaRPr>
          </a:p>
          <a:p>
            <a:pPr marL="0" lvl="0" indent="0" algn="ctr">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endParaRPr lang="en-US" sz="1200" smtClean="0">
              <a:latin typeface="Huni_Quorum Medium BT" pitchFamily="34"/>
            </a:endParaRPr>
          </a:p>
          <a:p>
            <a:pPr marL="0" lvl="0" indent="0" algn="ctr">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endParaRPr lang="en-US" sz="1200" smtClean="0">
              <a:latin typeface="Huni_Quorum Medium BT" pitchFamily="34"/>
            </a:endParaRPr>
          </a:p>
          <a:p>
            <a:pPr marL="0" lvl="0" indent="0" algn="ctr">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r>
              <a:rPr lang="en-US" sz="1000" smtClean="0">
                <a:latin typeface="Huni_Quorum Medium BT" pitchFamily="34"/>
              </a:rPr>
              <a:t>The slides of the latest lecture will be on the course page. (https://www.mit.bme.hu/eng/oktatas/targyak/vimiab00)</a:t>
            </a:r>
            <a:br>
              <a:rPr lang="en-US" sz="1000" smtClean="0">
                <a:latin typeface="Huni_Quorum Medium BT" pitchFamily="34"/>
              </a:rPr>
            </a:br>
            <a:r>
              <a:rPr lang="en-US" sz="1000" smtClean="0">
                <a:latin typeface="Huni_Quorum Medium BT" pitchFamily="34"/>
              </a:rPr>
              <a:t>These slides are under copyright.</a:t>
            </a:r>
            <a:endParaRPr lang="en-US" sz="1000">
              <a:latin typeface="Huni_Quorum Medium BT" pitchFamily="34"/>
            </a:endParaRPr>
          </a:p>
        </p:txBody>
      </p:sp>
      <p:sp>
        <p:nvSpPr>
          <p:cNvPr id="5" name="Cím 1"/>
          <p:cNvSpPr txBox="1">
            <a:spLocks/>
          </p:cNvSpPr>
          <p:nvPr/>
        </p:nvSpPr>
        <p:spPr>
          <a:xfrm>
            <a:off x="93600" y="2135412"/>
            <a:ext cx="9050400" cy="830997"/>
          </a:xfrm>
          <a:prstGeom prst="rect">
            <a:avLst/>
          </a:prstGeom>
        </p:spPr>
        <p:txBody>
          <a:bodyPr vert="horz" lIns="91440" tIns="45720" rIns="91440" bIns="45720" rtlCol="0" anchor="ctr">
            <a:spAutoFit/>
          </a:bodyPr>
          <a:lstStyle>
            <a:defPPr lvl="0">
              <a:buClr>
                <a:srgbClr val="000000"/>
              </a:buClr>
              <a:buSzPct val="100000"/>
              <a:buFont typeface="Huni_Quorum Medium BT" pitchFamily="34"/>
              <a:buNone/>
              <a:defRPr/>
            </a:defPPr>
            <a:lvl1pPr lvl="0" algn="ctr" defTabSz="914400" rtl="0" eaLnBrk="1" latinLnBrk="0" hangingPunct="1">
              <a:spcBef>
                <a:spcPct val="0"/>
              </a:spcBef>
              <a:buClr>
                <a:srgbClr val="000000"/>
              </a:buClr>
              <a:buSzPct val="100000"/>
              <a:buFont typeface="Huni_Quorum Medium BT" pitchFamily="34"/>
              <a:buChar char="•"/>
              <a:defRPr sz="4400" kern="1200">
                <a:solidFill>
                  <a:schemeClr val="tx1"/>
                </a:solidFill>
                <a:latin typeface="+mj-lt"/>
                <a:ea typeface="+mj-ea"/>
                <a:cs typeface="+mj-cs"/>
              </a:defRPr>
            </a:lvl1pPr>
            <a:lvl2pPr lvl="1">
              <a:buSzPct val="45000"/>
              <a:buFont typeface="StarSymbol"/>
              <a:buChar char="●"/>
              <a:defRPr/>
            </a:lvl2pPr>
            <a:lvl3pPr lvl="2">
              <a:buSzPct val="45000"/>
              <a:buFont typeface="StarSymbol"/>
              <a:buChar char="●"/>
              <a:defRPr/>
            </a:lvl3pPr>
            <a:lvl4pPr lvl="3">
              <a:buSzPct val="45000"/>
              <a:buFont typeface="StarSymbol"/>
              <a:buChar char="●"/>
              <a:defRPr/>
            </a:lvl4pPr>
            <a:lvl5pPr lvl="4">
              <a:buSzPct val="45000"/>
              <a:buFont typeface="StarSymbol"/>
              <a:buChar char="●"/>
              <a:defRPr/>
            </a:lvl5pPr>
            <a:lvl6pPr lvl="5">
              <a:buSzPct val="45000"/>
              <a:buFont typeface="StarSymbol"/>
              <a:buChar char="●"/>
              <a:defRPr/>
            </a:lvl6pPr>
            <a:lvl7pPr lvl="6">
              <a:buSzPct val="45000"/>
              <a:buFont typeface="StarSymbol"/>
              <a:buChar char="●"/>
              <a:defRPr/>
            </a:lvl7pPr>
            <a:lvl8pPr lvl="7">
              <a:buSzPct val="45000"/>
              <a:buFont typeface="StarSymbol"/>
              <a:buChar char="●"/>
              <a:defRPr/>
            </a:lvl8pPr>
            <a:lvl9pPr lvl="8">
              <a:buSzPct val="45000"/>
              <a:buFont typeface="StarSymbol"/>
              <a:buChar char="●"/>
              <a:defRPr/>
            </a:lvl9pPr>
          </a:lstStyle>
          <a:p>
            <a:pPr>
              <a:lnSpc>
                <a:spcPct val="150000"/>
              </a:lnSpc>
              <a:buFont typeface="Huni_Quorum Medium BT" pitchFamily="34"/>
              <a:buNone/>
            </a:pPr>
            <a:r>
              <a:rPr lang="en-US" sz="3200" smtClean="0"/>
              <a:t>Operating Systems</a:t>
            </a:r>
            <a:r>
              <a:rPr lang="hu-HU" sz="3200" smtClean="0"/>
              <a:t> Internals</a:t>
            </a:r>
            <a:r>
              <a:rPr lang="en-US" sz="3200" smtClean="0"/>
              <a:t> –</a:t>
            </a:r>
            <a:r>
              <a:rPr lang="hu-HU" sz="3200" smtClean="0"/>
              <a:t> Task scheduling</a:t>
            </a:r>
            <a:r>
              <a:rPr lang="en-US" sz="3200" smtClean="0"/>
              <a:t> </a:t>
            </a:r>
            <a:endParaRPr lang="en-US" sz="3200"/>
          </a:p>
        </p:txBody>
      </p:sp>
    </p:spTree>
    <p:extLst>
      <p:ext uri="{BB962C8B-B14F-4D97-AF65-F5344CB8AC3E}">
        <p14:creationId xmlns:p14="http://schemas.microsoft.com/office/powerpoint/2010/main" val="28528785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US" dirty="0" smtClean="0"/>
              <a:t>Simple FCFS example</a:t>
            </a:r>
            <a:endParaRPr lang="en-US" dirty="0"/>
          </a:p>
        </p:txBody>
      </p:sp>
      <p:sp>
        <p:nvSpPr>
          <p:cNvPr id="3" name="Tartalom helye 2"/>
          <p:cNvSpPr>
            <a:spLocks noGrp="1"/>
          </p:cNvSpPr>
          <p:nvPr>
            <p:ph idx="1"/>
          </p:nvPr>
        </p:nvSpPr>
        <p:spPr>
          <a:xfrm>
            <a:off x="457200" y="908720"/>
            <a:ext cx="8229600" cy="2088232"/>
          </a:xfrm>
        </p:spPr>
        <p:txBody>
          <a:bodyPr>
            <a:normAutofit fontScale="85000" lnSpcReduction="10000"/>
          </a:bodyPr>
          <a:lstStyle/>
          <a:p>
            <a:r>
              <a:rPr lang="en-US" dirty="0" smtClean="0"/>
              <a:t>The tasks are arriving sequentially into the state RTR</a:t>
            </a:r>
          </a:p>
          <a:p>
            <a:r>
              <a:rPr lang="en-US" dirty="0" smtClean="0"/>
              <a:t>The scheduler executes them in the order of arrival</a:t>
            </a:r>
          </a:p>
          <a:p>
            <a:r>
              <a:rPr lang="en-US" dirty="0" smtClean="0"/>
              <a:t>The scheduler don’t know the CPU-burst duration in advance</a:t>
            </a:r>
            <a:endParaRPr lang="en-US" dirty="0"/>
          </a:p>
        </p:txBody>
      </p:sp>
      <p:pic>
        <p:nvPicPr>
          <p:cNvPr id="3074" name="Picture 2"/>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251520" y="3604448"/>
            <a:ext cx="8580834" cy="19697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926492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US" dirty="0" smtClean="0"/>
              <a:t>Evaluation of the FCFS scheduler</a:t>
            </a:r>
            <a:endParaRPr lang="en-US" dirty="0"/>
          </a:p>
        </p:txBody>
      </p:sp>
      <p:sp>
        <p:nvSpPr>
          <p:cNvPr id="3" name="Tartalom helye 2"/>
          <p:cNvSpPr>
            <a:spLocks noGrp="1"/>
          </p:cNvSpPr>
          <p:nvPr>
            <p:ph idx="1"/>
          </p:nvPr>
        </p:nvSpPr>
        <p:spPr/>
        <p:txBody>
          <a:bodyPr>
            <a:normAutofit fontScale="70000" lnSpcReduction="20000"/>
          </a:bodyPr>
          <a:lstStyle/>
          <a:p>
            <a:r>
              <a:rPr lang="en-US" dirty="0" smtClean="0"/>
              <a:t>Properties</a:t>
            </a:r>
          </a:p>
          <a:p>
            <a:pPr lvl="1"/>
            <a:r>
              <a:rPr lang="en-US" dirty="0" smtClean="0"/>
              <a:t>Cooperative scheduler (non-preemptive)</a:t>
            </a:r>
          </a:p>
          <a:p>
            <a:pPr lvl="1"/>
            <a:r>
              <a:rPr lang="en-US" dirty="0" smtClean="0"/>
              <a:t>Very simple data structure and algorithm</a:t>
            </a:r>
          </a:p>
          <a:p>
            <a:r>
              <a:rPr lang="en-US" dirty="0" smtClean="0"/>
              <a:t>Algorithmic complexity (insertion, seek)</a:t>
            </a:r>
          </a:p>
          <a:p>
            <a:pPr lvl="1"/>
            <a:r>
              <a:rPr lang="en-US" dirty="0" smtClean="0"/>
              <a:t>O(1)</a:t>
            </a:r>
          </a:p>
          <a:p>
            <a:r>
              <a:rPr lang="en-US" dirty="0" smtClean="0"/>
              <a:t>Overhead</a:t>
            </a:r>
          </a:p>
          <a:p>
            <a:pPr lvl="1"/>
            <a:r>
              <a:rPr lang="en-US" dirty="0" smtClean="0"/>
              <a:t>minimal</a:t>
            </a:r>
          </a:p>
          <a:p>
            <a:r>
              <a:rPr lang="en-US" dirty="0" smtClean="0"/>
              <a:t>Quality of service, problems</a:t>
            </a:r>
          </a:p>
          <a:p>
            <a:pPr lvl="1"/>
            <a:r>
              <a:rPr lang="en-US" dirty="0" smtClean="0"/>
              <a:t>What happens when a long CPU burst task runs?</a:t>
            </a:r>
          </a:p>
          <a:p>
            <a:pPr lvl="2"/>
            <a:r>
              <a:rPr lang="en-US" dirty="0" smtClean="0"/>
              <a:t>Convoy-effect: The RTR tasks are jammed behind the long CPU burst R task</a:t>
            </a:r>
          </a:p>
          <a:p>
            <a:pPr lvl="2"/>
            <a:r>
              <a:rPr lang="en-US" dirty="0" smtClean="0"/>
              <a:t>There are some I/O </a:t>
            </a:r>
            <a:r>
              <a:rPr lang="en-US" dirty="0" err="1" smtClean="0"/>
              <a:t>inte</a:t>
            </a:r>
            <a:r>
              <a:rPr lang="hu-HU" dirty="0" smtClean="0"/>
              <a:t>n</a:t>
            </a:r>
            <a:r>
              <a:rPr lang="en-US" dirty="0" err="1" smtClean="0"/>
              <a:t>sive</a:t>
            </a:r>
            <a:r>
              <a:rPr lang="en-US" dirty="0" smtClean="0"/>
              <a:t> tasks, but they won’t entering into waiting state</a:t>
            </a:r>
          </a:p>
          <a:p>
            <a:pPr lvl="2"/>
            <a:r>
              <a:rPr lang="en-US" dirty="0" smtClean="0"/>
              <a:t>This method results higher average waiting time</a:t>
            </a:r>
          </a:p>
          <a:p>
            <a:r>
              <a:rPr lang="en-US" dirty="0" smtClean="0"/>
              <a:t>Practice example</a:t>
            </a:r>
          </a:p>
          <a:p>
            <a:pPr lvl="1"/>
            <a:r>
              <a:rPr lang="en-US" dirty="0" smtClean="0"/>
              <a:t>Tasks arriving in order: P1…P3, CPU bursts: P1: 24, P2: 3, P3: 3</a:t>
            </a:r>
          </a:p>
          <a:p>
            <a:pPr lvl="1"/>
            <a:r>
              <a:rPr lang="en-US" dirty="0" smtClean="0"/>
              <a:t>How long is the average waiting time?</a:t>
            </a:r>
          </a:p>
          <a:p>
            <a:r>
              <a:rPr lang="en-US" dirty="0" smtClean="0"/>
              <a:t>Further thoughts (for home)</a:t>
            </a:r>
          </a:p>
          <a:p>
            <a:pPr lvl="1"/>
            <a:r>
              <a:rPr lang="en-US" dirty="0" smtClean="0"/>
              <a:t>How can we evaluate this scheduler when all tasks are I/O intensive?</a:t>
            </a:r>
            <a:endParaRPr lang="en-US" dirty="0"/>
          </a:p>
        </p:txBody>
      </p:sp>
    </p:spTree>
    <p:extLst>
      <p:ext uri="{BB962C8B-B14F-4D97-AF65-F5344CB8AC3E}">
        <p14:creationId xmlns:p14="http://schemas.microsoft.com/office/powerpoint/2010/main" val="14041063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US" dirty="0" smtClean="0"/>
              <a:t>Practice</a:t>
            </a:r>
            <a:endParaRPr lang="en-US" dirty="0"/>
          </a:p>
        </p:txBody>
      </p:sp>
      <p:pic>
        <p:nvPicPr>
          <p:cNvPr id="5122" name="Picture 2"/>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3120" y="1988840"/>
            <a:ext cx="8961927" cy="27528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33772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US" dirty="0" smtClean="0"/>
              <a:t>How to address these the problems of FCFS?</a:t>
            </a:r>
            <a:endParaRPr lang="en-US" dirty="0"/>
          </a:p>
        </p:txBody>
      </p:sp>
      <p:sp>
        <p:nvSpPr>
          <p:cNvPr id="3" name="Tartalom helye 2"/>
          <p:cNvSpPr>
            <a:spLocks noGrp="1"/>
          </p:cNvSpPr>
          <p:nvPr>
            <p:ph idx="1"/>
          </p:nvPr>
        </p:nvSpPr>
        <p:spPr/>
        <p:txBody>
          <a:bodyPr>
            <a:normAutofit fontScale="70000" lnSpcReduction="20000"/>
          </a:bodyPr>
          <a:lstStyle/>
          <a:p>
            <a:r>
              <a:rPr lang="en-US" dirty="0" smtClean="0"/>
              <a:t>Interrupt the tasks with long CPU bursts</a:t>
            </a:r>
          </a:p>
          <a:p>
            <a:pPr lvl="1"/>
            <a:r>
              <a:rPr lang="en-US" dirty="0" smtClean="0"/>
              <a:t>The convoy-effect disappears</a:t>
            </a:r>
          </a:p>
          <a:p>
            <a:pPr lvl="1"/>
            <a:r>
              <a:rPr lang="en-US" dirty="0" smtClean="0"/>
              <a:t>It is expected: shorter average waiting time </a:t>
            </a:r>
          </a:p>
          <a:p>
            <a:pPr lvl="1"/>
            <a:r>
              <a:rPr lang="en-US" dirty="0" smtClean="0"/>
              <a:t>The scheduler becomes preemptive</a:t>
            </a:r>
          </a:p>
          <a:p>
            <a:pPr lvl="1"/>
            <a:r>
              <a:rPr lang="en-US" dirty="0" smtClean="0"/>
              <a:t>The algorithmic </a:t>
            </a:r>
            <a:r>
              <a:rPr lang="en-US" dirty="0" smtClean="0"/>
              <a:t>complexity </a:t>
            </a:r>
            <a:r>
              <a:rPr lang="en-US" dirty="0" smtClean="0"/>
              <a:t>stays the same</a:t>
            </a:r>
          </a:p>
          <a:p>
            <a:pPr lvl="1"/>
            <a:r>
              <a:rPr lang="en-US" b="1" dirty="0" smtClean="0">
                <a:sym typeface="Wingdings" pitchFamily="2" charset="2"/>
              </a:rPr>
              <a:t>Round-robin scheduling (RR)</a:t>
            </a:r>
          </a:p>
          <a:p>
            <a:pPr marL="457200" lvl="1" indent="0">
              <a:buNone/>
            </a:pPr>
            <a:endParaRPr lang="en-US" dirty="0" smtClean="0">
              <a:sym typeface="Wingdings" pitchFamily="2" charset="2"/>
            </a:endParaRPr>
          </a:p>
          <a:p>
            <a:r>
              <a:rPr lang="en-US" dirty="0" smtClean="0">
                <a:sym typeface="Wingdings" pitchFamily="2" charset="2"/>
              </a:rPr>
              <a:t>Execute the task first with shorter CPU burst</a:t>
            </a:r>
          </a:p>
          <a:p>
            <a:pPr lvl="1"/>
            <a:r>
              <a:rPr lang="en-US" dirty="0" smtClean="0"/>
              <a:t>The convoy-effect disappears</a:t>
            </a:r>
          </a:p>
          <a:p>
            <a:pPr lvl="1"/>
            <a:r>
              <a:rPr lang="en-US" dirty="0" smtClean="0"/>
              <a:t>The I/O intensive tasks enters quickly into waiting (W) state</a:t>
            </a:r>
          </a:p>
          <a:p>
            <a:pPr lvl="1"/>
            <a:r>
              <a:rPr lang="en-US" dirty="0" smtClean="0"/>
              <a:t>From the CPU intensive tasks, the shorter burst tasks runs quicker</a:t>
            </a:r>
          </a:p>
          <a:p>
            <a:pPr lvl="1"/>
            <a:r>
              <a:rPr lang="en-US" dirty="0" smtClean="0"/>
              <a:t>It is expected: shorter average waiting time </a:t>
            </a:r>
          </a:p>
          <a:p>
            <a:pPr lvl="1"/>
            <a:r>
              <a:rPr lang="en-US" dirty="0" smtClean="0"/>
              <a:t>The scheduler stays </a:t>
            </a:r>
            <a:r>
              <a:rPr lang="en-US" dirty="0" smtClean="0"/>
              <a:t>cooperative </a:t>
            </a:r>
            <a:r>
              <a:rPr lang="en-US" dirty="0" smtClean="0"/>
              <a:t>(non-preemptive)</a:t>
            </a:r>
          </a:p>
          <a:p>
            <a:pPr lvl="1"/>
            <a:r>
              <a:rPr lang="en-US" dirty="0" smtClean="0"/>
              <a:t>The algorithmic complexity is higher </a:t>
            </a:r>
            <a:r>
              <a:rPr lang="en-US" dirty="0" smtClean="0">
                <a:sym typeface="Wingdings" pitchFamily="2" charset="2"/>
              </a:rPr>
              <a:t> more complex data structure</a:t>
            </a:r>
          </a:p>
          <a:p>
            <a:pPr lvl="1"/>
            <a:r>
              <a:rPr lang="en-US" dirty="0" smtClean="0">
                <a:sym typeface="Wingdings" pitchFamily="2" charset="2"/>
              </a:rPr>
              <a:t>Higher overhead</a:t>
            </a:r>
          </a:p>
          <a:p>
            <a:pPr lvl="1"/>
            <a:r>
              <a:rPr lang="en-US" b="1" dirty="0" smtClean="0">
                <a:sym typeface="Wingdings" pitchFamily="2" charset="2"/>
              </a:rPr>
              <a:t> Shortest job first scheduling (SJF)</a:t>
            </a:r>
            <a:endParaRPr lang="en-US" b="1" dirty="0"/>
          </a:p>
        </p:txBody>
      </p:sp>
    </p:spTree>
    <p:extLst>
      <p:ext uri="{BB962C8B-B14F-4D97-AF65-F5344CB8AC3E}">
        <p14:creationId xmlns:p14="http://schemas.microsoft.com/office/powerpoint/2010/main" val="16747167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US" dirty="0" smtClean="0"/>
              <a:t>Round robin (RR) scheduling</a:t>
            </a:r>
            <a:endParaRPr lang="en-US" dirty="0"/>
          </a:p>
        </p:txBody>
      </p:sp>
      <p:sp>
        <p:nvSpPr>
          <p:cNvPr id="3" name="Tartalom helye 2"/>
          <p:cNvSpPr>
            <a:spLocks noGrp="1"/>
          </p:cNvSpPr>
          <p:nvPr>
            <p:ph idx="1"/>
          </p:nvPr>
        </p:nvSpPr>
        <p:spPr>
          <a:xfrm>
            <a:off x="457200" y="908720"/>
            <a:ext cx="8229600" cy="3240360"/>
          </a:xfrm>
        </p:spPr>
        <p:txBody>
          <a:bodyPr>
            <a:normAutofit fontScale="85000" lnSpcReduction="20000"/>
          </a:bodyPr>
          <a:lstStyle/>
          <a:p>
            <a:r>
              <a:rPr lang="en-US" dirty="0" smtClean="0"/>
              <a:t>A task loses the right of running when a specified time slice is over</a:t>
            </a:r>
          </a:p>
          <a:p>
            <a:r>
              <a:rPr lang="en-US" dirty="0" smtClean="0"/>
              <a:t>Data structure</a:t>
            </a:r>
          </a:p>
          <a:p>
            <a:pPr lvl="1"/>
            <a:r>
              <a:rPr lang="en-US" dirty="0" smtClean="0"/>
              <a:t>RTR tasks in a FIFO queue</a:t>
            </a:r>
          </a:p>
          <a:p>
            <a:r>
              <a:rPr lang="en-US" dirty="0" smtClean="0"/>
              <a:t>Algorithm</a:t>
            </a:r>
          </a:p>
          <a:p>
            <a:pPr lvl="1"/>
            <a:r>
              <a:rPr lang="en-US" dirty="0" smtClean="0"/>
              <a:t>When a task ends or the time slice is up, choose the task with the longest waiting time from the FIFO (from the front of the queue) and put the running task into RTR state to back of the queue</a:t>
            </a:r>
          </a:p>
        </p:txBody>
      </p:sp>
      <p:sp>
        <p:nvSpPr>
          <p:cNvPr id="4" name="Szövegdoboz 3"/>
          <p:cNvSpPr txBox="1"/>
          <p:nvPr/>
        </p:nvSpPr>
        <p:spPr>
          <a:xfrm>
            <a:off x="1741639" y="4653136"/>
            <a:ext cx="1035540" cy="369332"/>
          </a:xfrm>
          <a:prstGeom prst="rect">
            <a:avLst/>
          </a:prstGeom>
        </p:spPr>
        <p:style>
          <a:lnRef idx="1">
            <a:schemeClr val="dk1"/>
          </a:lnRef>
          <a:fillRef idx="2">
            <a:schemeClr val="dk1"/>
          </a:fillRef>
          <a:effectRef idx="1">
            <a:schemeClr val="dk1"/>
          </a:effectRef>
          <a:fontRef idx="minor">
            <a:schemeClr val="dk1"/>
          </a:fontRef>
        </p:style>
        <p:txBody>
          <a:bodyPr wrap="none" rtlCol="0">
            <a:spAutoFit/>
          </a:bodyPr>
          <a:lstStyle/>
          <a:p>
            <a:r>
              <a:rPr lang="hu-HU" dirty="0" err="1" smtClean="0"/>
              <a:t>Creation</a:t>
            </a:r>
            <a:r>
              <a:rPr lang="hu-HU" dirty="0" smtClean="0"/>
              <a:t> </a:t>
            </a:r>
            <a:endParaRPr lang="en-US" dirty="0"/>
          </a:p>
        </p:txBody>
      </p:sp>
      <p:pic>
        <p:nvPicPr>
          <p:cNvPr id="5" name="Kép 4"/>
          <p:cNvPicPr>
            <a:picLocks noChangeAspect="1"/>
          </p:cNvPicPr>
          <p:nvPr/>
        </p:nvPicPr>
        <p:blipFill>
          <a:blip r:embed="rId2">
            <a:lum/>
            <a:alphaModFix/>
          </a:blip>
          <a:srcRect/>
          <a:stretch>
            <a:fillRect/>
          </a:stretch>
        </p:blipFill>
        <p:spPr>
          <a:xfrm>
            <a:off x="2777179" y="4688582"/>
            <a:ext cx="1805039" cy="298440"/>
          </a:xfrm>
          <a:prstGeom prst="rect">
            <a:avLst/>
          </a:prstGeom>
          <a:noFill/>
          <a:ln>
            <a:noFill/>
          </a:ln>
        </p:spPr>
      </p:pic>
      <p:sp>
        <p:nvSpPr>
          <p:cNvPr id="6" name="Szövegdoboz 5"/>
          <p:cNvSpPr txBox="1"/>
          <p:nvPr/>
        </p:nvSpPr>
        <p:spPr>
          <a:xfrm>
            <a:off x="4582218" y="4653136"/>
            <a:ext cx="574196" cy="369332"/>
          </a:xfrm>
          <a:prstGeom prst="rect">
            <a:avLst/>
          </a:prstGeom>
        </p:spPr>
        <p:style>
          <a:lnRef idx="1">
            <a:schemeClr val="accent6"/>
          </a:lnRef>
          <a:fillRef idx="2">
            <a:schemeClr val="accent6"/>
          </a:fillRef>
          <a:effectRef idx="1">
            <a:schemeClr val="accent6"/>
          </a:effectRef>
          <a:fontRef idx="minor">
            <a:schemeClr val="dk1"/>
          </a:fontRef>
        </p:style>
        <p:txBody>
          <a:bodyPr wrap="none" rtlCol="0">
            <a:spAutoFit/>
          </a:bodyPr>
          <a:lstStyle/>
          <a:p>
            <a:r>
              <a:rPr lang="hu-HU" dirty="0" smtClean="0"/>
              <a:t>CPU</a:t>
            </a:r>
            <a:endParaRPr lang="en-US" dirty="0"/>
          </a:p>
        </p:txBody>
      </p:sp>
      <p:sp>
        <p:nvSpPr>
          <p:cNvPr id="7" name="Szövegdoboz 6"/>
          <p:cNvSpPr txBox="1"/>
          <p:nvPr/>
        </p:nvSpPr>
        <p:spPr>
          <a:xfrm>
            <a:off x="5903299" y="4653136"/>
            <a:ext cx="1312988" cy="369332"/>
          </a:xfrm>
          <a:prstGeom prst="rect">
            <a:avLst/>
          </a:prstGeom>
        </p:spPr>
        <p:style>
          <a:lnRef idx="1">
            <a:schemeClr val="dk1"/>
          </a:lnRef>
          <a:fillRef idx="2">
            <a:schemeClr val="dk1"/>
          </a:fillRef>
          <a:effectRef idx="1">
            <a:schemeClr val="dk1"/>
          </a:effectRef>
          <a:fontRef idx="minor">
            <a:schemeClr val="dk1"/>
          </a:fontRef>
        </p:style>
        <p:txBody>
          <a:bodyPr wrap="none" rtlCol="0">
            <a:spAutoFit/>
          </a:bodyPr>
          <a:lstStyle/>
          <a:p>
            <a:r>
              <a:rPr lang="hu-HU" dirty="0" err="1" smtClean="0"/>
              <a:t>Termination</a:t>
            </a:r>
            <a:endParaRPr lang="en-US" dirty="0"/>
          </a:p>
        </p:txBody>
      </p:sp>
      <p:cxnSp>
        <p:nvCxnSpPr>
          <p:cNvPr id="8" name="Egyenes összekötő nyíllal 7"/>
          <p:cNvCxnSpPr>
            <a:stCxn id="6" idx="3"/>
            <a:endCxn id="7" idx="1"/>
          </p:cNvCxnSpPr>
          <p:nvPr/>
        </p:nvCxnSpPr>
        <p:spPr>
          <a:xfrm>
            <a:off x="5156414" y="4837802"/>
            <a:ext cx="746885" cy="0"/>
          </a:xfrm>
          <a:prstGeom prst="straightConnector1">
            <a:avLst/>
          </a:prstGeom>
          <a:ln w="15875">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9" name="Szövegdoboz 8"/>
          <p:cNvSpPr txBox="1"/>
          <p:nvPr/>
        </p:nvSpPr>
        <p:spPr>
          <a:xfrm>
            <a:off x="3082739" y="4283804"/>
            <a:ext cx="1193917" cy="369332"/>
          </a:xfrm>
          <a:prstGeom prst="rect">
            <a:avLst/>
          </a:prstGeom>
          <a:noFill/>
        </p:spPr>
        <p:txBody>
          <a:bodyPr wrap="none" rtlCol="0">
            <a:spAutoFit/>
          </a:bodyPr>
          <a:lstStyle/>
          <a:p>
            <a:r>
              <a:rPr lang="hu-HU" dirty="0" smtClean="0"/>
              <a:t>RTR </a:t>
            </a:r>
            <a:r>
              <a:rPr lang="hu-HU" dirty="0" err="1" smtClean="0"/>
              <a:t>queue</a:t>
            </a:r>
            <a:endParaRPr lang="en-US" dirty="0"/>
          </a:p>
        </p:txBody>
      </p:sp>
      <p:cxnSp>
        <p:nvCxnSpPr>
          <p:cNvPr id="11" name="Egyenes összekötő 10"/>
          <p:cNvCxnSpPr>
            <a:stCxn id="6" idx="0"/>
            <a:endCxn id="17" idx="2"/>
          </p:cNvCxnSpPr>
          <p:nvPr/>
        </p:nvCxnSpPr>
        <p:spPr>
          <a:xfrm flipV="1">
            <a:off x="4869316" y="4456380"/>
            <a:ext cx="0" cy="196756"/>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 name="Lekerekített téglalap 16"/>
          <p:cNvSpPr/>
          <p:nvPr/>
        </p:nvSpPr>
        <p:spPr>
          <a:xfrm>
            <a:off x="4432680" y="4136990"/>
            <a:ext cx="873271" cy="319390"/>
          </a:xfrm>
          <a:prstGeom prst="roundRect">
            <a:avLst>
              <a:gd name="adj" fmla="val 50000"/>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hu-HU" dirty="0" smtClean="0"/>
              <a:t>00:15</a:t>
            </a:r>
            <a:endParaRPr lang="en-US" dirty="0"/>
          </a:p>
        </p:txBody>
      </p:sp>
      <p:pic>
        <p:nvPicPr>
          <p:cNvPr id="4098" name="Picture 2"/>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3347864" y="6136194"/>
            <a:ext cx="1336084" cy="2994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8" name="Szövegdoboz 27"/>
          <p:cNvSpPr txBox="1"/>
          <p:nvPr/>
        </p:nvSpPr>
        <p:spPr>
          <a:xfrm>
            <a:off x="3536447" y="5775802"/>
            <a:ext cx="958917" cy="369332"/>
          </a:xfrm>
          <a:prstGeom prst="rect">
            <a:avLst/>
          </a:prstGeom>
          <a:noFill/>
        </p:spPr>
        <p:txBody>
          <a:bodyPr wrap="none" rtlCol="0">
            <a:spAutoFit/>
          </a:bodyPr>
          <a:lstStyle/>
          <a:p>
            <a:r>
              <a:rPr lang="hu-HU" dirty="0" err="1" smtClean="0"/>
              <a:t>Waiting</a:t>
            </a:r>
            <a:r>
              <a:rPr lang="hu-HU" dirty="0" smtClean="0"/>
              <a:t> </a:t>
            </a:r>
            <a:endParaRPr lang="en-US" dirty="0"/>
          </a:p>
        </p:txBody>
      </p:sp>
      <p:cxnSp>
        <p:nvCxnSpPr>
          <p:cNvPr id="30" name="Szögletes összekötő 29"/>
          <p:cNvCxnSpPr>
            <a:stCxn id="6" idx="2"/>
            <a:endCxn id="4098" idx="3"/>
          </p:cNvCxnSpPr>
          <p:nvPr/>
        </p:nvCxnSpPr>
        <p:spPr>
          <a:xfrm rot="5400000">
            <a:off x="4144902" y="5561514"/>
            <a:ext cx="1263460" cy="185368"/>
          </a:xfrm>
          <a:prstGeom prst="bentConnector2">
            <a:avLst/>
          </a:prstGeom>
          <a:ln w="15875">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32" name="Szögletes összekötő 31"/>
          <p:cNvCxnSpPr>
            <a:stCxn id="4098" idx="1"/>
          </p:cNvCxnSpPr>
          <p:nvPr/>
        </p:nvCxnSpPr>
        <p:spPr>
          <a:xfrm rot="10800000">
            <a:off x="2915816" y="4837802"/>
            <a:ext cx="432049" cy="1448126"/>
          </a:xfrm>
          <a:prstGeom prst="bentConnector2">
            <a:avLst/>
          </a:prstGeom>
          <a:ln w="15875">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34" name="Egyenes összekötő nyíllal 33"/>
          <p:cNvCxnSpPr/>
          <p:nvPr/>
        </p:nvCxnSpPr>
        <p:spPr>
          <a:xfrm flipH="1">
            <a:off x="2915816" y="5391800"/>
            <a:ext cx="1953500" cy="0"/>
          </a:xfrm>
          <a:prstGeom prst="straightConnector1">
            <a:avLst/>
          </a:prstGeom>
          <a:ln w="15875">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38" name="Szövegdoboz 37"/>
          <p:cNvSpPr txBox="1"/>
          <p:nvPr/>
        </p:nvSpPr>
        <p:spPr>
          <a:xfrm>
            <a:off x="3007868" y="5068634"/>
            <a:ext cx="1769395" cy="646331"/>
          </a:xfrm>
          <a:prstGeom prst="rect">
            <a:avLst/>
          </a:prstGeom>
          <a:noFill/>
        </p:spPr>
        <p:txBody>
          <a:bodyPr wrap="none" rtlCol="0">
            <a:spAutoFit/>
          </a:bodyPr>
          <a:lstStyle/>
          <a:p>
            <a:pPr algn="ctr"/>
            <a:r>
              <a:rPr lang="hu-HU" dirty="0" smtClean="0"/>
              <a:t>Time </a:t>
            </a:r>
            <a:r>
              <a:rPr lang="hu-HU" dirty="0" err="1" smtClean="0"/>
              <a:t>slice</a:t>
            </a:r>
            <a:r>
              <a:rPr lang="hu-HU" dirty="0" smtClean="0"/>
              <a:t> is </a:t>
            </a:r>
            <a:r>
              <a:rPr lang="hu-HU" dirty="0" err="1" smtClean="0"/>
              <a:t>up</a:t>
            </a:r>
            <a:endParaRPr lang="hu-HU" dirty="0" smtClean="0"/>
          </a:p>
          <a:p>
            <a:r>
              <a:rPr lang="hu-HU" dirty="0" err="1" smtClean="0"/>
              <a:t>Gives</a:t>
            </a:r>
            <a:r>
              <a:rPr lang="hu-HU" dirty="0" smtClean="0"/>
              <a:t> </a:t>
            </a:r>
            <a:r>
              <a:rPr lang="hu-HU" dirty="0" err="1" smtClean="0"/>
              <a:t>up</a:t>
            </a:r>
            <a:r>
              <a:rPr lang="hu-HU" dirty="0" smtClean="0"/>
              <a:t> </a:t>
            </a:r>
            <a:r>
              <a:rPr lang="hu-HU" dirty="0" err="1" smtClean="0"/>
              <a:t>running</a:t>
            </a:r>
            <a:endParaRPr lang="en-US" dirty="0"/>
          </a:p>
        </p:txBody>
      </p:sp>
      <p:sp>
        <p:nvSpPr>
          <p:cNvPr id="39" name="Szövegdoboz 38"/>
          <p:cNvSpPr txBox="1"/>
          <p:nvPr/>
        </p:nvSpPr>
        <p:spPr>
          <a:xfrm>
            <a:off x="4313714" y="3767658"/>
            <a:ext cx="1111202" cy="369332"/>
          </a:xfrm>
          <a:prstGeom prst="rect">
            <a:avLst/>
          </a:prstGeom>
          <a:noFill/>
        </p:spPr>
        <p:txBody>
          <a:bodyPr wrap="none" rtlCol="0">
            <a:spAutoFit/>
          </a:bodyPr>
          <a:lstStyle/>
          <a:p>
            <a:r>
              <a:rPr lang="hu-HU" dirty="0" smtClean="0"/>
              <a:t>Time </a:t>
            </a:r>
            <a:r>
              <a:rPr lang="hu-HU" dirty="0" err="1" smtClean="0"/>
              <a:t>slice</a:t>
            </a:r>
            <a:endParaRPr lang="en-US" dirty="0"/>
          </a:p>
        </p:txBody>
      </p:sp>
    </p:spTree>
    <p:extLst>
      <p:ext uri="{BB962C8B-B14F-4D97-AF65-F5344CB8AC3E}">
        <p14:creationId xmlns:p14="http://schemas.microsoft.com/office/powerpoint/2010/main" val="27695136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US" dirty="0"/>
              <a:t>Evaluation of the </a:t>
            </a:r>
            <a:r>
              <a:rPr lang="hu-HU" dirty="0" smtClean="0"/>
              <a:t>RR </a:t>
            </a:r>
            <a:r>
              <a:rPr lang="en-US" dirty="0" smtClean="0"/>
              <a:t>scheduler</a:t>
            </a:r>
            <a:endParaRPr lang="en-US" dirty="0"/>
          </a:p>
        </p:txBody>
      </p:sp>
      <p:sp>
        <p:nvSpPr>
          <p:cNvPr id="3" name="Tartalom helye 2"/>
          <p:cNvSpPr>
            <a:spLocks noGrp="1"/>
          </p:cNvSpPr>
          <p:nvPr>
            <p:ph idx="1"/>
          </p:nvPr>
        </p:nvSpPr>
        <p:spPr/>
        <p:txBody>
          <a:bodyPr>
            <a:normAutofit fontScale="62500" lnSpcReduction="20000"/>
          </a:bodyPr>
          <a:lstStyle/>
          <a:p>
            <a:r>
              <a:rPr lang="en-US" dirty="0" smtClean="0"/>
              <a:t>Properties</a:t>
            </a:r>
          </a:p>
          <a:p>
            <a:pPr lvl="1"/>
            <a:r>
              <a:rPr lang="en-US" dirty="0" smtClean="0"/>
              <a:t>Preemptive scheduler (there are non-voluntarily task changes)</a:t>
            </a:r>
          </a:p>
          <a:p>
            <a:pPr lvl="1"/>
            <a:r>
              <a:rPr lang="en-US" dirty="0" smtClean="0"/>
              <a:t>Very simple data structure and algorithm</a:t>
            </a:r>
          </a:p>
          <a:p>
            <a:r>
              <a:rPr lang="en-US" dirty="0" smtClean="0"/>
              <a:t>Algorithmic complexity (insertion, seek)</a:t>
            </a:r>
          </a:p>
          <a:p>
            <a:pPr lvl="1"/>
            <a:r>
              <a:rPr lang="en-US" dirty="0" smtClean="0"/>
              <a:t>O(1)</a:t>
            </a:r>
          </a:p>
          <a:p>
            <a:r>
              <a:rPr lang="en-US" dirty="0" smtClean="0"/>
              <a:t>Overhead</a:t>
            </a:r>
          </a:p>
          <a:p>
            <a:pPr lvl="1"/>
            <a:r>
              <a:rPr lang="en-US" dirty="0" smtClean="0"/>
              <a:t>Minimal, depends on the time slice specification</a:t>
            </a:r>
          </a:p>
          <a:p>
            <a:r>
              <a:rPr lang="en-US" dirty="0" smtClean="0"/>
              <a:t>Quality of service, problems</a:t>
            </a:r>
          </a:p>
          <a:p>
            <a:pPr lvl="1"/>
            <a:r>
              <a:rPr lang="en-US" dirty="0" smtClean="0"/>
              <a:t>Better avg. waiting time (compared to FCFS), but non optimal</a:t>
            </a:r>
          </a:p>
          <a:p>
            <a:pPr lvl="1"/>
            <a:r>
              <a:rPr lang="en-US" b="1" dirty="0" smtClean="0"/>
              <a:t>How long the time slice should be? – It has great </a:t>
            </a:r>
            <a:r>
              <a:rPr lang="en-US" b="1" dirty="0" smtClean="0"/>
              <a:t>influence </a:t>
            </a:r>
            <a:r>
              <a:rPr lang="en-US" b="1" dirty="0" smtClean="0"/>
              <a:t>on the performance</a:t>
            </a:r>
          </a:p>
          <a:p>
            <a:pPr lvl="2"/>
            <a:r>
              <a:rPr lang="en-US" dirty="0" smtClean="0"/>
              <a:t>Too long </a:t>
            </a:r>
            <a:r>
              <a:rPr lang="en-US" dirty="0" smtClean="0">
                <a:sym typeface="Wingdings" pitchFamily="2" charset="2"/>
              </a:rPr>
              <a:t> It </a:t>
            </a:r>
            <a:r>
              <a:rPr lang="en-US" dirty="0" smtClean="0">
                <a:sym typeface="Wingdings" pitchFamily="2" charset="2"/>
              </a:rPr>
              <a:t>becomes </a:t>
            </a:r>
            <a:r>
              <a:rPr lang="en-US" dirty="0" smtClean="0">
                <a:sym typeface="Wingdings" pitchFamily="2" charset="2"/>
              </a:rPr>
              <a:t>an FCFS scheduler</a:t>
            </a:r>
          </a:p>
          <a:p>
            <a:pPr lvl="2"/>
            <a:r>
              <a:rPr lang="en-US" dirty="0" smtClean="0">
                <a:sym typeface="Wingdings" pitchFamily="2" charset="2"/>
              </a:rPr>
              <a:t>Too short  Too many context changes, higher overhead</a:t>
            </a:r>
            <a:endParaRPr lang="en-US" dirty="0" smtClean="0"/>
          </a:p>
          <a:p>
            <a:r>
              <a:rPr lang="en-US" dirty="0" smtClean="0"/>
              <a:t>Practice example</a:t>
            </a:r>
          </a:p>
          <a:p>
            <a:pPr lvl="1"/>
            <a:r>
              <a:rPr lang="en-US" dirty="0" smtClean="0"/>
              <a:t>Tasks arriving in order: P1…P3, CPU bursts: P1: 24, P2: 3, P3: 3</a:t>
            </a:r>
          </a:p>
          <a:p>
            <a:pPr lvl="1"/>
            <a:r>
              <a:rPr lang="en-US" dirty="0" smtClean="0"/>
              <a:t>How long is the average waiting time if the time slice is 2, or 6?</a:t>
            </a:r>
          </a:p>
          <a:p>
            <a:r>
              <a:rPr lang="en-US" dirty="0" smtClean="0"/>
              <a:t>Further thoughts (for home)</a:t>
            </a:r>
          </a:p>
          <a:p>
            <a:pPr lvl="1"/>
            <a:r>
              <a:rPr lang="en-US" dirty="0" smtClean="0"/>
              <a:t>Define the average waiting / </a:t>
            </a:r>
            <a:r>
              <a:rPr lang="en-US" dirty="0" smtClean="0"/>
              <a:t>turnaround </a:t>
            </a:r>
            <a:r>
              <a:rPr lang="en-US" dirty="0" smtClean="0"/>
              <a:t>time in the function of the time slice</a:t>
            </a:r>
          </a:p>
          <a:p>
            <a:endParaRPr lang="en-US" dirty="0"/>
          </a:p>
        </p:txBody>
      </p:sp>
    </p:spTree>
    <p:extLst>
      <p:ext uri="{BB962C8B-B14F-4D97-AF65-F5344CB8AC3E}">
        <p14:creationId xmlns:p14="http://schemas.microsoft.com/office/powerpoint/2010/main" val="17095095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US" dirty="0" smtClean="0"/>
              <a:t>Practice</a:t>
            </a:r>
            <a:endParaRPr lang="en-US" dirty="0"/>
          </a:p>
        </p:txBody>
      </p:sp>
      <p:pic>
        <p:nvPicPr>
          <p:cNvPr id="6147" name="Picture 3"/>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91512" y="3789039"/>
            <a:ext cx="8892480" cy="27709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8" name="Picture 4"/>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91512" y="836712"/>
            <a:ext cx="8892480" cy="2748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766370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US" dirty="0" smtClean="0"/>
              <a:t>Shortest job first (SJF) scheduling</a:t>
            </a:r>
            <a:endParaRPr lang="en-US" dirty="0"/>
          </a:p>
        </p:txBody>
      </p:sp>
      <p:sp>
        <p:nvSpPr>
          <p:cNvPr id="3" name="Tartalom helye 2"/>
          <p:cNvSpPr>
            <a:spLocks noGrp="1"/>
          </p:cNvSpPr>
          <p:nvPr>
            <p:ph idx="1"/>
          </p:nvPr>
        </p:nvSpPr>
        <p:spPr>
          <a:xfrm>
            <a:off x="457200" y="908720"/>
            <a:ext cx="8229600" cy="3744416"/>
          </a:xfrm>
        </p:spPr>
        <p:txBody>
          <a:bodyPr>
            <a:normAutofit fontScale="62500" lnSpcReduction="20000"/>
          </a:bodyPr>
          <a:lstStyle/>
          <a:p>
            <a:r>
              <a:rPr lang="en-US" dirty="0" smtClean="0"/>
              <a:t>It chooses the task with the shortest CPU burst</a:t>
            </a:r>
          </a:p>
          <a:p>
            <a:r>
              <a:rPr lang="en-US" dirty="0" smtClean="0"/>
              <a:t>Data structure</a:t>
            </a:r>
          </a:p>
          <a:p>
            <a:pPr lvl="1"/>
            <a:r>
              <a:rPr lang="en-US" dirty="0" smtClean="0"/>
              <a:t>The RTR tasks are in an list, which is ordered by the CPU bursts</a:t>
            </a:r>
          </a:p>
          <a:p>
            <a:pPr lvl="1"/>
            <a:r>
              <a:rPr lang="en-US" dirty="0" smtClean="0"/>
              <a:t>Insertion: any position according to the CPU burst</a:t>
            </a:r>
          </a:p>
          <a:p>
            <a:pPr lvl="1"/>
            <a:r>
              <a:rPr lang="en-US" dirty="0" smtClean="0"/>
              <a:t>Acquiring: from the front of the list</a:t>
            </a:r>
          </a:p>
          <a:p>
            <a:r>
              <a:rPr lang="en-US" dirty="0" smtClean="0"/>
              <a:t>Algorithm</a:t>
            </a:r>
          </a:p>
          <a:p>
            <a:pPr lvl="1"/>
            <a:r>
              <a:rPr lang="en-US" dirty="0" smtClean="0"/>
              <a:t>If a task ends or gives up the CPU, choose the task from the front of the list(this task has the shortest CPU burst)</a:t>
            </a:r>
          </a:p>
          <a:p>
            <a:pPr lvl="1"/>
            <a:r>
              <a:rPr lang="en-US" dirty="0" smtClean="0"/>
              <a:t>It has a preemptive version: Shortest Remaining Time First (SRTF)</a:t>
            </a:r>
          </a:p>
          <a:p>
            <a:pPr lvl="2"/>
            <a:r>
              <a:rPr lang="en-US" dirty="0" smtClean="0"/>
              <a:t>There is a time slice, like in RR</a:t>
            </a:r>
          </a:p>
          <a:p>
            <a:pPr lvl="2"/>
            <a:r>
              <a:rPr lang="en-US" dirty="0" smtClean="0"/>
              <a:t>See later</a:t>
            </a:r>
          </a:p>
          <a:p>
            <a:pPr lvl="1"/>
            <a:r>
              <a:rPr lang="en-US" dirty="0" smtClean="0"/>
              <a:t>When a task enters RTR state, it will be inserted into the appropriate location in the list</a:t>
            </a:r>
            <a:endParaRPr lang="hu-HU" dirty="0" smtClean="0"/>
          </a:p>
          <a:p>
            <a:endParaRPr lang="en-US" dirty="0" smtClean="0"/>
          </a:p>
          <a:p>
            <a:pPr lvl="1"/>
            <a:endParaRPr lang="en-US" dirty="0" smtClean="0"/>
          </a:p>
          <a:p>
            <a:pPr lvl="1"/>
            <a:endParaRPr lang="en-US" dirty="0"/>
          </a:p>
        </p:txBody>
      </p:sp>
      <p:sp>
        <p:nvSpPr>
          <p:cNvPr id="4" name="Szövegdoboz 3"/>
          <p:cNvSpPr txBox="1"/>
          <p:nvPr/>
        </p:nvSpPr>
        <p:spPr>
          <a:xfrm>
            <a:off x="1868055" y="4752452"/>
            <a:ext cx="1035540" cy="369332"/>
          </a:xfrm>
          <a:prstGeom prst="rect">
            <a:avLst/>
          </a:prstGeom>
        </p:spPr>
        <p:style>
          <a:lnRef idx="1">
            <a:schemeClr val="dk1"/>
          </a:lnRef>
          <a:fillRef idx="2">
            <a:schemeClr val="dk1"/>
          </a:fillRef>
          <a:effectRef idx="1">
            <a:schemeClr val="dk1"/>
          </a:effectRef>
          <a:fontRef idx="minor">
            <a:schemeClr val="dk1"/>
          </a:fontRef>
        </p:style>
        <p:txBody>
          <a:bodyPr wrap="none" rtlCol="0">
            <a:spAutoFit/>
          </a:bodyPr>
          <a:lstStyle/>
          <a:p>
            <a:r>
              <a:rPr lang="hu-HU" dirty="0" err="1" smtClean="0"/>
              <a:t>Creation</a:t>
            </a:r>
            <a:r>
              <a:rPr lang="hu-HU" dirty="0" smtClean="0"/>
              <a:t> </a:t>
            </a:r>
            <a:endParaRPr lang="en-US" dirty="0"/>
          </a:p>
        </p:txBody>
      </p:sp>
      <p:sp>
        <p:nvSpPr>
          <p:cNvPr id="6" name="Szövegdoboz 5"/>
          <p:cNvSpPr txBox="1"/>
          <p:nvPr/>
        </p:nvSpPr>
        <p:spPr>
          <a:xfrm>
            <a:off x="4767586" y="4449146"/>
            <a:ext cx="574196" cy="369332"/>
          </a:xfrm>
          <a:prstGeom prst="rect">
            <a:avLst/>
          </a:prstGeom>
        </p:spPr>
        <p:style>
          <a:lnRef idx="1">
            <a:schemeClr val="accent6"/>
          </a:lnRef>
          <a:fillRef idx="2">
            <a:schemeClr val="accent6"/>
          </a:fillRef>
          <a:effectRef idx="1">
            <a:schemeClr val="accent6"/>
          </a:effectRef>
          <a:fontRef idx="minor">
            <a:schemeClr val="dk1"/>
          </a:fontRef>
        </p:style>
        <p:txBody>
          <a:bodyPr wrap="none" rtlCol="0">
            <a:spAutoFit/>
          </a:bodyPr>
          <a:lstStyle/>
          <a:p>
            <a:r>
              <a:rPr lang="hu-HU" dirty="0" smtClean="0"/>
              <a:t>CPU</a:t>
            </a:r>
            <a:endParaRPr lang="en-US" dirty="0"/>
          </a:p>
        </p:txBody>
      </p:sp>
      <p:sp>
        <p:nvSpPr>
          <p:cNvPr id="7" name="Szövegdoboz 6"/>
          <p:cNvSpPr txBox="1"/>
          <p:nvPr/>
        </p:nvSpPr>
        <p:spPr>
          <a:xfrm>
            <a:off x="5792688" y="4449146"/>
            <a:ext cx="1312988" cy="369332"/>
          </a:xfrm>
          <a:prstGeom prst="rect">
            <a:avLst/>
          </a:prstGeom>
        </p:spPr>
        <p:style>
          <a:lnRef idx="1">
            <a:schemeClr val="dk1"/>
          </a:lnRef>
          <a:fillRef idx="2">
            <a:schemeClr val="dk1"/>
          </a:fillRef>
          <a:effectRef idx="1">
            <a:schemeClr val="dk1"/>
          </a:effectRef>
          <a:fontRef idx="minor">
            <a:schemeClr val="dk1"/>
          </a:fontRef>
        </p:style>
        <p:txBody>
          <a:bodyPr wrap="none" rtlCol="0">
            <a:spAutoFit/>
          </a:bodyPr>
          <a:lstStyle/>
          <a:p>
            <a:r>
              <a:rPr lang="hu-HU" dirty="0" err="1" smtClean="0"/>
              <a:t>Termination</a:t>
            </a:r>
            <a:endParaRPr lang="en-US" dirty="0"/>
          </a:p>
        </p:txBody>
      </p:sp>
      <p:cxnSp>
        <p:nvCxnSpPr>
          <p:cNvPr id="8" name="Egyenes összekötő nyíllal 7"/>
          <p:cNvCxnSpPr>
            <a:stCxn id="6" idx="3"/>
            <a:endCxn id="7" idx="1"/>
          </p:cNvCxnSpPr>
          <p:nvPr/>
        </p:nvCxnSpPr>
        <p:spPr>
          <a:xfrm>
            <a:off x="5341782" y="4633812"/>
            <a:ext cx="450906" cy="0"/>
          </a:xfrm>
          <a:prstGeom prst="straightConnector1">
            <a:avLst/>
          </a:prstGeom>
          <a:ln w="15875">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pic>
        <p:nvPicPr>
          <p:cNvPr id="10" name="Picture 2"/>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533232" y="6257798"/>
            <a:ext cx="1336084" cy="2994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Szövegdoboz 10"/>
          <p:cNvSpPr txBox="1"/>
          <p:nvPr/>
        </p:nvSpPr>
        <p:spPr>
          <a:xfrm>
            <a:off x="3721815" y="5897406"/>
            <a:ext cx="958917" cy="369332"/>
          </a:xfrm>
          <a:prstGeom prst="rect">
            <a:avLst/>
          </a:prstGeom>
          <a:noFill/>
        </p:spPr>
        <p:txBody>
          <a:bodyPr wrap="none" rtlCol="0">
            <a:spAutoFit/>
          </a:bodyPr>
          <a:lstStyle/>
          <a:p>
            <a:r>
              <a:rPr lang="hu-HU" dirty="0" err="1" smtClean="0"/>
              <a:t>Waiting</a:t>
            </a:r>
            <a:r>
              <a:rPr lang="hu-HU" dirty="0" smtClean="0"/>
              <a:t> </a:t>
            </a:r>
            <a:endParaRPr lang="en-US" dirty="0"/>
          </a:p>
        </p:txBody>
      </p:sp>
      <p:cxnSp>
        <p:nvCxnSpPr>
          <p:cNvPr id="12" name="Szögletes összekötő 11"/>
          <p:cNvCxnSpPr>
            <a:stCxn id="6" idx="2"/>
            <a:endCxn id="10" idx="3"/>
          </p:cNvCxnSpPr>
          <p:nvPr/>
        </p:nvCxnSpPr>
        <p:spPr>
          <a:xfrm rot="5400000">
            <a:off x="4167473" y="5520321"/>
            <a:ext cx="1589054" cy="185368"/>
          </a:xfrm>
          <a:prstGeom prst="bentConnector2">
            <a:avLst/>
          </a:prstGeom>
          <a:ln w="15875">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3" name="Szögletes összekötő 12"/>
          <p:cNvCxnSpPr>
            <a:stCxn id="10" idx="1"/>
          </p:cNvCxnSpPr>
          <p:nvPr/>
        </p:nvCxnSpPr>
        <p:spPr>
          <a:xfrm rot="10800000">
            <a:off x="3101184" y="4959406"/>
            <a:ext cx="432049" cy="1448126"/>
          </a:xfrm>
          <a:prstGeom prst="bentConnector2">
            <a:avLst/>
          </a:prstGeom>
          <a:ln w="15875">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4" name="Egyenes összekötő nyíllal 13"/>
          <p:cNvCxnSpPr/>
          <p:nvPr/>
        </p:nvCxnSpPr>
        <p:spPr>
          <a:xfrm flipH="1">
            <a:off x="3101184" y="5513404"/>
            <a:ext cx="1953500" cy="0"/>
          </a:xfrm>
          <a:prstGeom prst="straightConnector1">
            <a:avLst/>
          </a:prstGeom>
          <a:ln w="15875">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15" name="Szövegdoboz 14"/>
          <p:cNvSpPr txBox="1"/>
          <p:nvPr/>
        </p:nvSpPr>
        <p:spPr>
          <a:xfrm>
            <a:off x="3193236" y="5190238"/>
            <a:ext cx="1769395" cy="369332"/>
          </a:xfrm>
          <a:prstGeom prst="rect">
            <a:avLst/>
          </a:prstGeom>
          <a:noFill/>
        </p:spPr>
        <p:txBody>
          <a:bodyPr wrap="none" rtlCol="0">
            <a:spAutoFit/>
          </a:bodyPr>
          <a:lstStyle/>
          <a:p>
            <a:r>
              <a:rPr lang="hu-HU" dirty="0" err="1" smtClean="0"/>
              <a:t>Gives</a:t>
            </a:r>
            <a:r>
              <a:rPr lang="hu-HU" dirty="0" smtClean="0"/>
              <a:t> </a:t>
            </a:r>
            <a:r>
              <a:rPr lang="hu-HU" dirty="0" err="1" smtClean="0"/>
              <a:t>up</a:t>
            </a:r>
            <a:r>
              <a:rPr lang="hu-HU" dirty="0" smtClean="0"/>
              <a:t> </a:t>
            </a:r>
            <a:r>
              <a:rPr lang="hu-HU" dirty="0" err="1" smtClean="0"/>
              <a:t>running</a:t>
            </a:r>
            <a:endParaRPr lang="en-US" dirty="0"/>
          </a:p>
        </p:txBody>
      </p:sp>
      <p:pic>
        <p:nvPicPr>
          <p:cNvPr id="16" name="Kép 15"/>
          <p:cNvPicPr>
            <a:picLocks noChangeAspect="1"/>
          </p:cNvPicPr>
          <p:nvPr/>
        </p:nvPicPr>
        <p:blipFill>
          <a:blip r:embed="rId3">
            <a:lum/>
            <a:alphaModFix/>
          </a:blip>
          <a:srcRect/>
          <a:stretch>
            <a:fillRect/>
          </a:stretch>
        </p:blipFill>
        <p:spPr>
          <a:xfrm>
            <a:off x="2903595" y="4477006"/>
            <a:ext cx="1891439" cy="482400"/>
          </a:xfrm>
          <a:prstGeom prst="rect">
            <a:avLst/>
          </a:prstGeom>
          <a:noFill/>
          <a:ln>
            <a:noFill/>
          </a:ln>
        </p:spPr>
      </p:pic>
    </p:spTree>
    <p:extLst>
      <p:ext uri="{BB962C8B-B14F-4D97-AF65-F5344CB8AC3E}">
        <p14:creationId xmlns:p14="http://schemas.microsoft.com/office/powerpoint/2010/main" val="31095723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US" dirty="0"/>
              <a:t>Evaluation of the </a:t>
            </a:r>
            <a:r>
              <a:rPr lang="hu-HU" dirty="0" smtClean="0"/>
              <a:t>SJF </a:t>
            </a:r>
            <a:r>
              <a:rPr lang="en-US" dirty="0" smtClean="0"/>
              <a:t>scheduler</a:t>
            </a:r>
            <a:endParaRPr lang="en-US" dirty="0"/>
          </a:p>
        </p:txBody>
      </p:sp>
      <p:sp>
        <p:nvSpPr>
          <p:cNvPr id="3" name="Tartalom helye 2"/>
          <p:cNvSpPr>
            <a:spLocks noGrp="1"/>
          </p:cNvSpPr>
          <p:nvPr>
            <p:ph idx="1"/>
          </p:nvPr>
        </p:nvSpPr>
        <p:spPr/>
        <p:txBody>
          <a:bodyPr>
            <a:normAutofit fontScale="62500" lnSpcReduction="20000"/>
          </a:bodyPr>
          <a:lstStyle/>
          <a:p>
            <a:r>
              <a:rPr lang="en-US" dirty="0" smtClean="0"/>
              <a:t>Properties</a:t>
            </a:r>
          </a:p>
          <a:p>
            <a:pPr lvl="1"/>
            <a:r>
              <a:rPr lang="en-US" dirty="0" smtClean="0"/>
              <a:t>Cooperative scheduler</a:t>
            </a:r>
          </a:p>
          <a:p>
            <a:pPr lvl="2"/>
            <a:r>
              <a:rPr lang="en-US" dirty="0" smtClean="0"/>
              <a:t>It has a preemptive version: SRTF</a:t>
            </a:r>
          </a:p>
          <a:p>
            <a:pPr lvl="1"/>
            <a:r>
              <a:rPr lang="en-US" dirty="0" smtClean="0"/>
              <a:t>More complex data structure (a list ordered by CPU burst)</a:t>
            </a:r>
          </a:p>
          <a:p>
            <a:r>
              <a:rPr lang="en-US" dirty="0" smtClean="0"/>
              <a:t>Algorithmic complexity (insertion)</a:t>
            </a:r>
          </a:p>
          <a:p>
            <a:pPr lvl="1"/>
            <a:r>
              <a:rPr lang="en-US" dirty="0" smtClean="0"/>
              <a:t>O(N) – we have to find the appropriate place in the list</a:t>
            </a:r>
          </a:p>
          <a:p>
            <a:r>
              <a:rPr lang="en-US" dirty="0" smtClean="0"/>
              <a:t>Overhead</a:t>
            </a:r>
          </a:p>
          <a:p>
            <a:pPr lvl="1"/>
            <a:r>
              <a:rPr lang="en-US" dirty="0" smtClean="0"/>
              <a:t>More than FCFS and RR schedulers</a:t>
            </a:r>
          </a:p>
          <a:p>
            <a:r>
              <a:rPr lang="en-US" dirty="0" smtClean="0"/>
              <a:t>Quality of service, problems</a:t>
            </a:r>
          </a:p>
          <a:p>
            <a:pPr lvl="1"/>
            <a:r>
              <a:rPr lang="en-US" dirty="0" smtClean="0"/>
              <a:t>Proven: it is optimal regarding to the waiting and turnaround time</a:t>
            </a:r>
          </a:p>
          <a:p>
            <a:pPr lvl="1"/>
            <a:r>
              <a:rPr lang="en-US" dirty="0" smtClean="0"/>
              <a:t>Difficulties: How can we know the task’s CPU burst?</a:t>
            </a:r>
          </a:p>
          <a:p>
            <a:pPr lvl="2"/>
            <a:r>
              <a:rPr lang="en-US" dirty="0" smtClean="0"/>
              <a:t>We don’t know: it is based on estimations</a:t>
            </a:r>
          </a:p>
          <a:p>
            <a:pPr lvl="2"/>
            <a:r>
              <a:rPr lang="en-US" dirty="0" smtClean="0"/>
              <a:t>In embedded systems some task has predefined CPU burst</a:t>
            </a:r>
          </a:p>
          <a:p>
            <a:r>
              <a:rPr lang="en-US" dirty="0" smtClean="0"/>
              <a:t>Practice example</a:t>
            </a:r>
          </a:p>
          <a:p>
            <a:pPr lvl="1"/>
            <a:r>
              <a:rPr lang="en-US" dirty="0" smtClean="0"/>
              <a:t>Tasks arriving in order: P1…P3, CPU bursts: P1: 24, P2: 3, P3: 3</a:t>
            </a:r>
          </a:p>
          <a:p>
            <a:pPr lvl="1"/>
            <a:r>
              <a:rPr lang="en-US" dirty="0" smtClean="0"/>
              <a:t>How long is the average waiting time?</a:t>
            </a:r>
          </a:p>
          <a:p>
            <a:r>
              <a:rPr lang="en-US" dirty="0" smtClean="0"/>
              <a:t>Further thoughts (for home)</a:t>
            </a:r>
          </a:p>
          <a:p>
            <a:pPr lvl="1"/>
            <a:r>
              <a:rPr lang="en-US" dirty="0" smtClean="0"/>
              <a:t>Calculate the waiting time with different CPU burst estimations!</a:t>
            </a:r>
          </a:p>
          <a:p>
            <a:endParaRPr lang="en-US" dirty="0"/>
          </a:p>
        </p:txBody>
      </p:sp>
    </p:spTree>
    <p:extLst>
      <p:ext uri="{BB962C8B-B14F-4D97-AF65-F5344CB8AC3E}">
        <p14:creationId xmlns:p14="http://schemas.microsoft.com/office/powerpoint/2010/main" val="21240631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US" dirty="0" smtClean="0"/>
              <a:t>Practice</a:t>
            </a:r>
            <a:endParaRPr lang="en-US"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7225" y="1700808"/>
            <a:ext cx="7829550" cy="307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278265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US" smtClean="0"/>
              <a:t>The basics of task management (recap)</a:t>
            </a:r>
            <a:endParaRPr lang="en-US"/>
          </a:p>
        </p:txBody>
      </p:sp>
      <p:sp>
        <p:nvSpPr>
          <p:cNvPr id="6" name="Tartalom helye 2"/>
          <p:cNvSpPr>
            <a:spLocks noGrp="1"/>
          </p:cNvSpPr>
          <p:nvPr>
            <p:ph idx="1"/>
          </p:nvPr>
        </p:nvSpPr>
        <p:spPr/>
        <p:txBody>
          <a:bodyPr>
            <a:normAutofit fontScale="62500" lnSpcReduction="20000"/>
          </a:bodyPr>
          <a:lstStyle/>
          <a:p>
            <a:r>
              <a:rPr lang="en-US" dirty="0" smtClean="0"/>
              <a:t>The OS serves the user and system tasks</a:t>
            </a:r>
          </a:p>
          <a:p>
            <a:pPr lvl="1"/>
            <a:r>
              <a:rPr lang="en-US" dirty="0" smtClean="0"/>
              <a:t>I/O intensive tasks</a:t>
            </a:r>
          </a:p>
          <a:p>
            <a:pPr lvl="1"/>
            <a:r>
              <a:rPr lang="en-US" dirty="0" smtClean="0"/>
              <a:t>CPU intensive tasks</a:t>
            </a:r>
          </a:p>
          <a:p>
            <a:pPr lvl="1"/>
            <a:r>
              <a:rPr lang="en-US" dirty="0" smtClean="0"/>
              <a:t>Memory intensive tasks</a:t>
            </a:r>
          </a:p>
          <a:p>
            <a:pPr lvl="1"/>
            <a:r>
              <a:rPr lang="en-US" dirty="0" smtClean="0"/>
              <a:t>The OS don’t know the nature of the tasks in advance</a:t>
            </a:r>
          </a:p>
          <a:p>
            <a:r>
              <a:rPr lang="en-US" dirty="0" smtClean="0"/>
              <a:t>User expectations can be various</a:t>
            </a:r>
          </a:p>
          <a:p>
            <a:pPr lvl="1"/>
            <a:r>
              <a:rPr lang="en-US" dirty="0" smtClean="0"/>
              <a:t>Waiting time, turnaround time, response time, throughput, CPU utilization %</a:t>
            </a:r>
          </a:p>
          <a:p>
            <a:pPr lvl="1"/>
            <a:r>
              <a:rPr lang="en-US" dirty="0" smtClean="0"/>
              <a:t>Deterministic, small overhead</a:t>
            </a:r>
          </a:p>
          <a:p>
            <a:r>
              <a:rPr lang="en-US" dirty="0" smtClean="0"/>
              <a:t>Task: a program during execution</a:t>
            </a:r>
          </a:p>
          <a:p>
            <a:pPr lvl="1"/>
            <a:r>
              <a:rPr lang="en-US" dirty="0" smtClean="0"/>
              <a:t>Life-cycle: the sequence of state transitions from the start</a:t>
            </a:r>
          </a:p>
          <a:p>
            <a:pPr lvl="1"/>
            <a:r>
              <a:rPr lang="en-US" dirty="0" smtClean="0"/>
              <a:t>Abstract virtual machine: virtual CPU and memory for the tasks</a:t>
            </a:r>
          </a:p>
          <a:p>
            <a:pPr lvl="1"/>
            <a:r>
              <a:rPr lang="en-US" dirty="0" smtClean="0"/>
              <a:t>Process: has it’s own memory range, contains threads</a:t>
            </a:r>
          </a:p>
          <a:p>
            <a:pPr lvl="1"/>
            <a:r>
              <a:rPr lang="en-US" dirty="0" smtClean="0"/>
              <a:t>Thread: sequential task, may share memory with other threads</a:t>
            </a:r>
          </a:p>
          <a:p>
            <a:r>
              <a:rPr lang="en-US" dirty="0" smtClean="0"/>
              <a:t>The role of the scheduler</a:t>
            </a:r>
          </a:p>
          <a:p>
            <a:pPr lvl="1"/>
            <a:r>
              <a:rPr lang="en-US" dirty="0" smtClean="0"/>
              <a:t>Controlling the transition: ready-to-run -&gt; run</a:t>
            </a:r>
          </a:p>
          <a:p>
            <a:pPr lvl="1"/>
            <a:r>
              <a:rPr lang="en-US" dirty="0" smtClean="0"/>
              <a:t>Event (interrupt) driven</a:t>
            </a:r>
          </a:p>
          <a:p>
            <a:pPr lvl="1"/>
            <a:r>
              <a:rPr lang="en-US" dirty="0" smtClean="0"/>
              <a:t>Task change is performed very often in a current system</a:t>
            </a:r>
          </a:p>
          <a:p>
            <a:pPr lvl="1"/>
            <a:r>
              <a:rPr lang="en-US" dirty="0" smtClean="0"/>
              <a:t>The overhead of the scheduling and the task (context) change should be minimal</a:t>
            </a:r>
          </a:p>
          <a:p>
            <a:pPr lvl="1"/>
            <a:endParaRPr lang="en-US" dirty="0" smtClean="0"/>
          </a:p>
          <a:p>
            <a:endParaRPr lang="en-US" dirty="0"/>
          </a:p>
        </p:txBody>
      </p:sp>
    </p:spTree>
    <p:extLst>
      <p:ext uri="{BB962C8B-B14F-4D97-AF65-F5344CB8AC3E}">
        <p14:creationId xmlns:p14="http://schemas.microsoft.com/office/powerpoint/2010/main" val="3220651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US" dirty="0" smtClean="0"/>
              <a:t>Further scheduling attributes</a:t>
            </a:r>
            <a:endParaRPr lang="en-US" dirty="0"/>
          </a:p>
        </p:txBody>
      </p:sp>
      <p:sp>
        <p:nvSpPr>
          <p:cNvPr id="3" name="Tartalom helye 2"/>
          <p:cNvSpPr>
            <a:spLocks noGrp="1"/>
          </p:cNvSpPr>
          <p:nvPr>
            <p:ph idx="1"/>
          </p:nvPr>
        </p:nvSpPr>
        <p:spPr/>
        <p:txBody>
          <a:bodyPr>
            <a:normAutofit fontScale="92500" lnSpcReduction="10000"/>
          </a:bodyPr>
          <a:lstStyle/>
          <a:p>
            <a:r>
              <a:rPr lang="en-US" dirty="0" smtClean="0"/>
              <a:t>Goal: enhance the global performance</a:t>
            </a:r>
          </a:p>
          <a:p>
            <a:pPr lvl="1"/>
            <a:r>
              <a:rPr lang="en-US" dirty="0" smtClean="0"/>
              <a:t>The task are not the same (foreground vs. background tasks)</a:t>
            </a:r>
          </a:p>
          <a:p>
            <a:pPr lvl="1"/>
            <a:r>
              <a:rPr lang="en-US" dirty="0" smtClean="0"/>
              <a:t>There are other aspects which should considered by the scheduler</a:t>
            </a:r>
          </a:p>
          <a:p>
            <a:pPr lvl="1"/>
            <a:r>
              <a:rPr lang="en-US" dirty="0" smtClean="0"/>
              <a:t>We can introduce priorities for the tasks</a:t>
            </a:r>
          </a:p>
          <a:p>
            <a:r>
              <a:rPr lang="en-US" dirty="0" smtClean="0"/>
              <a:t>The previous schedulers ignores such properties of the tasks</a:t>
            </a:r>
          </a:p>
          <a:p>
            <a:r>
              <a:rPr lang="en-US" dirty="0" smtClean="0"/>
              <a:t>Solution: provide more information to the scheduler</a:t>
            </a:r>
          </a:p>
          <a:p>
            <a:pPr lvl="1"/>
            <a:r>
              <a:rPr lang="en-US" dirty="0" smtClean="0"/>
              <a:t>Simple way: </a:t>
            </a:r>
            <a:r>
              <a:rPr lang="en-US" b="1" dirty="0" smtClean="0"/>
              <a:t>priority</a:t>
            </a:r>
          </a:p>
          <a:p>
            <a:pPr lvl="1"/>
            <a:r>
              <a:rPr lang="en-US" dirty="0" smtClean="0"/>
              <a:t>A integral number assigned to each task</a:t>
            </a:r>
            <a:endParaRPr lang="en-US" dirty="0"/>
          </a:p>
        </p:txBody>
      </p:sp>
    </p:spTree>
    <p:extLst>
      <p:ext uri="{BB962C8B-B14F-4D97-AF65-F5344CB8AC3E}">
        <p14:creationId xmlns:p14="http://schemas.microsoft.com/office/powerpoint/2010/main" val="17665065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US" dirty="0" smtClean="0"/>
              <a:t>Schedulers with priority</a:t>
            </a:r>
            <a:endParaRPr lang="en-US" dirty="0"/>
          </a:p>
        </p:txBody>
      </p:sp>
      <p:sp>
        <p:nvSpPr>
          <p:cNvPr id="3" name="Tartalom helye 2"/>
          <p:cNvSpPr>
            <a:spLocks noGrp="1"/>
          </p:cNvSpPr>
          <p:nvPr>
            <p:ph idx="1"/>
          </p:nvPr>
        </p:nvSpPr>
        <p:spPr>
          <a:xfrm>
            <a:off x="457200" y="908720"/>
            <a:ext cx="8229600" cy="5544616"/>
          </a:xfrm>
        </p:spPr>
        <p:txBody>
          <a:bodyPr>
            <a:normAutofit fontScale="70000" lnSpcReduction="20000"/>
          </a:bodyPr>
          <a:lstStyle/>
          <a:p>
            <a:r>
              <a:rPr lang="en-US" dirty="0" smtClean="0"/>
              <a:t>Common problem in previous schedulers</a:t>
            </a:r>
          </a:p>
          <a:p>
            <a:pPr lvl="1"/>
            <a:r>
              <a:rPr lang="en-US" dirty="0"/>
              <a:t>Cannot distinguish between </a:t>
            </a:r>
            <a:r>
              <a:rPr lang="en-US" dirty="0" smtClean="0"/>
              <a:t>task according to their importance</a:t>
            </a:r>
          </a:p>
          <a:p>
            <a:pPr lvl="1"/>
            <a:r>
              <a:rPr lang="en-US" dirty="0" smtClean="0"/>
              <a:t>Common expectations are cannot fulfilled</a:t>
            </a:r>
          </a:p>
          <a:p>
            <a:pPr lvl="2"/>
            <a:r>
              <a:rPr lang="en-US" dirty="0" smtClean="0"/>
              <a:t>Kernel tasks (e.g.: interrupt handler task) are more important</a:t>
            </a:r>
          </a:p>
          <a:p>
            <a:pPr lvl="2"/>
            <a:r>
              <a:rPr lang="en-US" dirty="0" smtClean="0"/>
              <a:t>The user tasks are not equal (multimedia, real-time, background task,…)</a:t>
            </a:r>
          </a:p>
          <a:p>
            <a:r>
              <a:rPr lang="en-US" dirty="0" smtClean="0"/>
              <a:t>Assign priorities</a:t>
            </a:r>
          </a:p>
          <a:p>
            <a:pPr lvl="1"/>
            <a:r>
              <a:rPr lang="en-US" dirty="0" smtClean="0"/>
              <a:t>Priority is a number according to the expected running order of the RTR tasks</a:t>
            </a:r>
          </a:p>
          <a:p>
            <a:pPr lvl="1"/>
            <a:r>
              <a:rPr lang="en-US" dirty="0" smtClean="0"/>
              <a:t>No standard for the value range, usually divided into ranges</a:t>
            </a:r>
          </a:p>
          <a:p>
            <a:pPr lvl="2"/>
            <a:r>
              <a:rPr lang="en-US" dirty="0" smtClean="0"/>
              <a:t>UNIX: 0-49 kernel tasks, 50-127 user tasks</a:t>
            </a:r>
          </a:p>
          <a:p>
            <a:pPr lvl="2"/>
            <a:r>
              <a:rPr lang="en-US" dirty="0" smtClean="0"/>
              <a:t>Windows: 16-31 static priority tasks, 1-15 dynamic priority tasks</a:t>
            </a:r>
          </a:p>
          <a:p>
            <a:pPr lvl="1"/>
            <a:r>
              <a:rPr lang="en-US" dirty="0" smtClean="0"/>
              <a:t>Priority can be changes by the task and the user (in a constrained way)</a:t>
            </a:r>
          </a:p>
          <a:p>
            <a:pPr lvl="2"/>
            <a:r>
              <a:rPr lang="en-US" dirty="0" smtClean="0"/>
              <a:t>It can be increased or decrease according to the actual permissions of the task owner</a:t>
            </a:r>
          </a:p>
          <a:p>
            <a:pPr lvl="1"/>
            <a:r>
              <a:rPr lang="en-US" dirty="0" smtClean="0"/>
              <a:t>Priority determination</a:t>
            </a:r>
          </a:p>
          <a:p>
            <a:pPr lvl="2"/>
            <a:r>
              <a:rPr lang="en-US" dirty="0" smtClean="0"/>
              <a:t>External priority: determined by the user or the task</a:t>
            </a:r>
          </a:p>
          <a:p>
            <a:pPr lvl="2"/>
            <a:r>
              <a:rPr lang="en-US" dirty="0" smtClean="0"/>
              <a:t>Internal priority: determined by the kernel (e.g. scheduler, resource </a:t>
            </a:r>
            <a:r>
              <a:rPr lang="en-US" dirty="0" err="1" smtClean="0"/>
              <a:t>mgmnt</a:t>
            </a:r>
            <a:r>
              <a:rPr lang="en-US" dirty="0" smtClean="0"/>
              <a:t>.)</a:t>
            </a:r>
          </a:p>
          <a:p>
            <a:pPr lvl="1"/>
            <a:r>
              <a:rPr lang="en-US" dirty="0" smtClean="0"/>
              <a:t>Priorities can be static (constant during the task’s life-cycle) and dynamic</a:t>
            </a:r>
            <a:endParaRPr lang="en-US" dirty="0"/>
          </a:p>
        </p:txBody>
      </p:sp>
    </p:spTree>
    <p:extLst>
      <p:ext uri="{BB962C8B-B14F-4D97-AF65-F5344CB8AC3E}">
        <p14:creationId xmlns:p14="http://schemas.microsoft.com/office/powerpoint/2010/main" val="31831490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en-US" dirty="0" smtClean="0"/>
              <a:t>Starvation: common problem of schedulers with priority</a:t>
            </a:r>
            <a:endParaRPr lang="en-US" dirty="0"/>
          </a:p>
        </p:txBody>
      </p:sp>
      <p:sp>
        <p:nvSpPr>
          <p:cNvPr id="3" name="Tartalom helye 2"/>
          <p:cNvSpPr>
            <a:spLocks noGrp="1"/>
          </p:cNvSpPr>
          <p:nvPr>
            <p:ph idx="1"/>
          </p:nvPr>
        </p:nvSpPr>
        <p:spPr/>
        <p:txBody>
          <a:bodyPr>
            <a:normAutofit fontScale="77500" lnSpcReduction="20000"/>
          </a:bodyPr>
          <a:lstStyle/>
          <a:p>
            <a:r>
              <a:rPr lang="en-US" dirty="0" smtClean="0"/>
              <a:t>If the tasks aren’t equal</a:t>
            </a:r>
          </a:p>
          <a:p>
            <a:pPr lvl="1"/>
            <a:r>
              <a:rPr lang="en-US" dirty="0" smtClean="0"/>
              <a:t>The one with higher priority comes ahead of lower priorities</a:t>
            </a:r>
          </a:p>
          <a:p>
            <a:pPr lvl="1"/>
            <a:r>
              <a:rPr lang="en-US" dirty="0" smtClean="0"/>
              <a:t>If there are many tasks with higher priority: the task never gets the CPU</a:t>
            </a:r>
          </a:p>
          <a:p>
            <a:pPr lvl="2"/>
            <a:r>
              <a:rPr lang="en-US" dirty="0" smtClean="0"/>
              <a:t>This is called starvation or indefinite blocking</a:t>
            </a:r>
          </a:p>
          <a:p>
            <a:pPr lvl="1"/>
            <a:r>
              <a:rPr lang="en-US" dirty="0" smtClean="0"/>
              <a:t>If this is allowed, there may tasks which are never gets the CPU</a:t>
            </a:r>
          </a:p>
          <a:p>
            <a:pPr lvl="1"/>
            <a:endParaRPr lang="en-US" dirty="0" smtClean="0"/>
          </a:p>
          <a:p>
            <a:r>
              <a:rPr lang="en-US" dirty="0" smtClean="0"/>
              <a:t>How can we avoid starvation?</a:t>
            </a:r>
          </a:p>
          <a:p>
            <a:pPr lvl="1"/>
            <a:r>
              <a:rPr lang="en-US" dirty="0" smtClean="0"/>
              <a:t>It cannot avoided with static priorities</a:t>
            </a:r>
          </a:p>
          <a:p>
            <a:pPr lvl="1"/>
            <a:r>
              <a:rPr lang="en-US" dirty="0" smtClean="0"/>
              <a:t>We should use dynamic priorities</a:t>
            </a:r>
          </a:p>
          <a:p>
            <a:pPr lvl="1"/>
            <a:r>
              <a:rPr lang="en-US" dirty="0" smtClean="0"/>
              <a:t>The priority of a starving task should be increased slowly</a:t>
            </a:r>
          </a:p>
          <a:p>
            <a:pPr lvl="1"/>
            <a:r>
              <a:rPr lang="en-US" dirty="0" smtClean="0"/>
              <a:t>This called </a:t>
            </a:r>
            <a:r>
              <a:rPr lang="en-US" b="1" dirty="0" smtClean="0"/>
              <a:t>aging</a:t>
            </a:r>
          </a:p>
          <a:p>
            <a:pPr lvl="2"/>
            <a:r>
              <a:rPr lang="en-US" dirty="0" smtClean="0"/>
              <a:t>The tasks in RTR state has a constantly increasing priority, proportional to the time spent in the queue (waiting time)</a:t>
            </a:r>
          </a:p>
          <a:p>
            <a:pPr lvl="2"/>
            <a:r>
              <a:rPr lang="en-US" dirty="0" smtClean="0"/>
              <a:t>Sooner or later it will come ahead the higher priority tasks and gets the CPU</a:t>
            </a:r>
            <a:endParaRPr lang="en-US" dirty="0"/>
          </a:p>
        </p:txBody>
      </p:sp>
    </p:spTree>
    <p:extLst>
      <p:ext uri="{BB962C8B-B14F-4D97-AF65-F5344CB8AC3E}">
        <p14:creationId xmlns:p14="http://schemas.microsoft.com/office/powerpoint/2010/main" val="42495572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US" dirty="0" smtClean="0"/>
              <a:t>Multilevel scheduling</a:t>
            </a:r>
            <a:endParaRPr lang="en-US" dirty="0"/>
          </a:p>
        </p:txBody>
      </p:sp>
      <p:sp>
        <p:nvSpPr>
          <p:cNvPr id="3" name="Tartalom helye 2"/>
          <p:cNvSpPr>
            <a:spLocks noGrp="1"/>
          </p:cNvSpPr>
          <p:nvPr>
            <p:ph idx="1"/>
          </p:nvPr>
        </p:nvSpPr>
        <p:spPr/>
        <p:txBody>
          <a:bodyPr>
            <a:normAutofit fontScale="62500" lnSpcReduction="20000"/>
          </a:bodyPr>
          <a:lstStyle/>
          <a:p>
            <a:r>
              <a:rPr lang="en-US" dirty="0" smtClean="0"/>
              <a:t>Problems with the previous schedulers</a:t>
            </a:r>
          </a:p>
          <a:p>
            <a:pPr lvl="1"/>
            <a:r>
              <a:rPr lang="en-US" dirty="0" smtClean="0"/>
              <a:t>The description capability of the priority is constrained</a:t>
            </a:r>
          </a:p>
          <a:p>
            <a:pPr lvl="1"/>
            <a:r>
              <a:rPr lang="en-US" dirty="0" smtClean="0"/>
              <a:t>Not much information can be „crammed” in one number</a:t>
            </a:r>
          </a:p>
          <a:p>
            <a:pPr lvl="1"/>
            <a:r>
              <a:rPr lang="en-US" dirty="0" smtClean="0"/>
              <a:t>The expectations for tasks can be different, one scheduler cannot fulfill all of them</a:t>
            </a:r>
          </a:p>
          <a:p>
            <a:pPr lvl="1"/>
            <a:r>
              <a:rPr lang="en-US" dirty="0" smtClean="0"/>
              <a:t>The different schedulers can be optimal for different types of tasks</a:t>
            </a:r>
          </a:p>
          <a:p>
            <a:r>
              <a:rPr lang="en-US" dirty="0" smtClean="0"/>
              <a:t>Solution: Multilevel scheduling</a:t>
            </a:r>
          </a:p>
          <a:p>
            <a:pPr lvl="1"/>
            <a:r>
              <a:rPr lang="en-US" dirty="0" smtClean="0"/>
              <a:t>If tasks can be categorized, they can be ordered in different queues. Every queue can have it’s own scheduling algorithm, which is the most appropriate for the tasks in the queue.</a:t>
            </a:r>
          </a:p>
          <a:p>
            <a:r>
              <a:rPr lang="en-US" dirty="0" smtClean="0"/>
              <a:t>The scheduling queues should also be scheduled</a:t>
            </a:r>
          </a:p>
          <a:p>
            <a:pPr lvl="1"/>
            <a:r>
              <a:rPr lang="en-US" dirty="0" smtClean="0"/>
              <a:t>Which queue we choose the next task from?</a:t>
            </a:r>
          </a:p>
          <a:p>
            <a:pPr lvl="1"/>
            <a:r>
              <a:rPr lang="en-US" dirty="0" smtClean="0"/>
              <a:t>Every queue may have a time slice (RR)</a:t>
            </a:r>
          </a:p>
          <a:p>
            <a:pPr lvl="2"/>
            <a:r>
              <a:rPr lang="en-US" dirty="0" smtClean="0"/>
              <a:t>The more important level may have a longer time slice</a:t>
            </a:r>
          </a:p>
          <a:p>
            <a:pPr lvl="1"/>
            <a:r>
              <a:rPr lang="en-US" dirty="0" smtClean="0"/>
              <a:t>Priorities can be assigned to the scheduling queues</a:t>
            </a:r>
          </a:p>
          <a:p>
            <a:pPr lvl="2"/>
            <a:r>
              <a:rPr lang="en-US" dirty="0" smtClean="0"/>
              <a:t>Starvation may appear</a:t>
            </a:r>
          </a:p>
          <a:p>
            <a:pPr lvl="1"/>
            <a:r>
              <a:rPr lang="en-US" dirty="0" smtClean="0"/>
              <a:t>Starvation can be avoided if the tasks are allowed to change the current scheduling queue</a:t>
            </a:r>
          </a:p>
          <a:p>
            <a:pPr lvl="2"/>
            <a:r>
              <a:rPr lang="en-US" dirty="0" smtClean="0"/>
              <a:t>More complex: an algorithm is needed for stepping up and down the tasks</a:t>
            </a:r>
          </a:p>
          <a:p>
            <a:pPr lvl="1"/>
            <a:endParaRPr lang="en-US" dirty="0"/>
          </a:p>
        </p:txBody>
      </p:sp>
    </p:spTree>
    <p:extLst>
      <p:ext uri="{BB962C8B-B14F-4D97-AF65-F5344CB8AC3E}">
        <p14:creationId xmlns:p14="http://schemas.microsoft.com/office/powerpoint/2010/main" val="27497526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US" dirty="0" smtClean="0"/>
              <a:t>Static multilevel queues</a:t>
            </a:r>
            <a:endParaRPr lang="en-US" dirty="0"/>
          </a:p>
        </p:txBody>
      </p:sp>
      <p:sp>
        <p:nvSpPr>
          <p:cNvPr id="3" name="Tartalom helye 2"/>
          <p:cNvSpPr>
            <a:spLocks noGrp="1"/>
          </p:cNvSpPr>
          <p:nvPr>
            <p:ph idx="1"/>
          </p:nvPr>
        </p:nvSpPr>
        <p:spPr/>
        <p:txBody>
          <a:bodyPr>
            <a:normAutofit fontScale="62500" lnSpcReduction="20000"/>
          </a:bodyPr>
          <a:lstStyle/>
          <a:p>
            <a:r>
              <a:rPr lang="en-US" dirty="0" smtClean="0"/>
              <a:t>The tasks are assigned to a queue in a static way</a:t>
            </a:r>
          </a:p>
          <a:p>
            <a:pPr lvl="1"/>
            <a:r>
              <a:rPr lang="en-US" dirty="0" smtClean="0"/>
              <a:t>There’s no changing between queues (static priority)</a:t>
            </a:r>
          </a:p>
          <a:p>
            <a:pPr lvl="1"/>
            <a:r>
              <a:rPr lang="en-US" dirty="0" smtClean="0"/>
              <a:t>The assignment is based on the priorities of the task</a:t>
            </a:r>
          </a:p>
          <a:p>
            <a:pPr lvl="1"/>
            <a:r>
              <a:rPr lang="en-US" dirty="0" smtClean="0"/>
              <a:t>The priority stays the same till the completion of the task</a:t>
            </a:r>
          </a:p>
          <a:p>
            <a:r>
              <a:rPr lang="en-US" dirty="0" smtClean="0"/>
              <a:t>The different queues are defined by the nature of the tasks</a:t>
            </a:r>
          </a:p>
          <a:p>
            <a:pPr lvl="1"/>
            <a:r>
              <a:rPr lang="en-US" dirty="0" smtClean="0"/>
              <a:t>Real-time operation</a:t>
            </a:r>
          </a:p>
          <a:p>
            <a:pPr lvl="1"/>
            <a:r>
              <a:rPr lang="en-US" dirty="0" smtClean="0"/>
              <a:t>Serving system tasks</a:t>
            </a:r>
          </a:p>
          <a:p>
            <a:pPr lvl="1"/>
            <a:r>
              <a:rPr lang="en-US" dirty="0" smtClean="0"/>
              <a:t>Providing interactive operation (user session in foreground)</a:t>
            </a:r>
          </a:p>
          <a:p>
            <a:pPr lvl="1"/>
            <a:r>
              <a:rPr lang="en-US" dirty="0" smtClean="0"/>
              <a:t>Batch processing (long CPU burst, but non time critical tasks)</a:t>
            </a:r>
          </a:p>
          <a:p>
            <a:pPr lvl="1"/>
            <a:r>
              <a:rPr lang="en-US" dirty="0" smtClean="0"/>
              <a:t>System statistics, logs, other tasks with low importance</a:t>
            </a:r>
          </a:p>
          <a:p>
            <a:r>
              <a:rPr lang="en-US" dirty="0" smtClean="0"/>
              <a:t>Advantages</a:t>
            </a:r>
          </a:p>
          <a:p>
            <a:pPr lvl="1"/>
            <a:r>
              <a:rPr lang="en-US" dirty="0" smtClean="0"/>
              <a:t>Different levels, can be managed by different (appropriate) scheduling algorithms</a:t>
            </a:r>
          </a:p>
          <a:p>
            <a:pPr lvl="1"/>
            <a:r>
              <a:rPr lang="en-US" smtClean="0"/>
              <a:t>The levels are managed in a simple way (no level changing)</a:t>
            </a:r>
          </a:p>
          <a:p>
            <a:r>
              <a:rPr lang="en-US" dirty="0" smtClean="0"/>
              <a:t>Disadvantages</a:t>
            </a:r>
          </a:p>
          <a:p>
            <a:pPr lvl="1"/>
            <a:r>
              <a:rPr lang="en-US" dirty="0" smtClean="0"/>
              <a:t>Due to static priorities the starvation appears</a:t>
            </a:r>
          </a:p>
          <a:p>
            <a:pPr lvl="1"/>
            <a:r>
              <a:rPr lang="en-US" dirty="0" smtClean="0"/>
              <a:t>The „nature changes” of the tasks are unmanageable</a:t>
            </a:r>
          </a:p>
          <a:p>
            <a:pPr lvl="1"/>
            <a:r>
              <a:rPr lang="en-US" dirty="0" smtClean="0"/>
              <a:t>E.g</a:t>
            </a:r>
            <a:r>
              <a:rPr lang="en-US" dirty="0" smtClean="0"/>
              <a:t>.: a batch job may become interactive for a short time (Asks something from the user)</a:t>
            </a:r>
            <a:endParaRPr lang="en-US" dirty="0" smtClean="0"/>
          </a:p>
          <a:p>
            <a:pPr lvl="2"/>
            <a:endParaRPr lang="en-US" dirty="0"/>
          </a:p>
        </p:txBody>
      </p:sp>
    </p:spTree>
    <p:extLst>
      <p:ext uri="{BB962C8B-B14F-4D97-AF65-F5344CB8AC3E}">
        <p14:creationId xmlns:p14="http://schemas.microsoft.com/office/powerpoint/2010/main" val="36075067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US" dirty="0" smtClean="0"/>
              <a:t>Static multilevel scheduler</a:t>
            </a:r>
            <a:endParaRPr lang="en-US" dirty="0"/>
          </a:p>
        </p:txBody>
      </p:sp>
      <p:sp>
        <p:nvSpPr>
          <p:cNvPr id="4" name="Lekerekített téglalap 3"/>
          <p:cNvSpPr/>
          <p:nvPr/>
        </p:nvSpPr>
        <p:spPr>
          <a:xfrm>
            <a:off x="1227044" y="3090486"/>
            <a:ext cx="1728192" cy="80924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hu-HU" dirty="0" err="1" smtClean="0"/>
              <a:t>Assign</a:t>
            </a:r>
            <a:r>
              <a:rPr lang="hu-HU" dirty="0" smtClean="0"/>
              <a:t> </a:t>
            </a:r>
            <a:r>
              <a:rPr lang="hu-HU" dirty="0" err="1" smtClean="0"/>
              <a:t>queue</a:t>
            </a:r>
            <a:r>
              <a:rPr lang="hu-HU" dirty="0" smtClean="0"/>
              <a:t>, </a:t>
            </a:r>
            <a:r>
              <a:rPr lang="hu-HU" dirty="0" err="1" smtClean="0"/>
              <a:t>based</a:t>
            </a:r>
            <a:r>
              <a:rPr lang="hu-HU" dirty="0" smtClean="0"/>
              <a:t> </a:t>
            </a:r>
            <a:r>
              <a:rPr lang="hu-HU" dirty="0" err="1" smtClean="0"/>
              <a:t>on</a:t>
            </a:r>
            <a:r>
              <a:rPr lang="hu-HU" dirty="0" smtClean="0"/>
              <a:t> </a:t>
            </a:r>
            <a:r>
              <a:rPr lang="hu-HU" dirty="0" err="1" smtClean="0"/>
              <a:t>priority</a:t>
            </a:r>
            <a:endParaRPr lang="en-US" dirty="0"/>
          </a:p>
        </p:txBody>
      </p:sp>
      <p:pic>
        <p:nvPicPr>
          <p:cNvPr id="819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82687" y="3337944"/>
            <a:ext cx="1419225" cy="31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82688" y="4346056"/>
            <a:ext cx="1419225" cy="31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7"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82688" y="2329832"/>
            <a:ext cx="1419225" cy="31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églalap 4"/>
          <p:cNvSpPr/>
          <p:nvPr/>
        </p:nvSpPr>
        <p:spPr>
          <a:xfrm>
            <a:off x="5403508" y="1969792"/>
            <a:ext cx="432048" cy="285461"/>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hu-HU" dirty="0" smtClean="0"/>
              <a:t>8</a:t>
            </a:r>
            <a:endParaRPr lang="en-US" dirty="0"/>
          </a:p>
        </p:txBody>
      </p:sp>
      <p:sp>
        <p:nvSpPr>
          <p:cNvPr id="9" name="Lekerekített téglalap 8"/>
          <p:cNvSpPr/>
          <p:nvPr/>
        </p:nvSpPr>
        <p:spPr>
          <a:xfrm>
            <a:off x="5259492" y="2255253"/>
            <a:ext cx="720080" cy="463482"/>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hu-HU" dirty="0" smtClean="0"/>
              <a:t>RR</a:t>
            </a:r>
            <a:endParaRPr lang="en-US" dirty="0"/>
          </a:p>
        </p:txBody>
      </p:sp>
      <p:sp>
        <p:nvSpPr>
          <p:cNvPr id="11" name="Téglalap 10"/>
          <p:cNvSpPr/>
          <p:nvPr/>
        </p:nvSpPr>
        <p:spPr>
          <a:xfrm>
            <a:off x="5403508" y="2977904"/>
            <a:ext cx="432048" cy="285461"/>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hu-HU" dirty="0" smtClean="0"/>
              <a:t>16</a:t>
            </a:r>
            <a:endParaRPr lang="en-US" dirty="0"/>
          </a:p>
        </p:txBody>
      </p:sp>
      <p:sp>
        <p:nvSpPr>
          <p:cNvPr id="12" name="Lekerekített téglalap 11"/>
          <p:cNvSpPr/>
          <p:nvPr/>
        </p:nvSpPr>
        <p:spPr>
          <a:xfrm>
            <a:off x="5259492" y="3263365"/>
            <a:ext cx="720080" cy="463482"/>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hu-HU" dirty="0" smtClean="0"/>
              <a:t>RR</a:t>
            </a:r>
            <a:endParaRPr lang="en-US" dirty="0"/>
          </a:p>
        </p:txBody>
      </p:sp>
      <p:sp>
        <p:nvSpPr>
          <p:cNvPr id="13" name="Lekerekített téglalap 12"/>
          <p:cNvSpPr/>
          <p:nvPr/>
        </p:nvSpPr>
        <p:spPr>
          <a:xfrm>
            <a:off x="5259492" y="4271477"/>
            <a:ext cx="720080" cy="463482"/>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hu-HU" dirty="0" smtClean="0"/>
              <a:t>FCFS</a:t>
            </a:r>
            <a:endParaRPr lang="en-US" dirty="0"/>
          </a:p>
        </p:txBody>
      </p:sp>
      <p:sp>
        <p:nvSpPr>
          <p:cNvPr id="14" name="Lekerekített téglalap 13"/>
          <p:cNvSpPr/>
          <p:nvPr/>
        </p:nvSpPr>
        <p:spPr>
          <a:xfrm>
            <a:off x="6219556" y="3090486"/>
            <a:ext cx="1728192" cy="80924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hu-HU" dirty="0" err="1" smtClean="0"/>
              <a:t>Choose</a:t>
            </a:r>
            <a:r>
              <a:rPr lang="hu-HU" dirty="0" smtClean="0"/>
              <a:t> </a:t>
            </a:r>
            <a:r>
              <a:rPr lang="hu-HU" dirty="0" err="1" smtClean="0"/>
              <a:t>task</a:t>
            </a:r>
            <a:r>
              <a:rPr lang="hu-HU" dirty="0" smtClean="0"/>
              <a:t> </a:t>
            </a:r>
            <a:r>
              <a:rPr lang="hu-HU" dirty="0" err="1" smtClean="0"/>
              <a:t>to</a:t>
            </a:r>
            <a:r>
              <a:rPr lang="hu-HU" dirty="0" smtClean="0"/>
              <a:t> </a:t>
            </a:r>
            <a:r>
              <a:rPr lang="hu-HU" dirty="0" err="1" smtClean="0"/>
              <a:t>run</a:t>
            </a:r>
            <a:endParaRPr lang="en-US" dirty="0"/>
          </a:p>
        </p:txBody>
      </p:sp>
      <p:sp>
        <p:nvSpPr>
          <p:cNvPr id="15" name="Lekerekített téglalap 14"/>
          <p:cNvSpPr/>
          <p:nvPr/>
        </p:nvSpPr>
        <p:spPr>
          <a:xfrm>
            <a:off x="8223800" y="3263366"/>
            <a:ext cx="720080" cy="463482"/>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hu-HU" dirty="0" smtClean="0"/>
              <a:t>CPU</a:t>
            </a:r>
            <a:endParaRPr lang="en-US" dirty="0"/>
          </a:p>
        </p:txBody>
      </p:sp>
      <p:cxnSp>
        <p:nvCxnSpPr>
          <p:cNvPr id="7" name="Egyenes összekötő nyíllal 6"/>
          <p:cNvCxnSpPr>
            <a:endCxn id="4" idx="1"/>
          </p:cNvCxnSpPr>
          <p:nvPr/>
        </p:nvCxnSpPr>
        <p:spPr>
          <a:xfrm>
            <a:off x="35496" y="3495105"/>
            <a:ext cx="1191548" cy="1"/>
          </a:xfrm>
          <a:prstGeom prst="straightConnector1">
            <a:avLst/>
          </a:prstGeom>
          <a:ln w="15875">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8" name="Egyenes összekötő nyíllal 17"/>
          <p:cNvCxnSpPr>
            <a:stCxn id="4" idx="3"/>
            <a:endCxn id="8195" idx="1"/>
          </p:cNvCxnSpPr>
          <p:nvPr/>
        </p:nvCxnSpPr>
        <p:spPr>
          <a:xfrm>
            <a:off x="2955236" y="3495106"/>
            <a:ext cx="327451" cy="1"/>
          </a:xfrm>
          <a:prstGeom prst="straightConnector1">
            <a:avLst/>
          </a:prstGeom>
          <a:ln w="15875">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1" name="Egyenes összekötő nyíllal 20"/>
          <p:cNvCxnSpPr>
            <a:stCxn id="8195" idx="3"/>
            <a:endCxn id="12" idx="1"/>
          </p:cNvCxnSpPr>
          <p:nvPr/>
        </p:nvCxnSpPr>
        <p:spPr>
          <a:xfrm flipV="1">
            <a:off x="4701912" y="3495106"/>
            <a:ext cx="557580" cy="1"/>
          </a:xfrm>
          <a:prstGeom prst="straightConnector1">
            <a:avLst/>
          </a:prstGeom>
          <a:ln w="15875">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4" name="Egyenes összekötő nyíllal 23"/>
          <p:cNvCxnSpPr>
            <a:stCxn id="12" idx="3"/>
            <a:endCxn id="14" idx="1"/>
          </p:cNvCxnSpPr>
          <p:nvPr/>
        </p:nvCxnSpPr>
        <p:spPr>
          <a:xfrm>
            <a:off x="5979572" y="3495106"/>
            <a:ext cx="239984" cy="0"/>
          </a:xfrm>
          <a:prstGeom prst="straightConnector1">
            <a:avLst/>
          </a:prstGeom>
          <a:ln w="15875">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7" name="Egyenes összekötő nyíllal 26"/>
          <p:cNvCxnSpPr>
            <a:stCxn id="14" idx="3"/>
            <a:endCxn id="15" idx="1"/>
          </p:cNvCxnSpPr>
          <p:nvPr/>
        </p:nvCxnSpPr>
        <p:spPr>
          <a:xfrm>
            <a:off x="7947748" y="3495106"/>
            <a:ext cx="276052" cy="1"/>
          </a:xfrm>
          <a:prstGeom prst="straightConnector1">
            <a:avLst/>
          </a:prstGeom>
          <a:ln w="15875">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30" name="Egyenes összekötő nyíllal 29"/>
          <p:cNvCxnSpPr>
            <a:stCxn id="4" idx="0"/>
            <a:endCxn id="8197" idx="1"/>
          </p:cNvCxnSpPr>
          <p:nvPr/>
        </p:nvCxnSpPr>
        <p:spPr>
          <a:xfrm flipV="1">
            <a:off x="2091140" y="2486995"/>
            <a:ext cx="1191548" cy="603491"/>
          </a:xfrm>
          <a:prstGeom prst="straightConnector1">
            <a:avLst/>
          </a:prstGeom>
          <a:ln w="15875">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33" name="Egyenes összekötő nyíllal 32"/>
          <p:cNvCxnSpPr>
            <a:stCxn id="4" idx="2"/>
            <a:endCxn id="8196" idx="1"/>
          </p:cNvCxnSpPr>
          <p:nvPr/>
        </p:nvCxnSpPr>
        <p:spPr>
          <a:xfrm>
            <a:off x="2091140" y="3899726"/>
            <a:ext cx="1191548" cy="603493"/>
          </a:xfrm>
          <a:prstGeom prst="straightConnector1">
            <a:avLst/>
          </a:prstGeom>
          <a:ln w="15875">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36" name="Egyenes összekötő nyíllal 35"/>
          <p:cNvCxnSpPr>
            <a:stCxn id="8197" idx="3"/>
            <a:endCxn id="9" idx="1"/>
          </p:cNvCxnSpPr>
          <p:nvPr/>
        </p:nvCxnSpPr>
        <p:spPr>
          <a:xfrm flipV="1">
            <a:off x="4701913" y="2486994"/>
            <a:ext cx="557579" cy="1"/>
          </a:xfrm>
          <a:prstGeom prst="straightConnector1">
            <a:avLst/>
          </a:prstGeom>
          <a:ln w="15875">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37" name="Egyenes összekötő nyíllal 36"/>
          <p:cNvCxnSpPr>
            <a:stCxn id="8196" idx="3"/>
            <a:endCxn id="13" idx="1"/>
          </p:cNvCxnSpPr>
          <p:nvPr/>
        </p:nvCxnSpPr>
        <p:spPr>
          <a:xfrm flipV="1">
            <a:off x="4701913" y="4503218"/>
            <a:ext cx="557579" cy="1"/>
          </a:xfrm>
          <a:prstGeom prst="straightConnector1">
            <a:avLst/>
          </a:prstGeom>
          <a:ln w="15875">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42" name="Egyenes összekötő nyíllal 41"/>
          <p:cNvCxnSpPr>
            <a:stCxn id="9" idx="3"/>
            <a:endCxn id="14" idx="0"/>
          </p:cNvCxnSpPr>
          <p:nvPr/>
        </p:nvCxnSpPr>
        <p:spPr>
          <a:xfrm>
            <a:off x="5979572" y="2486994"/>
            <a:ext cx="1104080" cy="603492"/>
          </a:xfrm>
          <a:prstGeom prst="straightConnector1">
            <a:avLst/>
          </a:prstGeom>
          <a:ln w="15875">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45" name="Egyenes összekötő nyíllal 44"/>
          <p:cNvCxnSpPr>
            <a:stCxn id="13" idx="3"/>
            <a:endCxn id="14" idx="2"/>
          </p:cNvCxnSpPr>
          <p:nvPr/>
        </p:nvCxnSpPr>
        <p:spPr>
          <a:xfrm flipV="1">
            <a:off x="5979572" y="3899726"/>
            <a:ext cx="1104080" cy="603492"/>
          </a:xfrm>
          <a:prstGeom prst="straightConnector1">
            <a:avLst/>
          </a:prstGeom>
          <a:ln w="15875">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43" name="Szövegdoboz 42"/>
          <p:cNvSpPr txBox="1"/>
          <p:nvPr/>
        </p:nvSpPr>
        <p:spPr>
          <a:xfrm>
            <a:off x="121291" y="3171940"/>
            <a:ext cx="1057277" cy="646331"/>
          </a:xfrm>
          <a:prstGeom prst="rect">
            <a:avLst/>
          </a:prstGeom>
          <a:noFill/>
        </p:spPr>
        <p:txBody>
          <a:bodyPr wrap="none" rtlCol="0">
            <a:spAutoFit/>
          </a:bodyPr>
          <a:lstStyle/>
          <a:p>
            <a:r>
              <a:rPr lang="hu-HU" dirty="0" smtClean="0"/>
              <a:t>Entering</a:t>
            </a:r>
          </a:p>
          <a:p>
            <a:r>
              <a:rPr lang="hu-HU" dirty="0" smtClean="0"/>
              <a:t>RTR </a:t>
            </a:r>
            <a:r>
              <a:rPr lang="hu-HU" dirty="0" err="1" smtClean="0"/>
              <a:t>state</a:t>
            </a:r>
            <a:endParaRPr lang="en-US" dirty="0"/>
          </a:p>
        </p:txBody>
      </p:sp>
      <p:sp>
        <p:nvSpPr>
          <p:cNvPr id="51" name="Szövegdoboz 50"/>
          <p:cNvSpPr txBox="1"/>
          <p:nvPr/>
        </p:nvSpPr>
        <p:spPr>
          <a:xfrm>
            <a:off x="3573851" y="1988480"/>
            <a:ext cx="836896" cy="369332"/>
          </a:xfrm>
          <a:prstGeom prst="rect">
            <a:avLst/>
          </a:prstGeom>
          <a:noFill/>
        </p:spPr>
        <p:txBody>
          <a:bodyPr wrap="none" rtlCol="0">
            <a:spAutoFit/>
          </a:bodyPr>
          <a:lstStyle/>
          <a:p>
            <a:r>
              <a:rPr lang="hu-HU" dirty="0" err="1" smtClean="0"/>
              <a:t>Level</a:t>
            </a:r>
            <a:r>
              <a:rPr lang="hu-HU" dirty="0" smtClean="0"/>
              <a:t> 1</a:t>
            </a:r>
            <a:endParaRPr lang="en-US" dirty="0"/>
          </a:p>
        </p:txBody>
      </p:sp>
      <p:sp>
        <p:nvSpPr>
          <p:cNvPr id="56" name="Szövegdoboz 55"/>
          <p:cNvSpPr txBox="1"/>
          <p:nvPr/>
        </p:nvSpPr>
        <p:spPr>
          <a:xfrm>
            <a:off x="3573851" y="2987274"/>
            <a:ext cx="836896" cy="369332"/>
          </a:xfrm>
          <a:prstGeom prst="rect">
            <a:avLst/>
          </a:prstGeom>
          <a:noFill/>
        </p:spPr>
        <p:txBody>
          <a:bodyPr wrap="none" rtlCol="0">
            <a:spAutoFit/>
          </a:bodyPr>
          <a:lstStyle/>
          <a:p>
            <a:r>
              <a:rPr lang="hu-HU" dirty="0" err="1" smtClean="0"/>
              <a:t>Level</a:t>
            </a:r>
            <a:r>
              <a:rPr lang="hu-HU" dirty="0" smtClean="0"/>
              <a:t> 2</a:t>
            </a:r>
            <a:endParaRPr lang="en-US" dirty="0"/>
          </a:p>
        </p:txBody>
      </p:sp>
      <p:sp>
        <p:nvSpPr>
          <p:cNvPr id="57" name="Szövegdoboz 56"/>
          <p:cNvSpPr txBox="1"/>
          <p:nvPr/>
        </p:nvSpPr>
        <p:spPr>
          <a:xfrm>
            <a:off x="3573851" y="4016806"/>
            <a:ext cx="836896" cy="369332"/>
          </a:xfrm>
          <a:prstGeom prst="rect">
            <a:avLst/>
          </a:prstGeom>
          <a:noFill/>
        </p:spPr>
        <p:txBody>
          <a:bodyPr wrap="none" rtlCol="0">
            <a:spAutoFit/>
          </a:bodyPr>
          <a:lstStyle/>
          <a:p>
            <a:r>
              <a:rPr lang="hu-HU" dirty="0" err="1" smtClean="0"/>
              <a:t>Level</a:t>
            </a:r>
            <a:r>
              <a:rPr lang="hu-HU" dirty="0" smtClean="0"/>
              <a:t> 3</a:t>
            </a:r>
            <a:endParaRPr lang="en-US" dirty="0"/>
          </a:p>
        </p:txBody>
      </p:sp>
      <p:sp>
        <p:nvSpPr>
          <p:cNvPr id="52" name="Szövegdoboz 51"/>
          <p:cNvSpPr txBox="1"/>
          <p:nvPr/>
        </p:nvSpPr>
        <p:spPr>
          <a:xfrm>
            <a:off x="3952967" y="5589240"/>
            <a:ext cx="3905493" cy="369332"/>
          </a:xfrm>
          <a:prstGeom prst="rect">
            <a:avLst/>
          </a:prstGeom>
          <a:noFill/>
        </p:spPr>
        <p:txBody>
          <a:bodyPr wrap="none" rtlCol="0">
            <a:spAutoFit/>
          </a:bodyPr>
          <a:lstStyle/>
          <a:p>
            <a:r>
              <a:rPr lang="en-US" dirty="0" smtClean="0"/>
              <a:t>Next time: dynamic multilevel queues…</a:t>
            </a:r>
            <a:endParaRPr lang="en-US" dirty="0"/>
          </a:p>
        </p:txBody>
      </p:sp>
    </p:spTree>
    <p:extLst>
      <p:ext uri="{BB962C8B-B14F-4D97-AF65-F5344CB8AC3E}">
        <p14:creationId xmlns:p14="http://schemas.microsoft.com/office/powerpoint/2010/main" val="338557684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US" dirty="0" smtClean="0"/>
              <a:t>Summary</a:t>
            </a:r>
            <a:endParaRPr lang="en-US" dirty="0"/>
          </a:p>
        </p:txBody>
      </p:sp>
      <p:sp>
        <p:nvSpPr>
          <p:cNvPr id="3" name="Tartalom helye 2"/>
          <p:cNvSpPr>
            <a:spLocks noGrp="1"/>
          </p:cNvSpPr>
          <p:nvPr>
            <p:ph idx="1"/>
          </p:nvPr>
        </p:nvSpPr>
        <p:spPr/>
        <p:txBody>
          <a:bodyPr>
            <a:normAutofit fontScale="77500" lnSpcReduction="20000"/>
          </a:bodyPr>
          <a:lstStyle/>
          <a:p>
            <a:r>
              <a:rPr lang="en-US" dirty="0" smtClean="0"/>
              <a:t>The scheduler </a:t>
            </a:r>
            <a:r>
              <a:rPr lang="en-US" dirty="0" smtClean="0"/>
              <a:t>choose</a:t>
            </a:r>
            <a:r>
              <a:rPr lang="hu-HU" dirty="0" smtClean="0"/>
              <a:t>s</a:t>
            </a:r>
            <a:r>
              <a:rPr lang="en-US" dirty="0" smtClean="0"/>
              <a:t> </a:t>
            </a:r>
            <a:r>
              <a:rPr lang="en-US" dirty="0" smtClean="0"/>
              <a:t>the next task to run</a:t>
            </a:r>
          </a:p>
          <a:p>
            <a:pPr lvl="1"/>
            <a:r>
              <a:rPr lang="en-US" dirty="0" smtClean="0"/>
              <a:t>Short term (we learned about this), medium and long term</a:t>
            </a:r>
          </a:p>
          <a:p>
            <a:pPr lvl="1"/>
            <a:r>
              <a:rPr lang="en-US" dirty="0" smtClean="0"/>
              <a:t>Basic properties</a:t>
            </a:r>
          </a:p>
          <a:p>
            <a:pPr lvl="2"/>
            <a:r>
              <a:rPr lang="en-US" dirty="0" smtClean="0"/>
              <a:t>Data structure</a:t>
            </a:r>
          </a:p>
          <a:p>
            <a:pPr lvl="2"/>
            <a:r>
              <a:rPr lang="en-US" dirty="0" smtClean="0"/>
              <a:t>Considered task properties</a:t>
            </a:r>
          </a:p>
          <a:p>
            <a:pPr lvl="2"/>
            <a:r>
              <a:rPr lang="en-US" dirty="0" smtClean="0"/>
              <a:t>Decision algorithm</a:t>
            </a:r>
          </a:p>
          <a:p>
            <a:pPr lvl="2"/>
            <a:r>
              <a:rPr lang="en-US" dirty="0" smtClean="0"/>
              <a:t>Complexity and overhead</a:t>
            </a:r>
          </a:p>
          <a:p>
            <a:r>
              <a:rPr lang="en-US" dirty="0" smtClean="0"/>
              <a:t>Simple schedulers</a:t>
            </a:r>
          </a:p>
          <a:p>
            <a:pPr lvl="1"/>
            <a:r>
              <a:rPr lang="en-US" dirty="0" smtClean="0"/>
              <a:t>FCFS: simple, but it may perform badly</a:t>
            </a:r>
          </a:p>
          <a:p>
            <a:pPr lvl="1"/>
            <a:r>
              <a:rPr lang="en-US" dirty="0" smtClean="0"/>
              <a:t>RR: it is widely used, good response time, moderate overhead</a:t>
            </a:r>
          </a:p>
          <a:p>
            <a:pPr lvl="1"/>
            <a:r>
              <a:rPr lang="en-US" dirty="0" smtClean="0"/>
              <a:t>SJF and SRTF: decision based on the task’s CPU burst, optimal waiting time</a:t>
            </a:r>
          </a:p>
          <a:p>
            <a:pPr lvl="1"/>
            <a:r>
              <a:rPr lang="en-US" dirty="0" smtClean="0"/>
              <a:t>Priority: importance shown by a number</a:t>
            </a:r>
          </a:p>
          <a:p>
            <a:r>
              <a:rPr lang="en-US" dirty="0" smtClean="0"/>
              <a:t>Complex schedulers</a:t>
            </a:r>
          </a:p>
          <a:p>
            <a:pPr lvl="1"/>
            <a:r>
              <a:rPr lang="en-US" dirty="0" smtClean="0"/>
              <a:t>Multilevel queues</a:t>
            </a:r>
          </a:p>
          <a:p>
            <a:pPr lvl="2"/>
            <a:r>
              <a:rPr lang="en-US" dirty="0" smtClean="0"/>
              <a:t>It can use multiple algorithms (which is suited for the tasks)</a:t>
            </a:r>
          </a:p>
          <a:p>
            <a:pPr lvl="1"/>
            <a:endParaRPr lang="en-US" dirty="0"/>
          </a:p>
        </p:txBody>
      </p:sp>
    </p:spTree>
    <p:extLst>
      <p:ext uri="{BB962C8B-B14F-4D97-AF65-F5344CB8AC3E}">
        <p14:creationId xmlns:p14="http://schemas.microsoft.com/office/powerpoint/2010/main" val="8246782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Lekerekített téglalap 21"/>
          <p:cNvSpPr/>
          <p:nvPr/>
        </p:nvSpPr>
        <p:spPr>
          <a:xfrm>
            <a:off x="4566828" y="5027809"/>
            <a:ext cx="2237420" cy="684078"/>
          </a:xfrm>
          <a:prstGeom prst="roundRect">
            <a:avLst/>
          </a:prstGeom>
          <a:gradFill>
            <a:gsLst>
              <a:gs pos="100000">
                <a:schemeClr val="accent2">
                  <a:tint val="50000"/>
                  <a:satMod val="300000"/>
                </a:schemeClr>
              </a:gs>
              <a:gs pos="99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1" name="Lekerekített téglalap 20"/>
          <p:cNvSpPr/>
          <p:nvPr/>
        </p:nvSpPr>
        <p:spPr>
          <a:xfrm>
            <a:off x="2195736" y="1196752"/>
            <a:ext cx="4752528" cy="1062626"/>
          </a:xfrm>
          <a:prstGeom prst="roundRect">
            <a:avLst/>
          </a:prstGeom>
          <a:gradFill>
            <a:gsLst>
              <a:gs pos="0">
                <a:schemeClr val="accent2">
                  <a:tint val="50000"/>
                  <a:satMod val="300000"/>
                </a:schemeClr>
              </a:gs>
              <a:gs pos="100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 name="Cím 1"/>
          <p:cNvSpPr>
            <a:spLocks noGrp="1"/>
          </p:cNvSpPr>
          <p:nvPr>
            <p:ph type="title"/>
          </p:nvPr>
        </p:nvSpPr>
        <p:spPr/>
        <p:txBody>
          <a:bodyPr/>
          <a:lstStyle/>
          <a:p>
            <a:r>
              <a:rPr lang="en-US" dirty="0"/>
              <a:t>The main blocks of the OS and the </a:t>
            </a:r>
            <a:r>
              <a:rPr lang="en-US" dirty="0" smtClean="0"/>
              <a:t>kernel</a:t>
            </a:r>
            <a:r>
              <a:rPr lang="hu-HU" dirty="0" smtClean="0"/>
              <a:t> (</a:t>
            </a:r>
            <a:r>
              <a:rPr lang="hu-HU" dirty="0" err="1" smtClean="0"/>
              <a:t>recap</a:t>
            </a:r>
            <a:r>
              <a:rPr lang="hu-HU" dirty="0" smtClean="0"/>
              <a:t>)</a:t>
            </a:r>
            <a:endParaRPr lang="en-US" dirty="0"/>
          </a:p>
        </p:txBody>
      </p:sp>
      <p:sp>
        <p:nvSpPr>
          <p:cNvPr id="4" name="Téglalap 3"/>
          <p:cNvSpPr/>
          <p:nvPr/>
        </p:nvSpPr>
        <p:spPr>
          <a:xfrm>
            <a:off x="2406588" y="5822629"/>
            <a:ext cx="4320480" cy="423664"/>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hu-HU"/>
              <a:t>Hardware devices</a:t>
            </a:r>
          </a:p>
        </p:txBody>
      </p:sp>
      <p:sp>
        <p:nvSpPr>
          <p:cNvPr id="5" name="Téglalap 4"/>
          <p:cNvSpPr/>
          <p:nvPr/>
        </p:nvSpPr>
        <p:spPr>
          <a:xfrm>
            <a:off x="2956372" y="2259378"/>
            <a:ext cx="3240360" cy="86409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hu-HU"/>
              <a:t>System libraries</a:t>
            </a:r>
          </a:p>
        </p:txBody>
      </p:sp>
      <p:sp>
        <p:nvSpPr>
          <p:cNvPr id="6" name="Téglalap 5"/>
          <p:cNvSpPr/>
          <p:nvPr/>
        </p:nvSpPr>
        <p:spPr>
          <a:xfrm>
            <a:off x="2416312" y="1323274"/>
            <a:ext cx="2088232" cy="79208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hu-HU"/>
              <a:t>System processes</a:t>
            </a:r>
          </a:p>
        </p:txBody>
      </p:sp>
      <p:sp>
        <p:nvSpPr>
          <p:cNvPr id="7" name="Téglalap 6"/>
          <p:cNvSpPr/>
          <p:nvPr/>
        </p:nvSpPr>
        <p:spPr>
          <a:xfrm>
            <a:off x="4673712" y="1323274"/>
            <a:ext cx="2088232" cy="79208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hu-HU"/>
              <a:t>User processes</a:t>
            </a:r>
          </a:p>
        </p:txBody>
      </p:sp>
      <p:cxnSp>
        <p:nvCxnSpPr>
          <p:cNvPr id="8" name="Egyenes összekötő 7"/>
          <p:cNvCxnSpPr/>
          <p:nvPr/>
        </p:nvCxnSpPr>
        <p:spPr>
          <a:xfrm>
            <a:off x="1677648" y="3241202"/>
            <a:ext cx="5491192" cy="0"/>
          </a:xfrm>
          <a:prstGeom prst="line">
            <a:avLst/>
          </a:prstGeom>
          <a:ln w="28575">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9" name="Szövegdoboz 8"/>
          <p:cNvSpPr txBox="1"/>
          <p:nvPr/>
        </p:nvSpPr>
        <p:spPr>
          <a:xfrm>
            <a:off x="1677648" y="1648455"/>
            <a:ext cx="738664" cy="1475019"/>
          </a:xfrm>
          <a:prstGeom prst="rect">
            <a:avLst/>
          </a:prstGeom>
          <a:noFill/>
        </p:spPr>
        <p:txBody>
          <a:bodyPr vert="vert270" wrap="none" rtlCol="0">
            <a:spAutoFit/>
          </a:bodyPr>
          <a:lstStyle/>
          <a:p>
            <a:r>
              <a:rPr lang="hu-HU">
                <a:solidFill>
                  <a:srgbClr val="FF0000"/>
                </a:solidFill>
              </a:rPr>
              <a:t>Non-protected</a:t>
            </a:r>
          </a:p>
          <a:p>
            <a:r>
              <a:rPr lang="hu-HU">
                <a:solidFill>
                  <a:srgbClr val="FF0000"/>
                </a:solidFill>
              </a:rPr>
              <a:t>(user)</a:t>
            </a:r>
          </a:p>
        </p:txBody>
      </p:sp>
      <p:sp>
        <p:nvSpPr>
          <p:cNvPr id="10" name="Szövegdoboz 9"/>
          <p:cNvSpPr txBox="1"/>
          <p:nvPr/>
        </p:nvSpPr>
        <p:spPr>
          <a:xfrm>
            <a:off x="1673096" y="3717033"/>
            <a:ext cx="738664" cy="1746120"/>
          </a:xfrm>
          <a:prstGeom prst="rect">
            <a:avLst/>
          </a:prstGeom>
          <a:noFill/>
        </p:spPr>
        <p:txBody>
          <a:bodyPr vert="vert270" wrap="square" rtlCol="0">
            <a:spAutoFit/>
          </a:bodyPr>
          <a:lstStyle/>
          <a:p>
            <a:r>
              <a:rPr lang="en-US" dirty="0">
                <a:solidFill>
                  <a:srgbClr val="FF0000"/>
                </a:solidFill>
              </a:rPr>
              <a:t>Protected</a:t>
            </a:r>
          </a:p>
          <a:p>
            <a:r>
              <a:rPr lang="en-US" dirty="0">
                <a:solidFill>
                  <a:srgbClr val="FF0000"/>
                </a:solidFill>
              </a:rPr>
              <a:t>(system/kernel)</a:t>
            </a:r>
          </a:p>
        </p:txBody>
      </p:sp>
      <p:sp>
        <p:nvSpPr>
          <p:cNvPr id="11" name="Téglalap 10"/>
          <p:cNvSpPr/>
          <p:nvPr/>
        </p:nvSpPr>
        <p:spPr>
          <a:xfrm>
            <a:off x="2416312" y="5135259"/>
            <a:ext cx="2088232" cy="46861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hu-HU"/>
              <a:t>Device managers</a:t>
            </a:r>
          </a:p>
        </p:txBody>
      </p:sp>
      <p:sp>
        <p:nvSpPr>
          <p:cNvPr id="12" name="Téglalap 11"/>
          <p:cNvSpPr/>
          <p:nvPr/>
        </p:nvSpPr>
        <p:spPr>
          <a:xfrm>
            <a:off x="4644008" y="5135259"/>
            <a:ext cx="1008112" cy="468613"/>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hu-HU"/>
              <a:t>Loader</a:t>
            </a:r>
          </a:p>
        </p:txBody>
      </p:sp>
      <p:sp>
        <p:nvSpPr>
          <p:cNvPr id="13" name="Téglalap 12"/>
          <p:cNvSpPr/>
          <p:nvPr/>
        </p:nvSpPr>
        <p:spPr>
          <a:xfrm>
            <a:off x="5718956" y="5135259"/>
            <a:ext cx="1008112" cy="46861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hu-HU" sz="1600"/>
              <a:t>Scheduler</a:t>
            </a:r>
          </a:p>
        </p:txBody>
      </p:sp>
      <p:sp>
        <p:nvSpPr>
          <p:cNvPr id="14" name="Téglalap 13"/>
          <p:cNvSpPr/>
          <p:nvPr/>
        </p:nvSpPr>
        <p:spPr>
          <a:xfrm>
            <a:off x="2411760" y="4559195"/>
            <a:ext cx="2088232" cy="46861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hu-HU"/>
              <a:t>IT handler</a:t>
            </a:r>
          </a:p>
        </p:txBody>
      </p:sp>
      <p:sp>
        <p:nvSpPr>
          <p:cNvPr id="15" name="Téglalap 14"/>
          <p:cNvSpPr/>
          <p:nvPr/>
        </p:nvSpPr>
        <p:spPr>
          <a:xfrm>
            <a:off x="2416312" y="3983131"/>
            <a:ext cx="2088232" cy="46861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hu-HU"/>
              <a:t>I/O operations</a:t>
            </a:r>
          </a:p>
        </p:txBody>
      </p:sp>
      <p:sp>
        <p:nvSpPr>
          <p:cNvPr id="16" name="Téglalap 15"/>
          <p:cNvSpPr/>
          <p:nvPr/>
        </p:nvSpPr>
        <p:spPr>
          <a:xfrm>
            <a:off x="2411760" y="3374357"/>
            <a:ext cx="4315308" cy="46861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hu-HU"/>
              <a:t>Systemcall interface</a:t>
            </a:r>
          </a:p>
        </p:txBody>
      </p:sp>
      <p:sp>
        <p:nvSpPr>
          <p:cNvPr id="17" name="Téglalap 16"/>
          <p:cNvSpPr/>
          <p:nvPr/>
        </p:nvSpPr>
        <p:spPr>
          <a:xfrm>
            <a:off x="4652392" y="4559195"/>
            <a:ext cx="2088232" cy="46861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hu-HU"/>
              <a:t>Memory manager</a:t>
            </a:r>
          </a:p>
        </p:txBody>
      </p:sp>
      <p:sp>
        <p:nvSpPr>
          <p:cNvPr id="18" name="Téglalap 17"/>
          <p:cNvSpPr/>
          <p:nvPr/>
        </p:nvSpPr>
        <p:spPr>
          <a:xfrm>
            <a:off x="4652392" y="3983131"/>
            <a:ext cx="2088232" cy="46861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hu-HU"/>
              <a:t>Communications</a:t>
            </a:r>
          </a:p>
        </p:txBody>
      </p:sp>
      <p:sp>
        <p:nvSpPr>
          <p:cNvPr id="19" name="Téglalap 18"/>
          <p:cNvSpPr/>
          <p:nvPr/>
        </p:nvSpPr>
        <p:spPr>
          <a:xfrm>
            <a:off x="4576552" y="3916141"/>
            <a:ext cx="2227696" cy="1762472"/>
          </a:xfrm>
          <a:prstGeom prst="rect">
            <a:avLst/>
          </a:prstGeom>
          <a:noFill/>
          <a:ln w="38100">
            <a:solidFill>
              <a:srgbClr val="92D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20" name="Szövegdoboz 19"/>
          <p:cNvSpPr txBox="1"/>
          <p:nvPr/>
        </p:nvSpPr>
        <p:spPr>
          <a:xfrm>
            <a:off x="6799508" y="4217439"/>
            <a:ext cx="738664" cy="1494448"/>
          </a:xfrm>
          <a:prstGeom prst="rect">
            <a:avLst/>
          </a:prstGeom>
          <a:noFill/>
        </p:spPr>
        <p:txBody>
          <a:bodyPr vert="vert270" wrap="square" rtlCol="0">
            <a:spAutoFit/>
          </a:bodyPr>
          <a:lstStyle/>
          <a:p>
            <a:r>
              <a:rPr lang="hu-HU" b="1">
                <a:solidFill>
                  <a:srgbClr val="92D050"/>
                </a:solidFill>
              </a:rPr>
              <a:t>Process management</a:t>
            </a:r>
          </a:p>
        </p:txBody>
      </p:sp>
    </p:spTree>
    <p:extLst>
      <p:ext uri="{BB962C8B-B14F-4D97-AF65-F5344CB8AC3E}">
        <p14:creationId xmlns:p14="http://schemas.microsoft.com/office/powerpoint/2010/main" val="1010610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US" dirty="0" smtClean="0"/>
              <a:t>The goals and temporal properties of the scheduler</a:t>
            </a:r>
            <a:endParaRPr lang="en-US" dirty="0"/>
          </a:p>
        </p:txBody>
      </p:sp>
      <p:sp>
        <p:nvSpPr>
          <p:cNvPr id="4" name="Tartalom helye 3"/>
          <p:cNvSpPr>
            <a:spLocks noGrp="1"/>
          </p:cNvSpPr>
          <p:nvPr>
            <p:ph idx="1"/>
          </p:nvPr>
        </p:nvSpPr>
        <p:spPr/>
        <p:txBody>
          <a:bodyPr>
            <a:normAutofit fontScale="70000" lnSpcReduction="20000"/>
          </a:bodyPr>
          <a:lstStyle/>
          <a:p>
            <a:r>
              <a:rPr lang="en-US" dirty="0" smtClean="0"/>
              <a:t>The scheduler has to decide which task should run</a:t>
            </a:r>
          </a:p>
          <a:p>
            <a:pPr lvl="1"/>
            <a:r>
              <a:rPr lang="en-US" dirty="0" smtClean="0"/>
              <a:t>Managing the ready-to-run and currently running tasks</a:t>
            </a:r>
          </a:p>
          <a:p>
            <a:pPr lvl="1"/>
            <a:r>
              <a:rPr lang="en-US" dirty="0" smtClean="0"/>
              <a:t>Selects the next one which enters the run state (gets the CPU)</a:t>
            </a:r>
          </a:p>
          <a:p>
            <a:pPr lvl="1"/>
            <a:r>
              <a:rPr lang="en-US" dirty="0" smtClean="0"/>
              <a:t>This decision is based on system and task properties</a:t>
            </a:r>
          </a:p>
          <a:p>
            <a:r>
              <a:rPr lang="en-US" dirty="0" smtClean="0"/>
              <a:t>Where the tasks are selected from?</a:t>
            </a:r>
          </a:p>
          <a:p>
            <a:pPr lvl="1"/>
            <a:r>
              <a:rPr lang="en-US" dirty="0" smtClean="0"/>
              <a:t>Short term (or CPU scheduling)</a:t>
            </a:r>
          </a:p>
          <a:p>
            <a:pPr lvl="2"/>
            <a:r>
              <a:rPr lang="en-US" dirty="0" smtClean="0"/>
              <a:t>Selects a task from the ready-to-run queue</a:t>
            </a:r>
          </a:p>
          <a:p>
            <a:pPr lvl="2"/>
            <a:r>
              <a:rPr lang="en-US" dirty="0" smtClean="0"/>
              <a:t>The operation interval is usually in the range of 1-100 </a:t>
            </a:r>
            <a:r>
              <a:rPr lang="en-US" dirty="0" err="1" smtClean="0"/>
              <a:t>ms</a:t>
            </a:r>
            <a:endParaRPr lang="en-US" dirty="0" smtClean="0"/>
          </a:p>
          <a:p>
            <a:pPr lvl="2"/>
            <a:r>
              <a:rPr lang="en-US" dirty="0" smtClean="0"/>
              <a:t>We will examine this type of scheduler later</a:t>
            </a:r>
          </a:p>
          <a:p>
            <a:pPr lvl="1"/>
            <a:r>
              <a:rPr lang="en-US" dirty="0" smtClean="0"/>
              <a:t>Long term</a:t>
            </a:r>
          </a:p>
          <a:p>
            <a:pPr lvl="2"/>
            <a:r>
              <a:rPr lang="en-US" dirty="0" smtClean="0"/>
              <a:t>Starting and stopping jobs (tasks or task groups)</a:t>
            </a:r>
          </a:p>
          <a:p>
            <a:pPr lvl="2"/>
            <a:r>
              <a:rPr lang="en-US" dirty="0" smtClean="0"/>
              <a:t>Usually in the user space (e.g. UNIX </a:t>
            </a:r>
            <a:r>
              <a:rPr lang="en-US" dirty="0" err="1" smtClean="0"/>
              <a:t>cron</a:t>
            </a:r>
            <a:r>
              <a:rPr lang="en-US" dirty="0" smtClean="0"/>
              <a:t>)</a:t>
            </a:r>
          </a:p>
          <a:p>
            <a:pPr lvl="2"/>
            <a:r>
              <a:rPr lang="en-US" dirty="0" smtClean="0"/>
              <a:t>Operation interval: hours, weeks, months</a:t>
            </a:r>
          </a:p>
          <a:p>
            <a:pPr lvl="1"/>
            <a:r>
              <a:rPr lang="en-US" dirty="0" smtClean="0"/>
              <a:t>Medium term</a:t>
            </a:r>
          </a:p>
          <a:p>
            <a:pPr lvl="2"/>
            <a:r>
              <a:rPr lang="en-US" dirty="0" smtClean="0"/>
              <a:t>Some tasks are pulled out from the short term scheduler temporarily</a:t>
            </a:r>
          </a:p>
          <a:p>
            <a:pPr lvl="2"/>
            <a:r>
              <a:rPr lang="en-US" dirty="0" smtClean="0"/>
              <a:t>It can enhance system performance</a:t>
            </a:r>
          </a:p>
          <a:p>
            <a:pPr lvl="2"/>
            <a:r>
              <a:rPr lang="en-US" dirty="0" smtClean="0"/>
              <a:t>The user also can initiate it: pause specific tasks</a:t>
            </a:r>
          </a:p>
          <a:p>
            <a:pPr lvl="2"/>
            <a:r>
              <a:rPr lang="en-US" dirty="0" smtClean="0"/>
              <a:t>Operation interval: minutes, hours</a:t>
            </a:r>
            <a:endParaRPr lang="en-US" dirty="0"/>
          </a:p>
        </p:txBody>
      </p:sp>
    </p:spTree>
    <p:extLst>
      <p:ext uri="{BB962C8B-B14F-4D97-AF65-F5344CB8AC3E}">
        <p14:creationId xmlns:p14="http://schemas.microsoft.com/office/powerpoint/2010/main" val="37465539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513147" y="980728"/>
            <a:ext cx="4630853" cy="16035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Cím 1"/>
          <p:cNvSpPr>
            <a:spLocks noGrp="1"/>
          </p:cNvSpPr>
          <p:nvPr>
            <p:ph type="title"/>
          </p:nvPr>
        </p:nvSpPr>
        <p:spPr/>
        <p:txBody>
          <a:bodyPr/>
          <a:lstStyle/>
          <a:p>
            <a:r>
              <a:rPr lang="en-US" dirty="0" smtClean="0"/>
              <a:t>Short term scheduler in the kernel (recap)</a:t>
            </a:r>
            <a:endParaRPr lang="en-US" dirty="0"/>
          </a:p>
        </p:txBody>
      </p:sp>
      <p:sp>
        <p:nvSpPr>
          <p:cNvPr id="3" name="Tartalom helye 2"/>
          <p:cNvSpPr>
            <a:spLocks noGrp="1"/>
          </p:cNvSpPr>
          <p:nvPr>
            <p:ph idx="1"/>
          </p:nvPr>
        </p:nvSpPr>
        <p:spPr>
          <a:xfrm>
            <a:off x="457200" y="908720"/>
            <a:ext cx="4834880" cy="5328592"/>
          </a:xfrm>
        </p:spPr>
        <p:txBody>
          <a:bodyPr>
            <a:normAutofit fontScale="70000" lnSpcReduction="20000"/>
          </a:bodyPr>
          <a:lstStyle/>
          <a:p>
            <a:r>
              <a:rPr lang="en-US" dirty="0" smtClean="0"/>
              <a:t>A modern OS is event driven</a:t>
            </a:r>
          </a:p>
          <a:p>
            <a:endParaRPr lang="en-US" dirty="0" smtClean="0"/>
          </a:p>
          <a:p>
            <a:endParaRPr lang="en-US" dirty="0" smtClean="0"/>
          </a:p>
          <a:p>
            <a:r>
              <a:rPr lang="en-US" dirty="0" smtClean="0"/>
              <a:t>When a task can only give up the right of running voluntarily -&gt; Cooperative  (non-preemptive) scheduler</a:t>
            </a:r>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A preemptive scheduler can take away the CPU from a running task</a:t>
            </a:r>
            <a:endParaRPr lang="en-US" dirty="0"/>
          </a:p>
        </p:txBody>
      </p:sp>
      <p:pic>
        <p:nvPicPr>
          <p:cNvPr id="1027" name="Picture 3"/>
          <p:cNvPicPr>
            <a:picLocks noChangeAspect="1" noChangeArrowheads="1"/>
          </p:cNvPicPr>
          <p:nvPr/>
        </p:nvPicPr>
        <p:blipFill rotWithShape="1">
          <a:blip r:embed="rId3" cstate="email">
            <a:extLst>
              <a:ext uri="{28A0092B-C50C-407E-A947-70E740481C1C}">
                <a14:useLocalDpi xmlns:a14="http://schemas.microsoft.com/office/drawing/2010/main" val="0"/>
              </a:ext>
            </a:extLst>
          </a:blip>
          <a:srcRect/>
          <a:stretch/>
        </p:blipFill>
        <p:spPr bwMode="auto">
          <a:xfrm>
            <a:off x="5436096" y="4365104"/>
            <a:ext cx="3315333" cy="1224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094055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US" dirty="0" smtClean="0"/>
              <a:t>The data structures and complexity of scheduling</a:t>
            </a:r>
            <a:endParaRPr lang="en-US" dirty="0"/>
          </a:p>
        </p:txBody>
      </p:sp>
      <p:sp>
        <p:nvSpPr>
          <p:cNvPr id="3" name="Tartalom helye 2"/>
          <p:cNvSpPr>
            <a:spLocks noGrp="1"/>
          </p:cNvSpPr>
          <p:nvPr>
            <p:ph idx="1"/>
          </p:nvPr>
        </p:nvSpPr>
        <p:spPr/>
        <p:txBody>
          <a:bodyPr>
            <a:normAutofit fontScale="55000" lnSpcReduction="20000"/>
          </a:bodyPr>
          <a:lstStyle/>
          <a:p>
            <a:r>
              <a:rPr lang="en-US" dirty="0" smtClean="0"/>
              <a:t>Managing (registering) the tasks in different states can be done with:</a:t>
            </a:r>
          </a:p>
          <a:p>
            <a:pPr lvl="1"/>
            <a:r>
              <a:rPr lang="en-US" dirty="0" smtClean="0"/>
              <a:t>Queues (typical)</a:t>
            </a:r>
          </a:p>
          <a:p>
            <a:pPr lvl="2"/>
            <a:r>
              <a:rPr lang="en-US" dirty="0" smtClean="0"/>
              <a:t>The tasks are in a linear data structure</a:t>
            </a:r>
          </a:p>
          <a:p>
            <a:pPr lvl="2"/>
            <a:r>
              <a:rPr lang="en-US" dirty="0" smtClean="0"/>
              <a:t>FIFO: First In First Out</a:t>
            </a:r>
          </a:p>
          <a:p>
            <a:pPr lvl="2"/>
            <a:endParaRPr lang="en-US" dirty="0" smtClean="0"/>
          </a:p>
          <a:p>
            <a:pPr lvl="2"/>
            <a:endParaRPr lang="en-US" dirty="0" smtClean="0"/>
          </a:p>
          <a:p>
            <a:pPr lvl="2"/>
            <a:r>
              <a:rPr lang="en-US" dirty="0" smtClean="0"/>
              <a:t>List: insertion or taking out can be performed at any index</a:t>
            </a:r>
          </a:p>
          <a:p>
            <a:pPr lvl="1"/>
            <a:endParaRPr lang="en-US" dirty="0" smtClean="0"/>
          </a:p>
          <a:p>
            <a:pPr lvl="1"/>
            <a:endParaRPr lang="en-US" dirty="0" smtClean="0"/>
          </a:p>
          <a:p>
            <a:pPr lvl="1"/>
            <a:endParaRPr lang="en-US" dirty="0" smtClean="0"/>
          </a:p>
          <a:p>
            <a:pPr lvl="1"/>
            <a:endParaRPr lang="en-US" dirty="0" smtClean="0"/>
          </a:p>
          <a:p>
            <a:pPr lvl="1"/>
            <a:r>
              <a:rPr lang="en-US" dirty="0" smtClean="0"/>
              <a:t>Tree structure (e.g.: Linux kernel 2.6.23+)</a:t>
            </a:r>
          </a:p>
          <a:p>
            <a:pPr lvl="2"/>
            <a:r>
              <a:rPr lang="en-US" dirty="0" smtClean="0"/>
              <a:t>Iteration is faster than on a queue</a:t>
            </a:r>
          </a:p>
          <a:p>
            <a:pPr lvl="2"/>
            <a:r>
              <a:rPr lang="en-US" dirty="0" smtClean="0"/>
              <a:t>E.g.: red-black tree (see </a:t>
            </a:r>
            <a:r>
              <a:rPr lang="en-US" dirty="0" smtClean="0">
                <a:hlinkClick r:id="rId2"/>
              </a:rPr>
              <a:t>Theory of Algorithms </a:t>
            </a:r>
            <a:r>
              <a:rPr lang="en-US" dirty="0" smtClean="0"/>
              <a:t>subject)</a:t>
            </a:r>
          </a:p>
          <a:p>
            <a:pPr marL="0" indent="0">
              <a:buNone/>
            </a:pPr>
            <a:endParaRPr lang="en-US" dirty="0" smtClean="0"/>
          </a:p>
          <a:p>
            <a:r>
              <a:rPr lang="en-US" dirty="0" smtClean="0"/>
              <a:t>The complexity of a scheduler</a:t>
            </a:r>
          </a:p>
          <a:p>
            <a:pPr lvl="1"/>
            <a:r>
              <a:rPr lang="en-US" dirty="0" smtClean="0"/>
              <a:t>Important aspect (runs frequently)</a:t>
            </a:r>
          </a:p>
          <a:p>
            <a:pPr lvl="1"/>
            <a:r>
              <a:rPr lang="en-US" dirty="0" smtClean="0"/>
              <a:t>The complexity of data manipulations worst case</a:t>
            </a:r>
          </a:p>
          <a:p>
            <a:pPr lvl="2"/>
            <a:r>
              <a:rPr lang="en-US" dirty="0" smtClean="0"/>
              <a:t>Put to and get from FIFO: O(1) – constant</a:t>
            </a:r>
          </a:p>
          <a:p>
            <a:pPr lvl="2"/>
            <a:r>
              <a:rPr lang="en-US" dirty="0" smtClean="0"/>
              <a:t>Seek from and put to chained-list: O(N) – linear</a:t>
            </a:r>
          </a:p>
          <a:p>
            <a:pPr lvl="2"/>
            <a:r>
              <a:rPr lang="en-US" dirty="0" smtClean="0"/>
              <a:t>Seek from and put to red-black tree: O(log N) – logarithmic</a:t>
            </a:r>
          </a:p>
          <a:p>
            <a:pPr lvl="1"/>
            <a:r>
              <a:rPr lang="en-US" dirty="0" smtClean="0"/>
              <a:t>The complexity of other parts of the scheduler: O(1) – constant</a:t>
            </a:r>
          </a:p>
          <a:p>
            <a:pPr lvl="1"/>
            <a:r>
              <a:rPr lang="en-US" dirty="0" smtClean="0"/>
              <a:t>Theoretical and practical complexity usually not the same</a:t>
            </a:r>
          </a:p>
          <a:p>
            <a:pPr lvl="2"/>
            <a:endParaRPr lang="en-US" dirty="0" smtClean="0"/>
          </a:p>
          <a:p>
            <a:pPr lvl="2"/>
            <a:endParaRPr lang="en-US" dirty="0" smtClean="0"/>
          </a:p>
          <a:p>
            <a:pPr marL="914400" lvl="2" indent="0">
              <a:buNone/>
            </a:pPr>
            <a:endParaRPr lang="en-US" dirty="0"/>
          </a:p>
        </p:txBody>
      </p:sp>
      <p:pic>
        <p:nvPicPr>
          <p:cNvPr id="4" name="Kép 3"/>
          <p:cNvPicPr>
            <a:picLocks noChangeAspect="1"/>
          </p:cNvPicPr>
          <p:nvPr/>
        </p:nvPicPr>
        <p:blipFill>
          <a:blip r:embed="rId3">
            <a:lum/>
            <a:alphaModFix/>
          </a:blip>
          <a:srcRect/>
          <a:stretch>
            <a:fillRect/>
          </a:stretch>
        </p:blipFill>
        <p:spPr>
          <a:xfrm>
            <a:off x="2310943" y="1841824"/>
            <a:ext cx="1805039" cy="298440"/>
          </a:xfrm>
          <a:prstGeom prst="rect">
            <a:avLst/>
          </a:prstGeom>
          <a:noFill/>
          <a:ln>
            <a:noFill/>
          </a:ln>
        </p:spPr>
      </p:pic>
      <p:pic>
        <p:nvPicPr>
          <p:cNvPr id="5" name="Kép 4"/>
          <p:cNvPicPr>
            <a:picLocks noChangeAspect="1"/>
          </p:cNvPicPr>
          <p:nvPr/>
        </p:nvPicPr>
        <p:blipFill>
          <a:blip r:embed="rId4">
            <a:lum/>
            <a:alphaModFix/>
          </a:blip>
          <a:srcRect/>
          <a:stretch>
            <a:fillRect/>
          </a:stretch>
        </p:blipFill>
        <p:spPr>
          <a:xfrm>
            <a:off x="2267744" y="2476936"/>
            <a:ext cx="1891439" cy="482400"/>
          </a:xfrm>
          <a:prstGeom prst="rect">
            <a:avLst/>
          </a:prstGeom>
          <a:noFill/>
          <a:ln>
            <a:noFill/>
          </a:ln>
        </p:spPr>
      </p:pic>
      <p:pic>
        <p:nvPicPr>
          <p:cNvPr id="6" name="Kép 5"/>
          <p:cNvPicPr>
            <a:picLocks noChangeAspect="1"/>
          </p:cNvPicPr>
          <p:nvPr/>
        </p:nvPicPr>
        <p:blipFill>
          <a:blip r:embed="rId5">
            <a:lum/>
            <a:alphaModFix/>
          </a:blip>
          <a:srcRect/>
          <a:stretch>
            <a:fillRect/>
          </a:stretch>
        </p:blipFill>
        <p:spPr>
          <a:xfrm>
            <a:off x="6300192" y="3140968"/>
            <a:ext cx="1879919" cy="1385280"/>
          </a:xfrm>
          <a:prstGeom prst="rect">
            <a:avLst/>
          </a:prstGeom>
          <a:noFill/>
          <a:ln>
            <a:noFill/>
          </a:ln>
        </p:spPr>
      </p:pic>
    </p:spTree>
    <p:extLst>
      <p:ext uri="{BB962C8B-B14F-4D97-AF65-F5344CB8AC3E}">
        <p14:creationId xmlns:p14="http://schemas.microsoft.com/office/powerpoint/2010/main" val="7597589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US" dirty="0" smtClean="0"/>
              <a:t>Simple scheduling algorithms (introduction)</a:t>
            </a:r>
            <a:endParaRPr lang="en-US" dirty="0"/>
          </a:p>
        </p:txBody>
      </p:sp>
      <p:sp>
        <p:nvSpPr>
          <p:cNvPr id="3" name="Tartalom helye 2"/>
          <p:cNvSpPr>
            <a:spLocks noGrp="1"/>
          </p:cNvSpPr>
          <p:nvPr>
            <p:ph idx="1"/>
          </p:nvPr>
        </p:nvSpPr>
        <p:spPr/>
        <p:txBody>
          <a:bodyPr>
            <a:normAutofit fontScale="92500" lnSpcReduction="20000"/>
          </a:bodyPr>
          <a:lstStyle/>
          <a:p>
            <a:r>
              <a:rPr lang="en-US" dirty="0" smtClean="0"/>
              <a:t>Definitions</a:t>
            </a:r>
          </a:p>
          <a:p>
            <a:pPr lvl="1"/>
            <a:r>
              <a:rPr lang="en-US" dirty="0" smtClean="0"/>
              <a:t>Tasks contains CPU and I/O operations</a:t>
            </a:r>
          </a:p>
          <a:p>
            <a:pPr lvl="2"/>
            <a:r>
              <a:rPr lang="en-US" dirty="0" smtClean="0"/>
              <a:t>CPU-burst: sequence of instructions executed on the CPU by a task</a:t>
            </a:r>
          </a:p>
          <a:p>
            <a:pPr lvl="2"/>
            <a:r>
              <a:rPr lang="en-US" dirty="0" smtClean="0"/>
              <a:t>I/O burst: the task waits for an I/O operation</a:t>
            </a:r>
          </a:p>
          <a:p>
            <a:pPr lvl="2"/>
            <a:r>
              <a:rPr lang="en-US" dirty="0" smtClean="0"/>
              <a:t>See CPU/IO intensive tasks…</a:t>
            </a:r>
          </a:p>
          <a:p>
            <a:pPr lvl="1"/>
            <a:r>
              <a:rPr lang="en-US" dirty="0" smtClean="0"/>
              <a:t>States of tasks</a:t>
            </a:r>
          </a:p>
          <a:p>
            <a:pPr lvl="2"/>
            <a:r>
              <a:rPr lang="en-US" dirty="0" smtClean="0"/>
              <a:t>Running (R), ready-to-run (R</a:t>
            </a:r>
            <a:r>
              <a:rPr lang="hu-HU" dirty="0" smtClean="0"/>
              <a:t>T</a:t>
            </a:r>
            <a:r>
              <a:rPr lang="en-US" dirty="0" smtClean="0"/>
              <a:t>R) and waiting (W)</a:t>
            </a:r>
          </a:p>
          <a:p>
            <a:pPr lvl="1"/>
            <a:r>
              <a:rPr lang="en-US" dirty="0" smtClean="0"/>
              <a:t>The schedulers task to manage the R ↔</a:t>
            </a:r>
            <a:r>
              <a:rPr lang="hu-HU" dirty="0" smtClean="0"/>
              <a:t> </a:t>
            </a:r>
            <a:r>
              <a:rPr lang="en-US" dirty="0" smtClean="0"/>
              <a:t>R</a:t>
            </a:r>
            <a:r>
              <a:rPr lang="hu-HU" dirty="0" smtClean="0"/>
              <a:t>T</a:t>
            </a:r>
            <a:r>
              <a:rPr lang="en-US" dirty="0" smtClean="0"/>
              <a:t>R state transitions</a:t>
            </a:r>
          </a:p>
          <a:p>
            <a:pPr lvl="1"/>
            <a:r>
              <a:rPr lang="en-US" dirty="0" smtClean="0"/>
              <a:t>For the first time, we examine the single processor scheduling</a:t>
            </a:r>
          </a:p>
          <a:p>
            <a:pPr lvl="1"/>
            <a:r>
              <a:rPr lang="en-US" dirty="0" smtClean="0"/>
              <a:t>The operation of the scheduler can be visualized with a Gantt-chart:</a:t>
            </a:r>
            <a:endParaRPr lang="en-US" dirty="0"/>
          </a:p>
        </p:txBody>
      </p:sp>
      <p:sp>
        <p:nvSpPr>
          <p:cNvPr id="4" name="Téglalap 3"/>
          <p:cNvSpPr/>
          <p:nvPr/>
        </p:nvSpPr>
        <p:spPr>
          <a:xfrm>
            <a:off x="3347864" y="6029248"/>
            <a:ext cx="1008112" cy="288032"/>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hu-HU" dirty="0" smtClean="0"/>
              <a:t>P1</a:t>
            </a:r>
            <a:endParaRPr lang="en-US" dirty="0"/>
          </a:p>
        </p:txBody>
      </p:sp>
      <p:sp>
        <p:nvSpPr>
          <p:cNvPr id="5" name="Téglalap 4"/>
          <p:cNvSpPr/>
          <p:nvPr/>
        </p:nvSpPr>
        <p:spPr>
          <a:xfrm>
            <a:off x="4414272" y="6028024"/>
            <a:ext cx="1741904" cy="288032"/>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hu-HU" dirty="0" smtClean="0"/>
              <a:t>P2</a:t>
            </a:r>
            <a:endParaRPr lang="en-US" dirty="0"/>
          </a:p>
        </p:txBody>
      </p:sp>
      <p:sp>
        <p:nvSpPr>
          <p:cNvPr id="6" name="Téglalap 5"/>
          <p:cNvSpPr/>
          <p:nvPr/>
        </p:nvSpPr>
        <p:spPr>
          <a:xfrm>
            <a:off x="6228184" y="6028024"/>
            <a:ext cx="1008112" cy="288032"/>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hu-HU" dirty="0" smtClean="0"/>
              <a:t>P3</a:t>
            </a:r>
            <a:endParaRPr lang="en-US" dirty="0"/>
          </a:p>
        </p:txBody>
      </p:sp>
      <p:sp>
        <p:nvSpPr>
          <p:cNvPr id="7" name="Szövegdoboz 6"/>
          <p:cNvSpPr txBox="1"/>
          <p:nvPr/>
        </p:nvSpPr>
        <p:spPr>
          <a:xfrm>
            <a:off x="1875438" y="5988598"/>
            <a:ext cx="1453026" cy="369332"/>
          </a:xfrm>
          <a:prstGeom prst="rect">
            <a:avLst/>
          </a:prstGeom>
          <a:noFill/>
        </p:spPr>
        <p:txBody>
          <a:bodyPr wrap="none" rtlCol="0">
            <a:spAutoFit/>
          </a:bodyPr>
          <a:lstStyle/>
          <a:p>
            <a:r>
              <a:rPr lang="hu-HU" dirty="0" err="1" smtClean="0"/>
              <a:t>Running</a:t>
            </a:r>
            <a:r>
              <a:rPr lang="hu-HU" dirty="0" smtClean="0"/>
              <a:t> </a:t>
            </a:r>
            <a:r>
              <a:rPr lang="hu-HU" dirty="0" err="1" smtClean="0"/>
              <a:t>task</a:t>
            </a:r>
            <a:r>
              <a:rPr lang="hu-HU" dirty="0"/>
              <a:t>:</a:t>
            </a:r>
            <a:endParaRPr lang="en-US" dirty="0"/>
          </a:p>
        </p:txBody>
      </p:sp>
    </p:spTree>
    <p:extLst>
      <p:ext uri="{BB962C8B-B14F-4D97-AF65-F5344CB8AC3E}">
        <p14:creationId xmlns:p14="http://schemas.microsoft.com/office/powerpoint/2010/main" val="40129399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US" dirty="0" smtClean="0"/>
              <a:t>A scheduling example</a:t>
            </a:r>
            <a:endParaRPr lang="en-US" dirty="0"/>
          </a:p>
        </p:txBody>
      </p:sp>
      <p:sp>
        <p:nvSpPr>
          <p:cNvPr id="3" name="Tartalom helye 2"/>
          <p:cNvSpPr>
            <a:spLocks noGrp="1"/>
          </p:cNvSpPr>
          <p:nvPr>
            <p:ph idx="1"/>
          </p:nvPr>
        </p:nvSpPr>
        <p:spPr/>
        <p:txBody>
          <a:bodyPr>
            <a:normAutofit fontScale="85000" lnSpcReduction="20000"/>
          </a:bodyPr>
          <a:lstStyle/>
          <a:p>
            <a:r>
              <a:rPr lang="en-US" dirty="0" smtClean="0"/>
              <a:t>Like in a strategy game</a:t>
            </a:r>
          </a:p>
          <a:p>
            <a:pPr lvl="1"/>
            <a:r>
              <a:rPr lang="en-US" dirty="0" smtClean="0"/>
              <a:t>Task</a:t>
            </a:r>
          </a:p>
          <a:p>
            <a:pPr lvl="2"/>
            <a:r>
              <a:rPr lang="en-US" dirty="0" smtClean="0"/>
              <a:t>Occupy/defend targets</a:t>
            </a:r>
          </a:p>
          <a:p>
            <a:pPr lvl="2"/>
            <a:r>
              <a:rPr lang="en-US" dirty="0" smtClean="0"/>
              <a:t>Different importance (castle vs. mine)</a:t>
            </a:r>
          </a:p>
          <a:p>
            <a:pPr lvl="1"/>
            <a:r>
              <a:rPr lang="en-US" dirty="0" smtClean="0"/>
              <a:t>The processing unit</a:t>
            </a:r>
          </a:p>
          <a:p>
            <a:pPr lvl="2"/>
            <a:r>
              <a:rPr lang="en-US" dirty="0" smtClean="0"/>
              <a:t>Soldiers</a:t>
            </a:r>
          </a:p>
          <a:p>
            <a:pPr lvl="1"/>
            <a:r>
              <a:rPr lang="en-US" dirty="0" smtClean="0"/>
              <a:t>The scheduler</a:t>
            </a:r>
          </a:p>
          <a:p>
            <a:pPr lvl="2"/>
            <a:r>
              <a:rPr lang="en-US" dirty="0" smtClean="0"/>
              <a:t>Players</a:t>
            </a:r>
          </a:p>
          <a:p>
            <a:pPr lvl="1"/>
            <a:r>
              <a:rPr lang="en-US" dirty="0" smtClean="0"/>
              <a:t>Temporal properties</a:t>
            </a:r>
          </a:p>
          <a:p>
            <a:pPr lvl="2"/>
            <a:r>
              <a:rPr lang="en-US" dirty="0" smtClean="0"/>
              <a:t>Long term: when to play?</a:t>
            </a:r>
          </a:p>
          <a:p>
            <a:pPr lvl="2"/>
            <a:r>
              <a:rPr lang="en-US" dirty="0" smtClean="0"/>
              <a:t>Medium term: break for dinner</a:t>
            </a:r>
          </a:p>
          <a:p>
            <a:pPr lvl="2"/>
            <a:r>
              <a:rPr lang="en-US" dirty="0" smtClean="0"/>
              <a:t>Short term: where to go?</a:t>
            </a:r>
          </a:p>
          <a:p>
            <a:pPr lvl="1"/>
            <a:r>
              <a:rPr lang="en-US" dirty="0" smtClean="0"/>
              <a:t>The attack/defense</a:t>
            </a:r>
          </a:p>
          <a:p>
            <a:pPr lvl="2"/>
            <a:r>
              <a:rPr lang="en-US" dirty="0" smtClean="0"/>
              <a:t>Preparation (I/O burst)</a:t>
            </a:r>
          </a:p>
          <a:p>
            <a:pPr lvl="2"/>
            <a:r>
              <a:rPr lang="en-US" dirty="0" smtClean="0"/>
              <a:t>Combat (CPU burst)</a:t>
            </a:r>
          </a:p>
          <a:p>
            <a:pPr lvl="1"/>
            <a:endParaRPr lang="en-US" dirty="0"/>
          </a:p>
        </p:txBody>
      </p:sp>
    </p:spTree>
    <p:extLst>
      <p:ext uri="{BB962C8B-B14F-4D97-AF65-F5344CB8AC3E}">
        <p14:creationId xmlns:p14="http://schemas.microsoft.com/office/powerpoint/2010/main" val="27140237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US" dirty="0" smtClean="0"/>
              <a:t>First Come First Served (FCFS)</a:t>
            </a:r>
            <a:endParaRPr lang="en-US" dirty="0"/>
          </a:p>
        </p:txBody>
      </p:sp>
      <p:sp>
        <p:nvSpPr>
          <p:cNvPr id="3" name="Tartalom helye 2"/>
          <p:cNvSpPr>
            <a:spLocks noGrp="1"/>
          </p:cNvSpPr>
          <p:nvPr>
            <p:ph idx="1"/>
          </p:nvPr>
        </p:nvSpPr>
        <p:spPr>
          <a:xfrm>
            <a:off x="457200" y="908720"/>
            <a:ext cx="8229600" cy="5040560"/>
          </a:xfrm>
        </p:spPr>
        <p:txBody>
          <a:bodyPr>
            <a:normAutofit lnSpcReduction="10000"/>
          </a:bodyPr>
          <a:lstStyle/>
          <a:p>
            <a:r>
              <a:rPr lang="en-US" dirty="0" smtClean="0"/>
              <a:t>Data structures and operations</a:t>
            </a:r>
          </a:p>
          <a:p>
            <a:pPr lvl="1"/>
            <a:r>
              <a:rPr lang="en-US" dirty="0" smtClean="0"/>
              <a:t>FIFO for the ready-to-run (RR) tasks</a:t>
            </a:r>
          </a:p>
          <a:p>
            <a:pPr lvl="1"/>
            <a:r>
              <a:rPr lang="en-US" dirty="0" smtClean="0"/>
              <a:t>An entry can be </a:t>
            </a:r>
            <a:r>
              <a:rPr lang="hu-HU" dirty="0" smtClean="0"/>
              <a:t>en</a:t>
            </a:r>
            <a:r>
              <a:rPr lang="en-US" dirty="0" smtClean="0"/>
              <a:t>queued at the end and </a:t>
            </a:r>
            <a:r>
              <a:rPr lang="hu-HU" dirty="0" smtClean="0"/>
              <a:t>de</a:t>
            </a:r>
            <a:r>
              <a:rPr lang="en-US" dirty="0" smtClean="0"/>
              <a:t>queued on the front</a:t>
            </a:r>
          </a:p>
          <a:p>
            <a:endParaRPr lang="en-US" dirty="0" smtClean="0"/>
          </a:p>
          <a:p>
            <a:endParaRPr lang="en-US" dirty="0" smtClean="0"/>
          </a:p>
          <a:p>
            <a:r>
              <a:rPr lang="en-US" dirty="0" smtClean="0"/>
              <a:t>Scheduling algorithm</a:t>
            </a:r>
          </a:p>
          <a:p>
            <a:pPr lvl="1"/>
            <a:r>
              <a:rPr lang="en-US" dirty="0" smtClean="0"/>
              <a:t>When a running task gives up the right of running, the scheduler choose the task which is waiting for the longest period</a:t>
            </a:r>
          </a:p>
        </p:txBody>
      </p:sp>
      <p:pic>
        <p:nvPicPr>
          <p:cNvPr id="2050" name="Picture 2" descr="https://upload.wikimedia.org/wikipedia/commons/thumb/5/52/Data_Queue.svg/300px-Data_Queue.sv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36096" y="2412149"/>
            <a:ext cx="2857500" cy="1866901"/>
          </a:xfrm>
          <a:prstGeom prst="rect">
            <a:avLst/>
          </a:prstGeom>
          <a:noFill/>
          <a:extLst>
            <a:ext uri="{909E8E84-426E-40DD-AFC4-6F175D3DCCD1}">
              <a14:hiddenFill xmlns:a14="http://schemas.microsoft.com/office/drawing/2010/main">
                <a:solidFill>
                  <a:srgbClr val="FFFFFF"/>
                </a:solidFill>
              </a14:hiddenFill>
            </a:ext>
          </a:extLst>
        </p:spPr>
      </p:pic>
      <p:sp>
        <p:nvSpPr>
          <p:cNvPr id="4" name="Szövegdoboz 3"/>
          <p:cNvSpPr txBox="1"/>
          <p:nvPr/>
        </p:nvSpPr>
        <p:spPr>
          <a:xfrm>
            <a:off x="3087763" y="5776316"/>
            <a:ext cx="1035540" cy="369332"/>
          </a:xfrm>
          <a:prstGeom prst="rect">
            <a:avLst/>
          </a:prstGeom>
        </p:spPr>
        <p:style>
          <a:lnRef idx="1">
            <a:schemeClr val="dk1"/>
          </a:lnRef>
          <a:fillRef idx="2">
            <a:schemeClr val="dk1"/>
          </a:fillRef>
          <a:effectRef idx="1">
            <a:schemeClr val="dk1"/>
          </a:effectRef>
          <a:fontRef idx="minor">
            <a:schemeClr val="dk1"/>
          </a:fontRef>
        </p:style>
        <p:txBody>
          <a:bodyPr wrap="none" rtlCol="0">
            <a:spAutoFit/>
          </a:bodyPr>
          <a:lstStyle/>
          <a:p>
            <a:r>
              <a:rPr lang="hu-HU" dirty="0" err="1" smtClean="0"/>
              <a:t>Creation</a:t>
            </a:r>
            <a:r>
              <a:rPr lang="hu-HU" dirty="0" smtClean="0"/>
              <a:t> </a:t>
            </a:r>
            <a:endParaRPr lang="en-US" dirty="0"/>
          </a:p>
        </p:txBody>
      </p:sp>
      <p:pic>
        <p:nvPicPr>
          <p:cNvPr id="6" name="Kép 5"/>
          <p:cNvPicPr>
            <a:picLocks noChangeAspect="1"/>
          </p:cNvPicPr>
          <p:nvPr/>
        </p:nvPicPr>
        <p:blipFill>
          <a:blip r:embed="rId3">
            <a:lum/>
            <a:alphaModFix/>
          </a:blip>
          <a:srcRect/>
          <a:stretch>
            <a:fillRect/>
          </a:stretch>
        </p:blipFill>
        <p:spPr>
          <a:xfrm>
            <a:off x="4123303" y="5811762"/>
            <a:ext cx="1805039" cy="298440"/>
          </a:xfrm>
          <a:prstGeom prst="rect">
            <a:avLst/>
          </a:prstGeom>
          <a:noFill/>
          <a:ln>
            <a:noFill/>
          </a:ln>
        </p:spPr>
      </p:pic>
      <p:sp>
        <p:nvSpPr>
          <p:cNvPr id="7" name="Szövegdoboz 6"/>
          <p:cNvSpPr txBox="1"/>
          <p:nvPr/>
        </p:nvSpPr>
        <p:spPr>
          <a:xfrm>
            <a:off x="5928342" y="5776316"/>
            <a:ext cx="574196" cy="369332"/>
          </a:xfrm>
          <a:prstGeom prst="rect">
            <a:avLst/>
          </a:prstGeom>
        </p:spPr>
        <p:style>
          <a:lnRef idx="1">
            <a:schemeClr val="accent6"/>
          </a:lnRef>
          <a:fillRef idx="2">
            <a:schemeClr val="accent6"/>
          </a:fillRef>
          <a:effectRef idx="1">
            <a:schemeClr val="accent6"/>
          </a:effectRef>
          <a:fontRef idx="minor">
            <a:schemeClr val="dk1"/>
          </a:fontRef>
        </p:style>
        <p:txBody>
          <a:bodyPr wrap="none" rtlCol="0">
            <a:spAutoFit/>
          </a:bodyPr>
          <a:lstStyle/>
          <a:p>
            <a:r>
              <a:rPr lang="hu-HU" dirty="0" smtClean="0"/>
              <a:t>CPU</a:t>
            </a:r>
            <a:endParaRPr lang="en-US" dirty="0"/>
          </a:p>
        </p:txBody>
      </p:sp>
      <p:sp>
        <p:nvSpPr>
          <p:cNvPr id="8" name="Szövegdoboz 7"/>
          <p:cNvSpPr txBox="1"/>
          <p:nvPr/>
        </p:nvSpPr>
        <p:spPr>
          <a:xfrm>
            <a:off x="7249423" y="5776316"/>
            <a:ext cx="1312988" cy="369332"/>
          </a:xfrm>
          <a:prstGeom prst="rect">
            <a:avLst/>
          </a:prstGeom>
        </p:spPr>
        <p:style>
          <a:lnRef idx="1">
            <a:schemeClr val="dk1"/>
          </a:lnRef>
          <a:fillRef idx="2">
            <a:schemeClr val="dk1"/>
          </a:fillRef>
          <a:effectRef idx="1">
            <a:schemeClr val="dk1"/>
          </a:effectRef>
          <a:fontRef idx="minor">
            <a:schemeClr val="dk1"/>
          </a:fontRef>
        </p:style>
        <p:txBody>
          <a:bodyPr wrap="none" rtlCol="0">
            <a:spAutoFit/>
          </a:bodyPr>
          <a:lstStyle/>
          <a:p>
            <a:r>
              <a:rPr lang="hu-HU" dirty="0" err="1" smtClean="0"/>
              <a:t>Termination</a:t>
            </a:r>
            <a:endParaRPr lang="en-US" dirty="0"/>
          </a:p>
        </p:txBody>
      </p:sp>
      <p:cxnSp>
        <p:nvCxnSpPr>
          <p:cNvPr id="9" name="Egyenes összekötő nyíllal 8"/>
          <p:cNvCxnSpPr>
            <a:stCxn id="7" idx="3"/>
            <a:endCxn id="8" idx="1"/>
          </p:cNvCxnSpPr>
          <p:nvPr/>
        </p:nvCxnSpPr>
        <p:spPr>
          <a:xfrm>
            <a:off x="6502538" y="5960982"/>
            <a:ext cx="746885" cy="0"/>
          </a:xfrm>
          <a:prstGeom prst="straightConnector1">
            <a:avLst/>
          </a:prstGeom>
          <a:ln w="15875">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10" name="Szövegdoboz 9"/>
          <p:cNvSpPr txBox="1"/>
          <p:nvPr/>
        </p:nvSpPr>
        <p:spPr>
          <a:xfrm>
            <a:off x="4483846" y="5455944"/>
            <a:ext cx="1193917" cy="369332"/>
          </a:xfrm>
          <a:prstGeom prst="rect">
            <a:avLst/>
          </a:prstGeom>
          <a:noFill/>
        </p:spPr>
        <p:txBody>
          <a:bodyPr wrap="none" rtlCol="0">
            <a:spAutoFit/>
          </a:bodyPr>
          <a:lstStyle/>
          <a:p>
            <a:r>
              <a:rPr lang="hu-HU" dirty="0" smtClean="0"/>
              <a:t>RTR </a:t>
            </a:r>
            <a:r>
              <a:rPr lang="hu-HU" dirty="0" err="1" smtClean="0"/>
              <a:t>queue</a:t>
            </a:r>
            <a:endParaRPr lang="en-US" dirty="0"/>
          </a:p>
        </p:txBody>
      </p:sp>
    </p:spTree>
    <p:extLst>
      <p:ext uri="{BB962C8B-B14F-4D97-AF65-F5344CB8AC3E}">
        <p14:creationId xmlns:p14="http://schemas.microsoft.com/office/powerpoint/2010/main" val="2310025701"/>
      </p:ext>
    </p:extLst>
  </p:cSld>
  <p:clrMapOvr>
    <a:masterClrMapping/>
  </p:clrMapOvr>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1061</TotalTime>
  <Words>2373</Words>
  <Application>Microsoft Office PowerPoint</Application>
  <PresentationFormat>Diavetítés a képernyőre (4:3 oldalarány)</PresentationFormat>
  <Paragraphs>364</Paragraphs>
  <Slides>26</Slides>
  <Notes>0</Notes>
  <HiddenSlides>0</HiddenSlides>
  <MMClips>0</MMClips>
  <ScaleCrop>false</ScaleCrop>
  <HeadingPairs>
    <vt:vector size="4" baseType="variant">
      <vt:variant>
        <vt:lpstr>Téma</vt:lpstr>
      </vt:variant>
      <vt:variant>
        <vt:i4>1</vt:i4>
      </vt:variant>
      <vt:variant>
        <vt:lpstr>Diacímek</vt:lpstr>
      </vt:variant>
      <vt:variant>
        <vt:i4>26</vt:i4>
      </vt:variant>
    </vt:vector>
  </HeadingPairs>
  <TitlesOfParts>
    <vt:vector size="27" baseType="lpstr">
      <vt:lpstr>Office-téma</vt:lpstr>
      <vt:lpstr>PowerPoint bemutató</vt:lpstr>
      <vt:lpstr>The basics of task management (recap)</vt:lpstr>
      <vt:lpstr>The main blocks of the OS and the kernel (recap)</vt:lpstr>
      <vt:lpstr>The goals and temporal properties of the scheduler</vt:lpstr>
      <vt:lpstr>Short term scheduler in the kernel (recap)</vt:lpstr>
      <vt:lpstr>The data structures and complexity of scheduling</vt:lpstr>
      <vt:lpstr>Simple scheduling algorithms (introduction)</vt:lpstr>
      <vt:lpstr>A scheduling example</vt:lpstr>
      <vt:lpstr>First Come First Served (FCFS)</vt:lpstr>
      <vt:lpstr>Simple FCFS example</vt:lpstr>
      <vt:lpstr>Evaluation of the FCFS scheduler</vt:lpstr>
      <vt:lpstr>Practice</vt:lpstr>
      <vt:lpstr>How to address these the problems of FCFS?</vt:lpstr>
      <vt:lpstr>Round robin (RR) scheduling</vt:lpstr>
      <vt:lpstr>Evaluation of the RR scheduler</vt:lpstr>
      <vt:lpstr>Practice</vt:lpstr>
      <vt:lpstr>Shortest job first (SJF) scheduling</vt:lpstr>
      <vt:lpstr>Evaluation of the SJF scheduler</vt:lpstr>
      <vt:lpstr>Practice</vt:lpstr>
      <vt:lpstr>Further scheduling attributes</vt:lpstr>
      <vt:lpstr>Schedulers with priority</vt:lpstr>
      <vt:lpstr>Starvation: common problem of schedulers with priority</vt:lpstr>
      <vt:lpstr>Multilevel scheduling</vt:lpstr>
      <vt:lpstr>Static multilevel queues</vt:lpstr>
      <vt:lpstr>Static multilevel scheduler</vt:lpstr>
      <vt:lpstr>Summary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bemutató</dc:title>
  <dc:creator>Predi</dc:creator>
  <cp:lastModifiedBy>Predi</cp:lastModifiedBy>
  <cp:revision>170</cp:revision>
  <dcterms:created xsi:type="dcterms:W3CDTF">2017-02-07T13:06:30Z</dcterms:created>
  <dcterms:modified xsi:type="dcterms:W3CDTF">2017-02-28T16:19:51Z</dcterms:modified>
</cp:coreProperties>
</file>