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47" autoAdjust="0"/>
  </p:normalViewPr>
  <p:slideViewPr>
    <p:cSldViewPr>
      <p:cViewPr varScale="1">
        <p:scale>
          <a:sx n="109" d="100"/>
          <a:sy n="109" d="100"/>
        </p:scale>
        <p:origin x="16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014A7-3E76-4A8D-B716-02235D29DDE7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9C7B9-DBA9-471C-8F8C-5DA2A7E6A8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064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843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726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788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noProof="0" dirty="0" err="1"/>
              <a:t>Mintacím</a:t>
            </a:r>
            <a:r>
              <a:rPr lang="en-US" noProof="0" dirty="0"/>
              <a:t> </a:t>
            </a:r>
            <a:r>
              <a:rPr lang="en-US" noProof="0" dirty="0" err="1"/>
              <a:t>szerkesztése</a:t>
            </a:r>
            <a:endParaRPr lang="en-US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/>
          <a:lstStyle/>
          <a:p>
            <a:pPr lvl="0"/>
            <a:r>
              <a:rPr lang="en-US" noProof="0" dirty="0" err="1"/>
              <a:t>Mintaszöveg</a:t>
            </a:r>
            <a:r>
              <a:rPr lang="en-US" noProof="0" dirty="0"/>
              <a:t> </a:t>
            </a:r>
            <a:r>
              <a:rPr lang="en-US" noProof="0" dirty="0" err="1"/>
              <a:t>szerkesztése</a:t>
            </a:r>
            <a:endParaRPr lang="en-US" noProof="0" dirty="0"/>
          </a:p>
          <a:p>
            <a:pPr lvl="1"/>
            <a:r>
              <a:rPr lang="en-US" noProof="0" dirty="0" err="1"/>
              <a:t>Második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2"/>
            <a:r>
              <a:rPr lang="en-US" noProof="0" dirty="0" err="1"/>
              <a:t>Harmadik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3"/>
            <a:r>
              <a:rPr lang="en-US" noProof="0" dirty="0" err="1"/>
              <a:t>Negyedik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4"/>
            <a:r>
              <a:rPr lang="en-US" noProof="0" dirty="0" err="1"/>
              <a:t>Ötödik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211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006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832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753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534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049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633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56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BABB7-4E9A-4C85-AF7B-691C4A374ACF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  <p:sp>
        <p:nvSpPr>
          <p:cNvPr id="7" name="Szabadkézi sokszög 6"/>
          <p:cNvSpPr/>
          <p:nvPr userDrawn="1"/>
        </p:nvSpPr>
        <p:spPr>
          <a:xfrm>
            <a:off x="0" y="0"/>
            <a:ext cx="9144000" cy="253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92034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136800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852000" algn="l"/>
                <a:tab pos="8704440" algn="r"/>
                <a:tab pos="9722879" algn="l"/>
              </a:tabLst>
            </a:pPr>
            <a:r>
              <a:rPr lang="hu-HU" sz="13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BME MIT	Operating Systems	Spring 2017.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13" cstate="screen">
            <a:lum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4560" y="-36000"/>
            <a:ext cx="107568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zabadkézi sokszög 8"/>
          <p:cNvSpPr/>
          <p:nvPr userDrawn="1"/>
        </p:nvSpPr>
        <p:spPr>
          <a:xfrm>
            <a:off x="0" y="6603120"/>
            <a:ext cx="9144000" cy="255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92034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14400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4000" algn="l"/>
                <a:tab pos="4446000" algn="ctr"/>
                <a:tab pos="8814240" algn="r"/>
                <a:tab pos="9843480" algn="l"/>
              </a:tabLst>
            </a:pPr>
            <a:r>
              <a:rPr lang="hu-HU" sz="1300" b="0" i="0" u="none" strike="noStrike" baseline="0" noProof="0" dirty="0" err="1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Task</a:t>
            </a:r>
            <a:r>
              <a:rPr lang="hu-HU" sz="13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 management</a:t>
            </a:r>
            <a:r>
              <a:rPr lang="en-US" sz="13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Lucida Sans" pitchFamily="34"/>
                <a:ea typeface="Lucida Sans Unicode" pitchFamily="2"/>
                <a:cs typeface="Tahoma" pitchFamily="2"/>
              </a:rPr>
              <a:t>		 </a:t>
            </a:r>
            <a:fld id="{0CB70EE1-8A44-41CD-97B3-65BE96751241}" type="slidenum">
              <a:rPr lang="en-US" sz="1400" noProof="0" smtClean="0">
                <a:solidFill>
                  <a:schemeClr val="bg1"/>
                </a:solidFill>
                <a:latin typeface="+mj-lt"/>
              </a:rPr>
              <a:t>‹#›</a:t>
            </a:fld>
            <a:r>
              <a:rPr lang="en-US" sz="14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+mj-lt"/>
                <a:ea typeface="Lucida Sans Unicode" pitchFamily="2"/>
                <a:cs typeface="Tahoma" pitchFamily="2"/>
              </a:rPr>
              <a:t> / </a:t>
            </a:r>
            <a:r>
              <a:rPr lang="hu-HU" sz="1400" b="0" i="0" u="none" strike="noStrike" baseline="0" noProof="0">
                <a:ln>
                  <a:noFill/>
                </a:ln>
                <a:solidFill>
                  <a:srgbClr val="FFFFFF"/>
                </a:solidFill>
                <a:latin typeface="+mj-lt"/>
                <a:ea typeface="Lucida Sans Unicode" pitchFamily="2"/>
                <a:cs typeface="Tahoma" pitchFamily="2"/>
              </a:rPr>
              <a:t>22</a:t>
            </a:r>
            <a:endParaRPr lang="en-US" sz="1400" b="0" i="0" u="none" strike="noStrike" baseline="0" noProof="0" dirty="0">
              <a:ln>
                <a:noFill/>
              </a:ln>
              <a:solidFill>
                <a:srgbClr val="FFFFFF"/>
              </a:solidFill>
              <a:latin typeface="+mj-lt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7081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2"/>
          <p:cNvSpPr txBox="1">
            <a:spLocks noGrp="1"/>
          </p:cNvSpPr>
          <p:nvPr>
            <p:ph type="subTitle" idx="4294967295"/>
          </p:nvPr>
        </p:nvSpPr>
        <p:spPr>
          <a:xfrm>
            <a:off x="0" y="3212976"/>
            <a:ext cx="9144000" cy="3200876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Huni_Quorum Medium BT" pitchFamily="34"/>
              <a:buNone/>
            </a:defPPr>
            <a:lvl1pPr lvl="0">
              <a:buClr>
                <a:srgbClr val="000000"/>
              </a:buClr>
              <a:buSzPct val="100000"/>
              <a:buFont typeface="Huni_Quorum Medium BT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Huni_Quorum Medium BT" pitchFamily="34"/>
              <a:buChar char="–"/>
            </a:lvl2pPr>
            <a:lvl3pPr lvl="2">
              <a:buClr>
                <a:srgbClr val="000000"/>
              </a:buClr>
              <a:buSzPct val="100000"/>
              <a:buFont typeface="Huni_Quorum Medium BT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Huni_Quorum Medium BT" pitchFamily="34"/>
              <a:buChar char="–"/>
            </a:lvl4pPr>
            <a:lvl5pPr lvl="4">
              <a:buClr>
                <a:srgbClr val="000000"/>
              </a:buClr>
              <a:buSzPct val="100000"/>
              <a:buFont typeface="Huni_Quorum Medium BT" pitchFamily="34"/>
              <a:buChar char="»"/>
            </a:lvl5pPr>
            <a:lvl6pPr lvl="5">
              <a:buClr>
                <a:srgbClr val="000000"/>
              </a:buClr>
              <a:buSzPct val="100000"/>
              <a:buFont typeface="Huni_Quorum Medium BT" pitchFamily="34"/>
              <a:buChar char="»"/>
            </a:lvl6pPr>
            <a:lvl7pPr lvl="6">
              <a:buClr>
                <a:srgbClr val="000000"/>
              </a:buClr>
              <a:buSzPct val="100000"/>
              <a:buFont typeface="Huni_Quorum Medium BT" pitchFamily="34"/>
              <a:buChar char="»"/>
            </a:lvl7pPr>
            <a:lvl8pPr lvl="7">
              <a:buClr>
                <a:srgbClr val="000000"/>
              </a:buClr>
              <a:buSzPct val="100000"/>
              <a:buFont typeface="Huni_Quorum Medium BT" pitchFamily="34"/>
              <a:buChar char="»"/>
            </a:lvl8pPr>
            <a:lvl9pPr lvl="8">
              <a:buClr>
                <a:srgbClr val="000000"/>
              </a:buClr>
              <a:buSzPct val="100000"/>
              <a:buFont typeface="Huni_Quorum Medium BT" pitchFamily="34"/>
              <a:buChar char="»"/>
            </a:lvl9pPr>
          </a:lstStyle>
          <a:p>
            <a:pPr marL="0" lvl="0" indent="0" algn="ctr">
              <a:spcBef>
                <a:spcPts val="598"/>
              </a:spcBef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i="1" dirty="0" err="1">
                <a:latin typeface="Huni_Quorum Medium BT" pitchFamily="34"/>
              </a:rPr>
              <a:t>Péter</a:t>
            </a:r>
            <a:r>
              <a:rPr lang="en-US" sz="2400" i="1" dirty="0">
                <a:latin typeface="Huni_Quorum Medium BT" pitchFamily="34"/>
              </a:rPr>
              <a:t> </a:t>
            </a:r>
            <a:r>
              <a:rPr lang="en-US" sz="2400" i="1" dirty="0" err="1">
                <a:latin typeface="Huni_Quorum Medium BT" pitchFamily="34"/>
              </a:rPr>
              <a:t>Györke</a:t>
            </a:r>
            <a:br>
              <a:rPr lang="en-US" sz="1800" i="1" dirty="0">
                <a:latin typeface="Huni_Quorum Medium BT" pitchFamily="34"/>
              </a:rPr>
            </a:br>
            <a:r>
              <a:rPr lang="en-US" sz="1200" dirty="0">
                <a:latin typeface="Huni_Quorum Medium BT" pitchFamily="34"/>
              </a:rPr>
              <a:t>http://www.mit.bme.hu/~gyorke/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i="1" dirty="0">
                <a:latin typeface="Huni_Quorum Medium BT" pitchFamily="34"/>
              </a:rPr>
              <a:t>gyorke@mit.bme.hu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i="1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/>
              <a:t>Budapest University of Technology and Economics (BME)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latin typeface="Huni_Quorum Medium BT" pitchFamily="34"/>
              </a:rPr>
              <a:t>Department of Measurement and Information Systems (MIT)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000" dirty="0">
                <a:latin typeface="Huni_Quorum Medium BT" pitchFamily="34"/>
              </a:rPr>
              <a:t>The slides of the latest lecture will be on the course page. (https://www.mit.bme.hu/eng/oktatas/targyak/vimiab00)</a:t>
            </a:r>
            <a:br>
              <a:rPr lang="en-US" sz="1000" dirty="0">
                <a:latin typeface="Huni_Quorum Medium BT" pitchFamily="34"/>
              </a:rPr>
            </a:br>
            <a:r>
              <a:rPr lang="en-US" sz="1000" dirty="0">
                <a:latin typeface="Huni_Quorum Medium BT" pitchFamily="34"/>
              </a:rPr>
              <a:t>These slides are under copyright.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93600" y="2173563"/>
            <a:ext cx="9050400" cy="75469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defPPr lvl="0">
              <a:buClr>
                <a:srgbClr val="000000"/>
              </a:buClr>
              <a:buSzPct val="100000"/>
              <a:buFont typeface="Huni_Quorum Medium BT" pitchFamily="34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Clr>
                <a:srgbClr val="000000"/>
              </a:buClr>
              <a:buSzPct val="100000"/>
              <a:buFont typeface="Huni_Quorum Medium BT" pitchFamily="34"/>
              <a:buChar char="•"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lnSpc>
                <a:spcPct val="150000"/>
              </a:lnSpc>
              <a:buFont typeface="Huni_Quorum Medium BT" pitchFamily="34"/>
              <a:buNone/>
            </a:pPr>
            <a:r>
              <a:rPr lang="en-US" sz="3200" dirty="0"/>
              <a:t>Operating Systems Internals – Task Management </a:t>
            </a:r>
          </a:p>
        </p:txBody>
      </p:sp>
    </p:spTree>
    <p:extLst>
      <p:ext uri="{BB962C8B-B14F-4D97-AF65-F5344CB8AC3E}">
        <p14:creationId xmlns:p14="http://schemas.microsoft.com/office/powerpoint/2010/main" val="2852878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I use a process or a thread?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Activity – task assignment and process vs. thread decision</a:t>
            </a:r>
          </a:p>
          <a:p>
            <a:pPr lvl="1"/>
            <a:r>
              <a:rPr lang="en-US" dirty="0"/>
              <a:t>Is the activity needs to be multi</a:t>
            </a:r>
            <a:r>
              <a:rPr lang="hu-HU" dirty="0"/>
              <a:t>-</a:t>
            </a:r>
            <a:r>
              <a:rPr lang="en-US" dirty="0"/>
              <a:t>programmed?</a:t>
            </a:r>
          </a:p>
          <a:p>
            <a:pPr lvl="1"/>
            <a:r>
              <a:rPr lang="en-US" dirty="0"/>
              <a:t>How many parallel execution units required?</a:t>
            </a:r>
          </a:p>
          <a:p>
            <a:pPr lvl="1"/>
            <a:r>
              <a:rPr lang="en-US" dirty="0"/>
              <a:t>How often?</a:t>
            </a:r>
          </a:p>
          <a:p>
            <a:pPr lvl="1"/>
            <a:r>
              <a:rPr lang="en-US" dirty="0"/>
              <a:t>Is the threads are supported in the given system? (see embedded OS-s)</a:t>
            </a:r>
          </a:p>
          <a:p>
            <a:endParaRPr lang="hu-HU" dirty="0"/>
          </a:p>
          <a:p>
            <a:r>
              <a:rPr lang="en-US" dirty="0"/>
              <a:t>Pro-s and con-s of the threads</a:t>
            </a:r>
          </a:p>
          <a:p>
            <a:pPr lvl="1"/>
            <a:r>
              <a:rPr lang="en-US" dirty="0"/>
              <a:t>Low resource requirement (fast creation)</a:t>
            </a:r>
          </a:p>
          <a:p>
            <a:pPr lvl="1"/>
            <a:r>
              <a:rPr lang="en-US" dirty="0"/>
              <a:t>Inside the process: simple (and fast, no overhead) communication with other threads</a:t>
            </a:r>
          </a:p>
          <a:p>
            <a:pPr lvl="2"/>
            <a:r>
              <a:rPr lang="en-US" dirty="0"/>
              <a:t>Due to the shared memory</a:t>
            </a:r>
          </a:p>
          <a:p>
            <a:pPr lvl="2"/>
            <a:r>
              <a:rPr lang="en-US" dirty="0"/>
              <a:t>The programmer has to design the operation carefully</a:t>
            </a:r>
          </a:p>
          <a:p>
            <a:pPr lvl="2"/>
            <a:r>
              <a:rPr lang="en-US" dirty="0"/>
              <a:t>It may lead to errors (see later lecture)</a:t>
            </a:r>
          </a:p>
          <a:p>
            <a:pPr lvl="1"/>
            <a:r>
              <a:rPr lang="en-US" dirty="0"/>
              <a:t>Not every platform supports it (most of them does)</a:t>
            </a:r>
          </a:p>
          <a:p>
            <a:pPr lvl="1"/>
            <a:r>
              <a:rPr lang="en-US" dirty="0"/>
              <a:t>Communication with threads of another process still complex</a:t>
            </a:r>
          </a:p>
          <a:p>
            <a:endParaRPr lang="hu-HU" dirty="0"/>
          </a:p>
          <a:p>
            <a:r>
              <a:rPr lang="en-US" dirty="0"/>
              <a:t>Pro-s and con-s processes</a:t>
            </a:r>
          </a:p>
          <a:p>
            <a:pPr lvl="1"/>
            <a:r>
              <a:rPr lang="en-US" dirty="0"/>
              <a:t>The kernel protects the memory range of the process</a:t>
            </a:r>
          </a:p>
          <a:p>
            <a:pPr lvl="1"/>
            <a:r>
              <a:rPr lang="en-US" dirty="0"/>
              <a:t>Available on almost every platform</a:t>
            </a:r>
          </a:p>
          <a:p>
            <a:pPr lvl="1"/>
            <a:r>
              <a:rPr lang="en-US" dirty="0"/>
              <a:t>Higher overhead</a:t>
            </a:r>
          </a:p>
          <a:p>
            <a:pPr lvl="1"/>
            <a:r>
              <a:rPr lang="en-US" dirty="0"/>
              <a:t>The communication with other process are more complex -&gt; higher overhead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89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64088" y="274638"/>
            <a:ext cx="3322712" cy="562074"/>
          </a:xfrm>
        </p:spPr>
        <p:txBody>
          <a:bodyPr/>
          <a:lstStyle/>
          <a:p>
            <a:r>
              <a:rPr lang="hu-HU" dirty="0" err="1"/>
              <a:t>Task</a:t>
            </a:r>
            <a:r>
              <a:rPr lang="hu-HU" dirty="0"/>
              <a:t> </a:t>
            </a:r>
            <a:r>
              <a:rPr lang="hu-HU" dirty="0" err="1"/>
              <a:t>managers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5724949" cy="4681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220" y="2420888"/>
            <a:ext cx="4096043" cy="4176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11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of the tasks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6059016" cy="532859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Activities performed by programs</a:t>
            </a:r>
          </a:p>
          <a:p>
            <a:pPr lvl="1"/>
            <a:r>
              <a:rPr lang="en-US" dirty="0"/>
              <a:t>Tasks have state and life-cycle</a:t>
            </a:r>
          </a:p>
          <a:p>
            <a:pPr lvl="1"/>
            <a:r>
              <a:rPr lang="en-US" dirty="0"/>
              <a:t>Tasks have own and administrative data structures</a:t>
            </a:r>
          </a:p>
          <a:p>
            <a:r>
              <a:rPr lang="hu-HU" b="1" dirty="0"/>
              <a:t>Program </a:t>
            </a:r>
            <a:r>
              <a:rPr lang="en-US" b="1" dirty="0"/>
              <a:t>data</a:t>
            </a:r>
            <a:r>
              <a:rPr lang="en-US" dirty="0"/>
              <a:t> (in the task’s memory range)</a:t>
            </a:r>
          </a:p>
          <a:p>
            <a:pPr lvl="1"/>
            <a:r>
              <a:rPr lang="en-US" dirty="0"/>
              <a:t>Code</a:t>
            </a:r>
          </a:p>
          <a:p>
            <a:pPr lvl="1"/>
            <a:r>
              <a:rPr lang="en-US" dirty="0"/>
              <a:t>Static allocated data</a:t>
            </a:r>
          </a:p>
          <a:p>
            <a:pPr lvl="1"/>
            <a:r>
              <a:rPr lang="en-US" dirty="0"/>
              <a:t>Stack: temporary storage, e.g. for function calls</a:t>
            </a:r>
          </a:p>
          <a:p>
            <a:pPr lvl="1"/>
            <a:r>
              <a:rPr lang="en-US" dirty="0"/>
              <a:t>Heap: runtime (dynamic) allocated memory space</a:t>
            </a:r>
          </a:p>
          <a:p>
            <a:r>
              <a:rPr lang="en-US" b="1" dirty="0"/>
              <a:t>Administrative data </a:t>
            </a:r>
            <a:r>
              <a:rPr lang="en-US" dirty="0"/>
              <a:t>(managed by the kernel)</a:t>
            </a:r>
          </a:p>
          <a:p>
            <a:pPr lvl="1"/>
            <a:r>
              <a:rPr lang="en-US" dirty="0"/>
              <a:t>Task (process, thread) descriptor</a:t>
            </a:r>
          </a:p>
          <a:p>
            <a:pPr lvl="1"/>
            <a:r>
              <a:rPr lang="en-US" dirty="0"/>
              <a:t>Unique ID (PID, TID)</a:t>
            </a:r>
          </a:p>
          <a:p>
            <a:pPr lvl="1"/>
            <a:r>
              <a:rPr lang="en-US" dirty="0"/>
              <a:t>State</a:t>
            </a:r>
          </a:p>
          <a:p>
            <a:pPr lvl="1"/>
            <a:r>
              <a:rPr lang="en-US" dirty="0"/>
              <a:t>Context of the task: the descriptor of the execution state</a:t>
            </a:r>
          </a:p>
          <a:p>
            <a:pPr lvl="2"/>
            <a:r>
              <a:rPr lang="en-US" dirty="0"/>
              <a:t>Program counter, CPU registers</a:t>
            </a:r>
          </a:p>
          <a:p>
            <a:pPr lvl="2"/>
            <a:r>
              <a:rPr lang="en-US" dirty="0"/>
              <a:t>Scheduling information</a:t>
            </a:r>
          </a:p>
          <a:p>
            <a:pPr lvl="2"/>
            <a:r>
              <a:rPr lang="en-US" dirty="0"/>
              <a:t>Memory management state</a:t>
            </a:r>
          </a:p>
          <a:p>
            <a:pPr lvl="1"/>
            <a:r>
              <a:rPr lang="en-US" dirty="0"/>
              <a:t>Owner and permissions</a:t>
            </a:r>
          </a:p>
          <a:p>
            <a:pPr lvl="1"/>
            <a:r>
              <a:rPr lang="en-US" dirty="0"/>
              <a:t>I/O state information</a:t>
            </a:r>
          </a:p>
        </p:txBody>
      </p:sp>
      <p:sp>
        <p:nvSpPr>
          <p:cNvPr id="4" name="Téglalap 3"/>
          <p:cNvSpPr/>
          <p:nvPr/>
        </p:nvSpPr>
        <p:spPr>
          <a:xfrm>
            <a:off x="6588224" y="944724"/>
            <a:ext cx="216024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Stack</a:t>
            </a:r>
            <a:endParaRPr lang="en-US" dirty="0"/>
          </a:p>
        </p:txBody>
      </p:sp>
      <p:sp>
        <p:nvSpPr>
          <p:cNvPr id="5" name="Téglalap 4"/>
          <p:cNvSpPr/>
          <p:nvPr/>
        </p:nvSpPr>
        <p:spPr>
          <a:xfrm>
            <a:off x="6588224" y="1304764"/>
            <a:ext cx="2160240" cy="11521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Free </a:t>
            </a:r>
            <a:r>
              <a:rPr lang="hu-HU" dirty="0" err="1">
                <a:solidFill>
                  <a:schemeClr val="bg1">
                    <a:lumMod val="50000"/>
                  </a:schemeClr>
                </a:solidFill>
              </a:rPr>
              <a:t>memory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Egyenes összekötő nyíllal 6"/>
          <p:cNvCxnSpPr/>
          <p:nvPr/>
        </p:nvCxnSpPr>
        <p:spPr>
          <a:xfrm flipV="1">
            <a:off x="6948264" y="2168860"/>
            <a:ext cx="0" cy="288032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 flipV="1">
            <a:off x="7668344" y="2168860"/>
            <a:ext cx="0" cy="288032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 flipV="1">
            <a:off x="8316416" y="2168860"/>
            <a:ext cx="0" cy="288032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6947817" y="1304764"/>
            <a:ext cx="5433" cy="305916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7662911" y="1304764"/>
            <a:ext cx="5433" cy="305916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>
            <a:off x="8316416" y="1304764"/>
            <a:ext cx="5433" cy="305916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églalap 16"/>
          <p:cNvSpPr/>
          <p:nvPr/>
        </p:nvSpPr>
        <p:spPr>
          <a:xfrm>
            <a:off x="6588224" y="2456892"/>
            <a:ext cx="2160240" cy="3464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Heap</a:t>
            </a:r>
            <a:endParaRPr lang="en-US" dirty="0"/>
          </a:p>
        </p:txBody>
      </p:sp>
      <p:sp>
        <p:nvSpPr>
          <p:cNvPr id="18" name="Téglalap 17"/>
          <p:cNvSpPr/>
          <p:nvPr/>
        </p:nvSpPr>
        <p:spPr>
          <a:xfrm>
            <a:off x="6588223" y="2803376"/>
            <a:ext cx="2154807" cy="3735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Static</a:t>
            </a:r>
            <a:r>
              <a:rPr lang="hu-HU" dirty="0"/>
              <a:t> </a:t>
            </a:r>
            <a:r>
              <a:rPr lang="hu-HU" dirty="0" err="1"/>
              <a:t>data</a:t>
            </a:r>
            <a:endParaRPr lang="en-US" dirty="0"/>
          </a:p>
        </p:txBody>
      </p:sp>
      <p:sp>
        <p:nvSpPr>
          <p:cNvPr id="19" name="Téglalap 18"/>
          <p:cNvSpPr/>
          <p:nvPr/>
        </p:nvSpPr>
        <p:spPr>
          <a:xfrm>
            <a:off x="6588224" y="3176972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Code</a:t>
            </a:r>
            <a:endParaRPr lang="en-US" dirty="0"/>
          </a:p>
        </p:txBody>
      </p:sp>
      <p:sp>
        <p:nvSpPr>
          <p:cNvPr id="20" name="Téglalap 19"/>
          <p:cNvSpPr/>
          <p:nvPr/>
        </p:nvSpPr>
        <p:spPr>
          <a:xfrm>
            <a:off x="6588224" y="3789040"/>
            <a:ext cx="216024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PID</a:t>
            </a:r>
            <a:endParaRPr lang="en-US" dirty="0"/>
          </a:p>
        </p:txBody>
      </p:sp>
      <p:sp>
        <p:nvSpPr>
          <p:cNvPr id="28" name="Téglalap 27"/>
          <p:cNvSpPr/>
          <p:nvPr/>
        </p:nvSpPr>
        <p:spPr>
          <a:xfrm>
            <a:off x="6589317" y="4149080"/>
            <a:ext cx="2160240" cy="3464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State</a:t>
            </a:r>
            <a:endParaRPr lang="en-US" dirty="0"/>
          </a:p>
        </p:txBody>
      </p:sp>
      <p:sp>
        <p:nvSpPr>
          <p:cNvPr id="29" name="Téglalap 28"/>
          <p:cNvSpPr/>
          <p:nvPr/>
        </p:nvSpPr>
        <p:spPr>
          <a:xfrm>
            <a:off x="6588223" y="4493252"/>
            <a:ext cx="2154807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Context</a:t>
            </a:r>
            <a:endParaRPr lang="en-US" dirty="0"/>
          </a:p>
        </p:txBody>
      </p:sp>
      <p:sp>
        <p:nvSpPr>
          <p:cNvPr id="30" name="Téglalap 29"/>
          <p:cNvSpPr/>
          <p:nvPr/>
        </p:nvSpPr>
        <p:spPr>
          <a:xfrm>
            <a:off x="6589317" y="5141324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Permissions</a:t>
            </a:r>
            <a:endParaRPr lang="en-US" dirty="0"/>
          </a:p>
        </p:txBody>
      </p:sp>
      <p:sp>
        <p:nvSpPr>
          <p:cNvPr id="42" name="Téglalap 41"/>
          <p:cNvSpPr/>
          <p:nvPr/>
        </p:nvSpPr>
        <p:spPr>
          <a:xfrm>
            <a:off x="6589317" y="5447587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I/O </a:t>
            </a:r>
            <a:r>
              <a:rPr lang="hu-HU" dirty="0" err="1"/>
              <a:t>state</a:t>
            </a:r>
            <a:endParaRPr lang="en-US" dirty="0"/>
          </a:p>
        </p:txBody>
      </p:sp>
      <p:sp>
        <p:nvSpPr>
          <p:cNvPr id="43" name="Téglalap 42"/>
          <p:cNvSpPr/>
          <p:nvPr/>
        </p:nvSpPr>
        <p:spPr>
          <a:xfrm>
            <a:off x="6589317" y="5753850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496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store the administrative data?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In the kernel’s memory range?</a:t>
            </a:r>
          </a:p>
          <a:p>
            <a:pPr lvl="1"/>
            <a:r>
              <a:rPr lang="en-US" dirty="0"/>
              <a:t>„Expensive” area, the kernel’s memory usage should be minimized</a:t>
            </a:r>
          </a:p>
          <a:p>
            <a:r>
              <a:rPr lang="en-US" dirty="0"/>
              <a:t>In the memory range of the process?</a:t>
            </a:r>
          </a:p>
          <a:p>
            <a:pPr lvl="1"/>
            <a:r>
              <a:rPr lang="en-US" dirty="0"/>
              <a:t>More difficult to be accessed by the kernel</a:t>
            </a:r>
          </a:p>
          <a:p>
            <a:r>
              <a:rPr lang="en-US" dirty="0"/>
              <a:t>How often this data is accessed?</a:t>
            </a:r>
          </a:p>
          <a:p>
            <a:pPr lvl="1"/>
            <a:r>
              <a:rPr lang="en-US" dirty="0"/>
              <a:t>Often -&gt; should be stored in the kernel’s space</a:t>
            </a:r>
          </a:p>
          <a:p>
            <a:pPr lvl="1"/>
            <a:r>
              <a:rPr lang="en-US" dirty="0"/>
              <a:t>Rare -&gt; should be stored in the process’ space</a:t>
            </a:r>
          </a:p>
          <a:p>
            <a:endParaRPr lang="en-US" dirty="0"/>
          </a:p>
          <a:p>
            <a:r>
              <a:rPr lang="en-US" dirty="0"/>
              <a:t>Classification of administrative data</a:t>
            </a:r>
          </a:p>
          <a:p>
            <a:pPr lvl="1"/>
            <a:r>
              <a:rPr lang="en-US" dirty="0"/>
              <a:t>Mostly needed when the process is running</a:t>
            </a:r>
          </a:p>
          <a:p>
            <a:pPr lvl="2"/>
            <a:r>
              <a:rPr lang="en-US" dirty="0"/>
              <a:t>Permissions</a:t>
            </a:r>
          </a:p>
          <a:p>
            <a:pPr lvl="2"/>
            <a:r>
              <a:rPr lang="en-US" dirty="0"/>
              <a:t>State and data of system calls</a:t>
            </a:r>
          </a:p>
          <a:p>
            <a:pPr lvl="2"/>
            <a:r>
              <a:rPr lang="en-US" dirty="0"/>
              <a:t>I/O operation data</a:t>
            </a:r>
          </a:p>
          <a:p>
            <a:pPr lvl="2"/>
            <a:r>
              <a:rPr lang="en-US" dirty="0"/>
              <a:t>Accounting and statistical data</a:t>
            </a:r>
          </a:p>
          <a:p>
            <a:pPr lvl="1"/>
            <a:r>
              <a:rPr lang="en-US" dirty="0"/>
              <a:t>Mostly needed for handling processes</a:t>
            </a:r>
          </a:p>
          <a:p>
            <a:pPr lvl="2"/>
            <a:r>
              <a:rPr lang="en-US" dirty="0"/>
              <a:t>ID-s</a:t>
            </a:r>
          </a:p>
          <a:p>
            <a:pPr lvl="2"/>
            <a:r>
              <a:rPr lang="en-US" dirty="0"/>
              <a:t>Running and scheduling states</a:t>
            </a:r>
          </a:p>
          <a:p>
            <a:pPr lvl="2"/>
            <a:r>
              <a:rPr lang="en-US" dirty="0"/>
              <a:t>Memory management data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6588224" y="3187450"/>
            <a:ext cx="24482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UNIX example</a:t>
            </a:r>
          </a:p>
          <a:p>
            <a:r>
              <a:rPr lang="en-US" dirty="0"/>
              <a:t>u-space</a:t>
            </a:r>
          </a:p>
          <a:p>
            <a:r>
              <a:rPr lang="en-US" dirty="0"/>
              <a:t>process-space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proc</a:t>
            </a:r>
            <a:r>
              <a:rPr lang="en-US" dirty="0"/>
              <a:t> structure</a:t>
            </a:r>
          </a:p>
          <a:p>
            <a:r>
              <a:rPr lang="en-US" dirty="0"/>
              <a:t>kernel-space</a:t>
            </a:r>
          </a:p>
        </p:txBody>
      </p:sp>
    </p:spTree>
    <p:extLst>
      <p:ext uri="{BB962C8B-B14F-4D97-AF65-F5344CB8AC3E}">
        <p14:creationId xmlns:p14="http://schemas.microsoft.com/office/powerpoint/2010/main" val="219599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states of the tasks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31236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Creation</a:t>
            </a:r>
          </a:p>
          <a:p>
            <a:pPr lvl="1"/>
            <a:r>
              <a:rPr lang="en-US" dirty="0"/>
              <a:t>The task’s program loaded</a:t>
            </a:r>
          </a:p>
          <a:p>
            <a:pPr lvl="1"/>
            <a:r>
              <a:rPr lang="en-US" dirty="0"/>
              <a:t>The kernel creates the data structures and register the new task</a:t>
            </a:r>
          </a:p>
          <a:p>
            <a:pPr lvl="1"/>
            <a:r>
              <a:rPr lang="en-US" dirty="0"/>
              <a:t>The task enters into the </a:t>
            </a:r>
            <a:r>
              <a:rPr lang="en-US" b="1" dirty="0"/>
              <a:t>ready-to-run</a:t>
            </a:r>
            <a:r>
              <a:rPr lang="en-US" dirty="0"/>
              <a:t> state</a:t>
            </a:r>
          </a:p>
          <a:p>
            <a:r>
              <a:rPr lang="en-US" dirty="0"/>
              <a:t>Operation</a:t>
            </a:r>
          </a:p>
          <a:p>
            <a:pPr lvl="1"/>
            <a:r>
              <a:rPr lang="en-US" b="1" dirty="0"/>
              <a:t>ready-to-run</a:t>
            </a:r>
            <a:r>
              <a:rPr lang="en-US" dirty="0"/>
              <a:t> (waiting for the CPU)</a:t>
            </a:r>
          </a:p>
          <a:p>
            <a:pPr lvl="1"/>
            <a:r>
              <a:rPr lang="en-US" b="1" dirty="0"/>
              <a:t>run</a:t>
            </a:r>
            <a:r>
              <a:rPr lang="en-US" dirty="0"/>
              <a:t> (the task’s program is running on the CPU)</a:t>
            </a:r>
          </a:p>
          <a:p>
            <a:pPr lvl="1"/>
            <a:r>
              <a:rPr lang="en-US" b="1" dirty="0"/>
              <a:t>waiting</a:t>
            </a:r>
            <a:r>
              <a:rPr lang="en-US" dirty="0"/>
              <a:t> (waiting for a certain event)</a:t>
            </a:r>
          </a:p>
          <a:p>
            <a:r>
              <a:rPr lang="en-US" dirty="0"/>
              <a:t>Termination</a:t>
            </a:r>
          </a:p>
          <a:p>
            <a:pPr lvl="1"/>
            <a:r>
              <a:rPr lang="en-US" dirty="0"/>
              <a:t>The program terminates itself, or the OS detects a fatal error and terminates the task</a:t>
            </a:r>
          </a:p>
        </p:txBody>
      </p:sp>
      <p:sp>
        <p:nvSpPr>
          <p:cNvPr id="4" name="Lekerekített téglalap 3"/>
          <p:cNvSpPr/>
          <p:nvPr/>
        </p:nvSpPr>
        <p:spPr>
          <a:xfrm>
            <a:off x="539552" y="5877272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Creation</a:t>
            </a:r>
            <a:endParaRPr lang="en-US" dirty="0"/>
          </a:p>
        </p:txBody>
      </p:sp>
      <p:sp>
        <p:nvSpPr>
          <p:cNvPr id="5" name="Lekerekített téglalap 4"/>
          <p:cNvSpPr/>
          <p:nvPr/>
        </p:nvSpPr>
        <p:spPr>
          <a:xfrm>
            <a:off x="2123728" y="4581128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ready-to-run</a:t>
            </a:r>
            <a:endParaRPr lang="en-US" dirty="0"/>
          </a:p>
        </p:txBody>
      </p:sp>
      <p:sp>
        <p:nvSpPr>
          <p:cNvPr id="6" name="Lekerekített téglalap 5"/>
          <p:cNvSpPr/>
          <p:nvPr/>
        </p:nvSpPr>
        <p:spPr>
          <a:xfrm>
            <a:off x="3923928" y="5877272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waiting</a:t>
            </a:r>
            <a:endParaRPr lang="en-US" dirty="0"/>
          </a:p>
        </p:txBody>
      </p:sp>
      <p:sp>
        <p:nvSpPr>
          <p:cNvPr id="7" name="Lekerekített téglalap 6"/>
          <p:cNvSpPr/>
          <p:nvPr/>
        </p:nvSpPr>
        <p:spPr>
          <a:xfrm>
            <a:off x="5769074" y="4581128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running</a:t>
            </a:r>
            <a:endParaRPr lang="en-US" dirty="0"/>
          </a:p>
        </p:txBody>
      </p:sp>
      <p:sp>
        <p:nvSpPr>
          <p:cNvPr id="8" name="Lekerekített téglalap 7"/>
          <p:cNvSpPr/>
          <p:nvPr/>
        </p:nvSpPr>
        <p:spPr>
          <a:xfrm>
            <a:off x="6804248" y="5877272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Termination</a:t>
            </a:r>
            <a:endParaRPr lang="en-US" dirty="0"/>
          </a:p>
        </p:txBody>
      </p:sp>
      <p:sp>
        <p:nvSpPr>
          <p:cNvPr id="9" name="Jobbra nyíl 8"/>
          <p:cNvSpPr/>
          <p:nvPr/>
        </p:nvSpPr>
        <p:spPr>
          <a:xfrm rot="19561222">
            <a:off x="1727683" y="5275792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Jobbra nyíl 9"/>
          <p:cNvSpPr/>
          <p:nvPr/>
        </p:nvSpPr>
        <p:spPr>
          <a:xfrm>
            <a:off x="4604983" y="4653136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Jobbra nyíl 10"/>
          <p:cNvSpPr/>
          <p:nvPr/>
        </p:nvSpPr>
        <p:spPr>
          <a:xfrm rot="3239554">
            <a:off x="6886791" y="5326625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Jobbra nyíl 11"/>
          <p:cNvSpPr/>
          <p:nvPr/>
        </p:nvSpPr>
        <p:spPr>
          <a:xfrm rot="8113040">
            <a:off x="5373030" y="5307129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Jobbra nyíl 12"/>
          <p:cNvSpPr/>
          <p:nvPr/>
        </p:nvSpPr>
        <p:spPr>
          <a:xfrm rot="13708688">
            <a:off x="3527884" y="5326624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78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transitions of the tasks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02433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State transitions are caused by system calls and interrupts</a:t>
            </a:r>
          </a:p>
          <a:p>
            <a:pPr lvl="1"/>
            <a:r>
              <a:rPr lang="en-US" dirty="0"/>
              <a:t>The system call also results an interrupt</a:t>
            </a:r>
          </a:p>
          <a:p>
            <a:pPr lvl="1"/>
            <a:r>
              <a:rPr lang="en-US" dirty="0"/>
              <a:t>Therefore the state transitions are caused by interrupts</a:t>
            </a:r>
          </a:p>
          <a:p>
            <a:pPr lvl="1"/>
            <a:r>
              <a:rPr lang="en-US" dirty="0"/>
              <a:t>Therefore the </a:t>
            </a:r>
            <a:r>
              <a:rPr lang="en-US" b="1" dirty="0"/>
              <a:t>kernels are interrupt (event) driven</a:t>
            </a:r>
          </a:p>
          <a:p>
            <a:r>
              <a:rPr lang="en-US" dirty="0"/>
              <a:t>Changing into kernel mode can occurred when the task is in running state</a:t>
            </a:r>
          </a:p>
          <a:p>
            <a:pPr lvl="1"/>
            <a:r>
              <a:rPr lang="en-US" dirty="0"/>
              <a:t>The running state can be subdivided (user and kernel mode)</a:t>
            </a:r>
          </a:p>
          <a:p>
            <a:r>
              <a:rPr lang="en-US" dirty="0"/>
              <a:t>The transition run –&gt; ready-to-run is performed by the kernel’s scheduler (details later)</a:t>
            </a:r>
          </a:p>
        </p:txBody>
      </p:sp>
      <p:sp>
        <p:nvSpPr>
          <p:cNvPr id="4" name="Lekerekített téglalap 3"/>
          <p:cNvSpPr/>
          <p:nvPr/>
        </p:nvSpPr>
        <p:spPr>
          <a:xfrm>
            <a:off x="539552" y="5877272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Creation</a:t>
            </a:r>
            <a:endParaRPr lang="en-US" dirty="0"/>
          </a:p>
        </p:txBody>
      </p:sp>
      <p:sp>
        <p:nvSpPr>
          <p:cNvPr id="5" name="Lekerekített téglalap 4"/>
          <p:cNvSpPr/>
          <p:nvPr/>
        </p:nvSpPr>
        <p:spPr>
          <a:xfrm>
            <a:off x="2123728" y="4581128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ready-to-run</a:t>
            </a:r>
            <a:endParaRPr lang="en-US" dirty="0"/>
          </a:p>
        </p:txBody>
      </p:sp>
      <p:sp>
        <p:nvSpPr>
          <p:cNvPr id="6" name="Lekerekített téglalap 5"/>
          <p:cNvSpPr/>
          <p:nvPr/>
        </p:nvSpPr>
        <p:spPr>
          <a:xfrm>
            <a:off x="3923928" y="5877272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waiting</a:t>
            </a:r>
            <a:endParaRPr lang="en-US" dirty="0"/>
          </a:p>
        </p:txBody>
      </p:sp>
      <p:sp>
        <p:nvSpPr>
          <p:cNvPr id="7" name="Lekerekített téglalap 6"/>
          <p:cNvSpPr/>
          <p:nvPr/>
        </p:nvSpPr>
        <p:spPr>
          <a:xfrm>
            <a:off x="5769074" y="4581128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/>
              <a:t>running</a:t>
            </a:r>
            <a:r>
              <a:rPr lang="hu-HU" sz="1600" dirty="0"/>
              <a:t> </a:t>
            </a:r>
          </a:p>
          <a:p>
            <a:pPr algn="ctr"/>
            <a:r>
              <a:rPr lang="hu-HU" sz="1600" dirty="0"/>
              <a:t>(kernel </a:t>
            </a:r>
            <a:r>
              <a:rPr lang="hu-HU" sz="1600" dirty="0" err="1"/>
              <a:t>mode</a:t>
            </a:r>
            <a:r>
              <a:rPr lang="hu-HU" sz="1600" dirty="0"/>
              <a:t>)</a:t>
            </a:r>
            <a:endParaRPr lang="en-US" sz="1600" dirty="0"/>
          </a:p>
        </p:txBody>
      </p:sp>
      <p:sp>
        <p:nvSpPr>
          <p:cNvPr id="8" name="Lekerekített téglalap 7"/>
          <p:cNvSpPr/>
          <p:nvPr/>
        </p:nvSpPr>
        <p:spPr>
          <a:xfrm>
            <a:off x="6804248" y="5877272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Termination</a:t>
            </a:r>
            <a:endParaRPr lang="en-US" dirty="0"/>
          </a:p>
        </p:txBody>
      </p:sp>
      <p:sp>
        <p:nvSpPr>
          <p:cNvPr id="9" name="Jobbra nyíl 8"/>
          <p:cNvSpPr/>
          <p:nvPr/>
        </p:nvSpPr>
        <p:spPr>
          <a:xfrm rot="19561222">
            <a:off x="1727683" y="5275792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Jobbra nyíl 9"/>
          <p:cNvSpPr/>
          <p:nvPr/>
        </p:nvSpPr>
        <p:spPr>
          <a:xfrm>
            <a:off x="4604983" y="4653136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Jobbra nyíl 10"/>
          <p:cNvSpPr/>
          <p:nvPr/>
        </p:nvSpPr>
        <p:spPr>
          <a:xfrm rot="3239554">
            <a:off x="6886791" y="5326625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Jobbra nyíl 11"/>
          <p:cNvSpPr/>
          <p:nvPr/>
        </p:nvSpPr>
        <p:spPr>
          <a:xfrm rot="8113040">
            <a:off x="5373030" y="5307129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Jobbra nyíl 12"/>
          <p:cNvSpPr/>
          <p:nvPr/>
        </p:nvSpPr>
        <p:spPr>
          <a:xfrm rot="13708688">
            <a:off x="3527884" y="5326624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kerekített téglalap 13"/>
          <p:cNvSpPr/>
          <p:nvPr/>
        </p:nvSpPr>
        <p:spPr>
          <a:xfrm>
            <a:off x="5769074" y="3465004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/>
              <a:t>running</a:t>
            </a:r>
            <a:endParaRPr lang="hu-HU" sz="1600" dirty="0"/>
          </a:p>
          <a:p>
            <a:pPr algn="ctr"/>
            <a:r>
              <a:rPr lang="hu-HU" sz="1600" dirty="0"/>
              <a:t>(</a:t>
            </a:r>
            <a:r>
              <a:rPr lang="hu-HU" sz="1600" dirty="0" err="1"/>
              <a:t>user</a:t>
            </a:r>
            <a:r>
              <a:rPr lang="hu-HU" sz="1600" dirty="0"/>
              <a:t> </a:t>
            </a:r>
            <a:r>
              <a:rPr lang="hu-HU" sz="1600" dirty="0" err="1"/>
              <a:t>mode</a:t>
            </a:r>
            <a:r>
              <a:rPr lang="hu-HU" sz="1600" dirty="0"/>
              <a:t>)</a:t>
            </a:r>
            <a:endParaRPr lang="en-US" sz="1600" dirty="0"/>
          </a:p>
        </p:txBody>
      </p:sp>
      <p:sp>
        <p:nvSpPr>
          <p:cNvPr id="15" name="Jobbra nyíl 14"/>
          <p:cNvSpPr/>
          <p:nvPr/>
        </p:nvSpPr>
        <p:spPr>
          <a:xfrm rot="16200000">
            <a:off x="6149413" y="4160063"/>
            <a:ext cx="504056" cy="25990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Jobbra nyíl 15"/>
          <p:cNvSpPr/>
          <p:nvPr/>
        </p:nvSpPr>
        <p:spPr>
          <a:xfrm rot="5400000">
            <a:off x="6782947" y="4160063"/>
            <a:ext cx="504056" cy="25990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zövegdoboz 16"/>
          <p:cNvSpPr txBox="1"/>
          <p:nvPr/>
        </p:nvSpPr>
        <p:spPr>
          <a:xfrm>
            <a:off x="6176990" y="3980143"/>
            <a:ext cx="1216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solidFill>
                  <a:srgbClr val="FF0000"/>
                </a:solidFill>
              </a:rPr>
              <a:t>system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call</a:t>
            </a:r>
            <a:endParaRPr lang="hu-HU" dirty="0">
              <a:solidFill>
                <a:srgbClr val="FF0000"/>
              </a:solidFill>
            </a:endParaRPr>
          </a:p>
          <a:p>
            <a:r>
              <a:rPr lang="hu-HU" dirty="0" err="1">
                <a:solidFill>
                  <a:srgbClr val="FF0000"/>
                </a:solidFill>
              </a:rPr>
              <a:t>interrupt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4450235" y="4396462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solidFill>
                  <a:srgbClr val="FF0000"/>
                </a:solidFill>
              </a:rPr>
              <a:t>scheduler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Jobbra nyíl 18"/>
          <p:cNvSpPr/>
          <p:nvPr/>
        </p:nvSpPr>
        <p:spPr>
          <a:xfrm rot="3239554">
            <a:off x="143508" y="5307129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zövegdoboz 19"/>
          <p:cNvSpPr txBox="1"/>
          <p:nvPr/>
        </p:nvSpPr>
        <p:spPr>
          <a:xfrm>
            <a:off x="-48881" y="4721456"/>
            <a:ext cx="140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solidFill>
                  <a:srgbClr val="FF0000"/>
                </a:solidFill>
              </a:rPr>
              <a:t>Task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creation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3348651" y="5321978"/>
            <a:ext cx="1512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solidFill>
                  <a:srgbClr val="FF0000"/>
                </a:solidFill>
              </a:rPr>
              <a:t>event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occured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079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tasks are created?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first few tasks are created by the kernel when the system boots</a:t>
            </a:r>
          </a:p>
          <a:p>
            <a:r>
              <a:rPr lang="en-US" dirty="0"/>
              <a:t>The </a:t>
            </a:r>
            <a:r>
              <a:rPr lang="en-US" dirty="0" err="1"/>
              <a:t>init</a:t>
            </a:r>
            <a:r>
              <a:rPr lang="en-US" dirty="0"/>
              <a:t> or </a:t>
            </a:r>
            <a:r>
              <a:rPr lang="en-US" dirty="0" err="1"/>
              <a:t>Wininit</a:t>
            </a:r>
            <a:r>
              <a:rPr lang="en-US" dirty="0"/>
              <a:t> starts the services of the OS</a:t>
            </a:r>
          </a:p>
          <a:p>
            <a:pPr lvl="1"/>
            <a:r>
              <a:rPr lang="en-US" dirty="0"/>
              <a:t>Before the user login, already ~100 tasks are running</a:t>
            </a:r>
          </a:p>
          <a:p>
            <a:r>
              <a:rPr lang="en-US" dirty="0"/>
              <a:t>User logs in, and starts programs</a:t>
            </a:r>
          </a:p>
          <a:p>
            <a:r>
              <a:rPr lang="en-US" dirty="0"/>
              <a:t>Simple example in UNIX:</a:t>
            </a:r>
          </a:p>
          <a:p>
            <a:pPr lvl="1">
              <a:buNone/>
            </a:pPr>
            <a:endParaRPr lang="en-US" sz="2000" dirty="0">
              <a:latin typeface="Courier New" pitchFamily="49"/>
            </a:endParaRPr>
          </a:p>
          <a:p>
            <a:pPr lvl="1">
              <a:buNone/>
            </a:pPr>
            <a:r>
              <a:rPr lang="en-US" sz="2000" dirty="0">
                <a:latin typeface="Courier New" pitchFamily="49"/>
              </a:rPr>
              <a:t>if ((res = fork()) == 0) {	// child’s branch</a:t>
            </a:r>
          </a:p>
          <a:p>
            <a:pPr lvl="2">
              <a:buNone/>
            </a:pPr>
            <a:r>
              <a:rPr lang="en-US" sz="1700" dirty="0">
                <a:latin typeface="Courier New" pitchFamily="49"/>
              </a:rPr>
              <a:t>exec(...);	// for example: another program is loaded</a:t>
            </a:r>
          </a:p>
          <a:p>
            <a:pPr lvl="2">
              <a:buNone/>
            </a:pPr>
            <a:r>
              <a:rPr lang="en-US" sz="1700" dirty="0">
                <a:latin typeface="Courier New" pitchFamily="49"/>
              </a:rPr>
              <a:t> 		// if returns: exec error</a:t>
            </a:r>
          </a:p>
          <a:p>
            <a:pPr lvl="1">
              <a:buNone/>
            </a:pPr>
            <a:r>
              <a:rPr lang="en-US" sz="2000" dirty="0">
                <a:latin typeface="Courier New" pitchFamily="49"/>
              </a:rPr>
              <a:t>} else if ( res &lt; 0 ) {		// parent’s branch, checking errors</a:t>
            </a:r>
          </a:p>
          <a:p>
            <a:pPr lvl="2">
              <a:buNone/>
            </a:pPr>
            <a:r>
              <a:rPr lang="en-US" sz="1700" dirty="0">
                <a:latin typeface="Courier New" pitchFamily="49"/>
              </a:rPr>
              <a:t>		// for example: if there is any errors during fork()</a:t>
            </a:r>
          </a:p>
          <a:p>
            <a:pPr lvl="1">
              <a:buNone/>
            </a:pPr>
            <a:r>
              <a:rPr lang="en-US" sz="2000" dirty="0">
                <a:latin typeface="Courier New" pitchFamily="49"/>
              </a:rPr>
              <a:t>}</a:t>
            </a:r>
          </a:p>
          <a:p>
            <a:pPr lvl="1">
              <a:buNone/>
            </a:pPr>
            <a:r>
              <a:rPr lang="en-US" sz="2000" dirty="0">
                <a:latin typeface="Courier New" pitchFamily="49"/>
              </a:rPr>
              <a:t>// res = CHILD_PID (&gt;0), the parent’s code runs forth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fork() </a:t>
            </a:r>
            <a:r>
              <a:rPr lang="en-US" dirty="0"/>
              <a:t>method duplicates the current process (starting a new process)</a:t>
            </a:r>
          </a:p>
          <a:p>
            <a:pPr lvl="2"/>
            <a:r>
              <a:rPr lang="en-US" dirty="0"/>
              <a:t>All process data is „copied”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exec() </a:t>
            </a:r>
            <a:r>
              <a:rPr lang="en-US" dirty="0"/>
              <a:t>method loads the new programs code into the initiator programs memory space</a:t>
            </a:r>
          </a:p>
        </p:txBody>
      </p:sp>
    </p:spTree>
    <p:extLst>
      <p:ext uri="{BB962C8B-B14F-4D97-AF65-F5344CB8AC3E}">
        <p14:creationId xmlns:p14="http://schemas.microsoft.com/office/powerpoint/2010/main" val="3420381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of UNIX processes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process can only created by another process</a:t>
            </a:r>
          </a:p>
          <a:p>
            <a:pPr lvl="1"/>
            <a:r>
              <a:rPr lang="en-US" dirty="0"/>
              <a:t>Every process has a parent and may have children</a:t>
            </a:r>
          </a:p>
          <a:p>
            <a:pPr lvl="1"/>
            <a:r>
              <a:rPr lang="en-US" dirty="0"/>
              <a:t>In this way the processes can be ordered in a tree</a:t>
            </a:r>
          </a:p>
          <a:p>
            <a:pPr lvl="1"/>
            <a:r>
              <a:rPr lang="en-US" dirty="0"/>
              <a:t>The parent can change (if the parent process terminates)</a:t>
            </a:r>
          </a:p>
          <a:p>
            <a:pPr lvl="1"/>
            <a:endParaRPr lang="en-US" dirty="0"/>
          </a:p>
          <a:p>
            <a:r>
              <a:rPr lang="en-US" dirty="0"/>
              <a:t>The fork() method returns the children’s PID to the parent</a:t>
            </a:r>
          </a:p>
          <a:p>
            <a:pPr lvl="1"/>
            <a:r>
              <a:rPr lang="en-US" dirty="0"/>
              <a:t>The parent can manage its children</a:t>
            </a:r>
          </a:p>
          <a:p>
            <a:r>
              <a:rPr lang="en-US" dirty="0"/>
              <a:t>The root process (PID=1, e.g.: </a:t>
            </a:r>
            <a:r>
              <a:rPr lang="en-US" dirty="0" err="1"/>
              <a:t>init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Parent of every process</a:t>
            </a:r>
          </a:p>
          <a:p>
            <a:pPr lvl="1"/>
            <a:r>
              <a:rPr lang="en-US" dirty="0"/>
              <a:t>Runs till the system runs</a:t>
            </a:r>
          </a:p>
          <a:p>
            <a:pPr lvl="1"/>
            <a:r>
              <a:rPr lang="en-US" dirty="0"/>
              <a:t>Inherits the „orphan” processes</a:t>
            </a:r>
          </a:p>
          <a:p>
            <a:pPr lvl="1"/>
            <a:r>
              <a:rPr lang="en-US" dirty="0"/>
              <a:t>Manages/controls some of the system services</a:t>
            </a:r>
          </a:p>
          <a:p>
            <a:pPr lvl="1"/>
            <a:endParaRPr lang="en-US" dirty="0"/>
          </a:p>
          <a:p>
            <a:r>
              <a:rPr lang="en-US" dirty="0"/>
              <a:t>Family is important</a:t>
            </a:r>
          </a:p>
          <a:p>
            <a:pPr lvl="1"/>
            <a:r>
              <a:rPr lang="en-US" dirty="0"/>
              <a:t>The parent gets notification if the child process is terminated</a:t>
            </a:r>
          </a:p>
        </p:txBody>
      </p:sp>
    </p:spTree>
    <p:extLst>
      <p:ext uri="{BB962C8B-B14F-4D97-AF65-F5344CB8AC3E}">
        <p14:creationId xmlns:p14="http://schemas.microsoft.com/office/powerpoint/2010/main" val="3629903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 tasks on the CPU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running task gives up the right of running</a:t>
            </a:r>
            <a:r>
              <a:rPr lang="hu-HU" dirty="0"/>
              <a:t> (</a:t>
            </a:r>
            <a:r>
              <a:rPr lang="en-US" dirty="0"/>
              <a:t>voluntarily</a:t>
            </a:r>
            <a:r>
              <a:rPr lang="hu-HU" dirty="0"/>
              <a:t>)</a:t>
            </a:r>
            <a:endParaRPr lang="en-US" dirty="0"/>
          </a:p>
          <a:p>
            <a:pPr lvl="1"/>
            <a:r>
              <a:rPr lang="en-US" dirty="0"/>
              <a:t>Terminates itself (exit())</a:t>
            </a:r>
          </a:p>
          <a:p>
            <a:pPr lvl="1"/>
            <a:r>
              <a:rPr lang="en-US" dirty="0"/>
              <a:t>Performs a system call and waits for its result</a:t>
            </a:r>
          </a:p>
          <a:p>
            <a:r>
              <a:rPr lang="en-US" dirty="0"/>
              <a:t>The right of running is taken away from the running process</a:t>
            </a:r>
          </a:p>
          <a:p>
            <a:pPr lvl="1"/>
            <a:r>
              <a:rPr lang="en-US" dirty="0"/>
              <a:t>E.g.: time division systems, the process time slice is over</a:t>
            </a:r>
          </a:p>
          <a:p>
            <a:pPr lvl="1"/>
            <a:r>
              <a:rPr lang="en-US" dirty="0"/>
              <a:t>The scheduler can take away the right of running in certain systems</a:t>
            </a:r>
          </a:p>
          <a:p>
            <a:pPr lvl="1"/>
            <a:r>
              <a:rPr lang="en-US" dirty="0"/>
              <a:t>Due to interrupt or exception (error handling)</a:t>
            </a:r>
          </a:p>
          <a:p>
            <a:r>
              <a:rPr lang="en-US" dirty="0"/>
              <a:t>Preemptive and non-preemptive schedulers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preemptive</a:t>
            </a:r>
            <a:r>
              <a:rPr lang="en-US" dirty="0"/>
              <a:t> scheduler can take away the right of running from the processes</a:t>
            </a:r>
          </a:p>
          <a:p>
            <a:pPr lvl="1"/>
            <a:r>
              <a:rPr lang="en-US" dirty="0"/>
              <a:t>When using </a:t>
            </a:r>
            <a:r>
              <a:rPr lang="en-US" b="1" dirty="0"/>
              <a:t>non-preemptive</a:t>
            </a:r>
            <a:r>
              <a:rPr lang="en-US" dirty="0"/>
              <a:t> scheduler only the process can give up the right of running</a:t>
            </a:r>
          </a:p>
          <a:p>
            <a:pPr lvl="1"/>
            <a:r>
              <a:rPr lang="en-US" dirty="0"/>
              <a:t>The right of running can be taken away in both cases when interrupt or exception (error) occurs</a:t>
            </a:r>
          </a:p>
        </p:txBody>
      </p:sp>
    </p:spTree>
    <p:extLst>
      <p:ext uri="{BB962C8B-B14F-4D97-AF65-F5344CB8AC3E}">
        <p14:creationId xmlns:p14="http://schemas.microsoft.com/office/powerpoint/2010/main" val="608179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transitions with preemptive scheduler</a:t>
            </a:r>
          </a:p>
        </p:txBody>
      </p:sp>
      <p:sp>
        <p:nvSpPr>
          <p:cNvPr id="4" name="Lekerekített téglalap 3"/>
          <p:cNvSpPr/>
          <p:nvPr/>
        </p:nvSpPr>
        <p:spPr>
          <a:xfrm>
            <a:off x="773937" y="4401669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Creation</a:t>
            </a:r>
            <a:endParaRPr lang="en-US" dirty="0"/>
          </a:p>
        </p:txBody>
      </p:sp>
      <p:sp>
        <p:nvSpPr>
          <p:cNvPr id="5" name="Lekerekített téglalap 4"/>
          <p:cNvSpPr/>
          <p:nvPr/>
        </p:nvSpPr>
        <p:spPr>
          <a:xfrm>
            <a:off x="2358113" y="3105525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ready-to-run</a:t>
            </a:r>
            <a:endParaRPr lang="en-US" dirty="0"/>
          </a:p>
        </p:txBody>
      </p:sp>
      <p:sp>
        <p:nvSpPr>
          <p:cNvPr id="6" name="Lekerekített téglalap 5"/>
          <p:cNvSpPr/>
          <p:nvPr/>
        </p:nvSpPr>
        <p:spPr>
          <a:xfrm>
            <a:off x="4158313" y="4401669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waiting</a:t>
            </a:r>
            <a:endParaRPr lang="en-US" dirty="0"/>
          </a:p>
        </p:txBody>
      </p:sp>
      <p:sp>
        <p:nvSpPr>
          <p:cNvPr id="7" name="Lekerekített téglalap 6"/>
          <p:cNvSpPr/>
          <p:nvPr/>
        </p:nvSpPr>
        <p:spPr>
          <a:xfrm>
            <a:off x="6003459" y="3105525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/>
              <a:t>running</a:t>
            </a:r>
            <a:r>
              <a:rPr lang="hu-HU" sz="1600" dirty="0"/>
              <a:t> </a:t>
            </a:r>
          </a:p>
          <a:p>
            <a:pPr algn="ctr"/>
            <a:r>
              <a:rPr lang="hu-HU" sz="1600" dirty="0"/>
              <a:t>(kernel </a:t>
            </a:r>
            <a:r>
              <a:rPr lang="hu-HU" sz="1600" dirty="0" err="1"/>
              <a:t>mode</a:t>
            </a:r>
            <a:r>
              <a:rPr lang="hu-HU" sz="1600" dirty="0"/>
              <a:t>)</a:t>
            </a:r>
            <a:endParaRPr lang="en-US" sz="1600" dirty="0"/>
          </a:p>
        </p:txBody>
      </p:sp>
      <p:sp>
        <p:nvSpPr>
          <p:cNvPr id="8" name="Lekerekített téglalap 7"/>
          <p:cNvSpPr/>
          <p:nvPr/>
        </p:nvSpPr>
        <p:spPr>
          <a:xfrm>
            <a:off x="7038633" y="4401669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Termination</a:t>
            </a:r>
            <a:endParaRPr lang="en-US" dirty="0"/>
          </a:p>
        </p:txBody>
      </p:sp>
      <p:sp>
        <p:nvSpPr>
          <p:cNvPr id="9" name="Jobbra nyíl 8"/>
          <p:cNvSpPr/>
          <p:nvPr/>
        </p:nvSpPr>
        <p:spPr>
          <a:xfrm rot="19561222">
            <a:off x="1962068" y="3800189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Jobbra nyíl 9"/>
          <p:cNvSpPr/>
          <p:nvPr/>
        </p:nvSpPr>
        <p:spPr>
          <a:xfrm>
            <a:off x="4868672" y="3409656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Jobbra nyíl 10"/>
          <p:cNvSpPr/>
          <p:nvPr/>
        </p:nvSpPr>
        <p:spPr>
          <a:xfrm rot="3239554">
            <a:off x="7121176" y="3851022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Jobbra nyíl 11"/>
          <p:cNvSpPr/>
          <p:nvPr/>
        </p:nvSpPr>
        <p:spPr>
          <a:xfrm rot="8113040">
            <a:off x="5607415" y="3831526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Jobbra nyíl 12"/>
          <p:cNvSpPr/>
          <p:nvPr/>
        </p:nvSpPr>
        <p:spPr>
          <a:xfrm rot="13708688">
            <a:off x="3762269" y="3851021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kerekített téglalap 13"/>
          <p:cNvSpPr/>
          <p:nvPr/>
        </p:nvSpPr>
        <p:spPr>
          <a:xfrm>
            <a:off x="6003459" y="1989401"/>
            <a:ext cx="1872208" cy="504056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/>
              <a:t>running</a:t>
            </a:r>
            <a:endParaRPr lang="hu-HU" sz="1600" dirty="0"/>
          </a:p>
          <a:p>
            <a:pPr algn="ctr"/>
            <a:r>
              <a:rPr lang="hu-HU" sz="1600" dirty="0"/>
              <a:t>(</a:t>
            </a:r>
            <a:r>
              <a:rPr lang="hu-HU" sz="1600" dirty="0" err="1"/>
              <a:t>user</a:t>
            </a:r>
            <a:r>
              <a:rPr lang="hu-HU" sz="1600" dirty="0"/>
              <a:t> </a:t>
            </a:r>
            <a:r>
              <a:rPr lang="hu-HU" sz="1600" dirty="0" err="1"/>
              <a:t>mode</a:t>
            </a:r>
            <a:r>
              <a:rPr lang="hu-HU" sz="1600" dirty="0"/>
              <a:t>)</a:t>
            </a:r>
            <a:endParaRPr lang="en-US" sz="1600" dirty="0"/>
          </a:p>
        </p:txBody>
      </p:sp>
      <p:sp>
        <p:nvSpPr>
          <p:cNvPr id="15" name="Jobbra nyíl 14"/>
          <p:cNvSpPr/>
          <p:nvPr/>
        </p:nvSpPr>
        <p:spPr>
          <a:xfrm rot="16200000">
            <a:off x="7053708" y="2692876"/>
            <a:ext cx="504056" cy="25990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Jobbra nyíl 15"/>
          <p:cNvSpPr/>
          <p:nvPr/>
        </p:nvSpPr>
        <p:spPr>
          <a:xfrm rot="5400000">
            <a:off x="6289301" y="2692877"/>
            <a:ext cx="504056" cy="259909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zövegdoboz 17"/>
          <p:cNvSpPr txBox="1"/>
          <p:nvPr/>
        </p:nvSpPr>
        <p:spPr>
          <a:xfrm>
            <a:off x="4602001" y="2247638"/>
            <a:ext cx="1266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Preemptive</a:t>
            </a:r>
          </a:p>
          <a:p>
            <a:r>
              <a:rPr lang="en-US" dirty="0">
                <a:solidFill>
                  <a:srgbClr val="FF0000"/>
                </a:solidFill>
              </a:rPr>
              <a:t>scheduler</a:t>
            </a:r>
          </a:p>
        </p:txBody>
      </p:sp>
      <p:sp>
        <p:nvSpPr>
          <p:cNvPr id="19" name="Jobbra nyíl 18"/>
          <p:cNvSpPr/>
          <p:nvPr/>
        </p:nvSpPr>
        <p:spPr>
          <a:xfrm rot="3239554">
            <a:off x="377893" y="3831526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Jobbra nyíl 21"/>
          <p:cNvSpPr/>
          <p:nvPr/>
        </p:nvSpPr>
        <p:spPr>
          <a:xfrm rot="10800000">
            <a:off x="4803455" y="3063620"/>
            <a:ext cx="792088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2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operating systems (recap)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Serving user (and system) tasks</a:t>
            </a:r>
          </a:p>
          <a:p>
            <a:pPr lvl="1"/>
            <a:r>
              <a:rPr lang="en-US" dirty="0"/>
              <a:t>Life-cycle (creation, operation, termination) and event monitoring</a:t>
            </a:r>
          </a:p>
          <a:p>
            <a:pPr lvl="1"/>
            <a:r>
              <a:rPr lang="en-US" dirty="0"/>
              <a:t>Providing computational and storage resources</a:t>
            </a:r>
          </a:p>
          <a:p>
            <a:pPr lvl="1"/>
            <a:r>
              <a:rPr lang="en-US" dirty="0"/>
              <a:t>Providing access to the devices of the computer</a:t>
            </a:r>
          </a:p>
          <a:p>
            <a:endParaRPr lang="hu-HU" dirty="0"/>
          </a:p>
          <a:p>
            <a:r>
              <a:rPr lang="en-US" dirty="0"/>
              <a:t>System libraries: Common functions for applications</a:t>
            </a:r>
          </a:p>
          <a:p>
            <a:pPr lvl="1"/>
            <a:r>
              <a:rPr lang="en-US" dirty="0"/>
              <a:t>Supports the application development</a:t>
            </a:r>
          </a:p>
          <a:p>
            <a:pPr lvl="1"/>
            <a:r>
              <a:rPr lang="en-US" dirty="0"/>
              <a:t>Providing simple interfaces to system calls (entering protected mode)</a:t>
            </a:r>
          </a:p>
          <a:p>
            <a:endParaRPr lang="hu-HU" dirty="0"/>
          </a:p>
          <a:p>
            <a:r>
              <a:rPr lang="en-US" dirty="0"/>
              <a:t>System applications (and services)</a:t>
            </a:r>
          </a:p>
          <a:p>
            <a:pPr lvl="1"/>
            <a:r>
              <a:rPr lang="en-US" dirty="0"/>
              <a:t>Applications (user-mode) which come with the OS</a:t>
            </a:r>
          </a:p>
          <a:p>
            <a:pPr lvl="1"/>
            <a:r>
              <a:rPr lang="en-US" dirty="0"/>
              <a:t>Integrated commands, user interfaces, services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65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context change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Context (the descriptor of the execution’s state)</a:t>
            </a:r>
          </a:p>
          <a:p>
            <a:pPr lvl="1"/>
            <a:r>
              <a:rPr lang="en-US" dirty="0"/>
              <a:t>Program counter (PC), CPU, MMU states, etc.</a:t>
            </a:r>
          </a:p>
          <a:p>
            <a:pPr lvl="1"/>
            <a:r>
              <a:rPr lang="en-US" dirty="0"/>
              <a:t>The kernel has its own context, on the level of the kernels own tasks</a:t>
            </a:r>
          </a:p>
          <a:p>
            <a:r>
              <a:rPr lang="en-US" dirty="0"/>
              <a:t>If two tasks switching between the CPU, the context has to changed</a:t>
            </a:r>
          </a:p>
          <a:p>
            <a:pPr lvl="1"/>
            <a:r>
              <a:rPr lang="en-US" dirty="0"/>
              <a:t>The context of the running task has to be saved</a:t>
            </a:r>
          </a:p>
          <a:p>
            <a:pPr lvl="1"/>
            <a:r>
              <a:rPr lang="en-US" dirty="0"/>
              <a:t>The execution state of the former running task has to be restored</a:t>
            </a:r>
          </a:p>
          <a:p>
            <a:pPr lvl="1"/>
            <a:r>
              <a:rPr lang="en-US" dirty="0"/>
              <a:t>The control is passed to the now running task</a:t>
            </a:r>
          </a:p>
          <a:p>
            <a:r>
              <a:rPr lang="en-US" dirty="0"/>
              <a:t>The interrupts causes context changes (task -&gt; kernel)</a:t>
            </a:r>
          </a:p>
          <a:p>
            <a:pPr lvl="1"/>
            <a:r>
              <a:rPr lang="en-US" dirty="0"/>
              <a:t>A small part of the actual context is saved by HW instructions</a:t>
            </a:r>
          </a:p>
          <a:p>
            <a:pPr lvl="1"/>
            <a:r>
              <a:rPr lang="en-US" dirty="0"/>
              <a:t>(The interrupt handler performs additional state saving)</a:t>
            </a:r>
          </a:p>
          <a:p>
            <a:pPr lvl="1"/>
            <a:r>
              <a:rPr lang="en-US" dirty="0"/>
              <a:t>The interrupt handler runs and returns to point before the IT</a:t>
            </a:r>
          </a:p>
          <a:p>
            <a:pPr lvl="1"/>
            <a:r>
              <a:rPr lang="en-US" dirty="0"/>
              <a:t>During the return, the former context is restored</a:t>
            </a:r>
          </a:p>
          <a:p>
            <a:r>
              <a:rPr lang="en-US" dirty="0"/>
              <a:t>System calls are works with interrupts -&gt; causing context changes</a:t>
            </a:r>
          </a:p>
          <a:p>
            <a:pPr lvl="1"/>
            <a:r>
              <a:rPr lang="en-US" dirty="0"/>
              <a:t>Switching between user and kernel mode is also a context change</a:t>
            </a:r>
            <a:endParaRPr lang="hu-HU" dirty="0"/>
          </a:p>
          <a:p>
            <a:r>
              <a:rPr lang="en-US" b="1" dirty="0"/>
              <a:t>There are many context changes during the operation of the OS</a:t>
            </a:r>
          </a:p>
          <a:p>
            <a:pPr lvl="1"/>
            <a:r>
              <a:rPr lang="en-US" dirty="0"/>
              <a:t>Context changes should be implemented with minimal overhead</a:t>
            </a:r>
          </a:p>
          <a:p>
            <a:pPr lvl="1"/>
            <a:r>
              <a:rPr lang="en-US" dirty="0"/>
              <a:t>In some cases saving the whole context isn’t necessary -&gt; IT handler don’t change the whole context, only a small part of it (PC, CPU registers…)</a:t>
            </a:r>
          </a:p>
        </p:txBody>
      </p:sp>
    </p:spTree>
    <p:extLst>
      <p:ext uri="{BB962C8B-B14F-4D97-AF65-F5344CB8AC3E}">
        <p14:creationId xmlns:p14="http://schemas.microsoft.com/office/powerpoint/2010/main" val="811765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Execution mode and context</a:t>
            </a:r>
          </a:p>
        </p:txBody>
      </p:sp>
      <p:cxnSp>
        <p:nvCxnSpPr>
          <p:cNvPr id="5" name="Egyenes összekötő 4"/>
          <p:cNvCxnSpPr/>
          <p:nvPr/>
        </p:nvCxnSpPr>
        <p:spPr>
          <a:xfrm>
            <a:off x="4572000" y="1556792"/>
            <a:ext cx="0" cy="45365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 flipH="1">
            <a:off x="755576" y="3793765"/>
            <a:ext cx="77048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3306689" y="1570534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User mode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4647359" y="1570534"/>
            <a:ext cx="1382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Kernel mode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755576" y="3356992"/>
            <a:ext cx="1337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Task context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755576" y="3880773"/>
            <a:ext cx="1540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Kernel context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984322" y="2452246"/>
            <a:ext cx="3234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The task’s program is running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4860032" y="2452246"/>
            <a:ext cx="3870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The task is performing a system call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4791231" y="4797152"/>
            <a:ext cx="4008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IT handling and system management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2096132" y="4797152"/>
            <a:ext cx="1010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(empty)</a:t>
            </a:r>
          </a:p>
        </p:txBody>
      </p:sp>
    </p:spTree>
    <p:extLst>
      <p:ext uri="{BB962C8B-B14F-4D97-AF65-F5344CB8AC3E}">
        <p14:creationId xmlns:p14="http://schemas.microsoft.com/office/powerpoint/2010/main" val="1897850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High number of tasks with different nature (simultaneously)</a:t>
            </a:r>
          </a:p>
          <a:p>
            <a:pPr lvl="1"/>
            <a:r>
              <a:rPr lang="en-US" dirty="0"/>
              <a:t>I/O intensive (less computation, lot of waiting)</a:t>
            </a:r>
          </a:p>
          <a:p>
            <a:pPr lvl="1"/>
            <a:r>
              <a:rPr lang="en-US" dirty="0"/>
              <a:t>CPU intensive (more computation, less waiting)</a:t>
            </a:r>
          </a:p>
          <a:p>
            <a:pPr lvl="1"/>
            <a:r>
              <a:rPr lang="en-US" dirty="0"/>
              <a:t>Tasks requiring real-time operation (deadline)</a:t>
            </a:r>
          </a:p>
          <a:p>
            <a:pPr lvl="1"/>
            <a:r>
              <a:rPr lang="en-US" dirty="0"/>
              <a:t>Multimedia tasks</a:t>
            </a:r>
          </a:p>
          <a:p>
            <a:pPr lvl="1"/>
            <a:r>
              <a:rPr lang="en-US" dirty="0"/>
              <a:t>(There are some system task along user tasks)</a:t>
            </a:r>
          </a:p>
          <a:p>
            <a:pPr lvl="1"/>
            <a:r>
              <a:rPr lang="en-US" dirty="0"/>
              <a:t>The user expectations can be various</a:t>
            </a:r>
          </a:p>
          <a:p>
            <a:pPr lvl="2"/>
            <a:r>
              <a:rPr lang="en-US" dirty="0"/>
              <a:t>Waiting time, response time, turnaround time, throughput, resource utilization</a:t>
            </a:r>
          </a:p>
          <a:p>
            <a:r>
              <a:rPr lang="en-US" dirty="0"/>
              <a:t>The basics of task management</a:t>
            </a:r>
          </a:p>
          <a:p>
            <a:pPr lvl="1"/>
            <a:r>
              <a:rPr lang="en-US" dirty="0"/>
              <a:t>Task: a program during execution, it has a state and life-cycle</a:t>
            </a:r>
          </a:p>
          <a:p>
            <a:pPr lvl="1"/>
            <a:r>
              <a:rPr lang="en-US" dirty="0"/>
              <a:t>Abstract virtual machine: „virtual” CPU and memory for the tasks</a:t>
            </a:r>
          </a:p>
          <a:p>
            <a:pPr lvl="1"/>
            <a:r>
              <a:rPr lang="en-US" dirty="0"/>
              <a:t>Process: a task with its individual memory range, may contain threads</a:t>
            </a:r>
          </a:p>
          <a:p>
            <a:pPr lvl="1"/>
            <a:r>
              <a:rPr lang="en-US" dirty="0"/>
              <a:t>Thread: A task with sequential operation, it may share memory with other threads</a:t>
            </a:r>
          </a:p>
          <a:p>
            <a:r>
              <a:rPr lang="en-US" dirty="0"/>
              <a:t>The life-cycle of tasks</a:t>
            </a:r>
          </a:p>
          <a:p>
            <a:pPr lvl="1"/>
            <a:r>
              <a:rPr lang="en-US" dirty="0"/>
              <a:t>Creation, ready-to-run, run, waiting, termination</a:t>
            </a:r>
          </a:p>
          <a:p>
            <a:pPr lvl="1"/>
            <a:r>
              <a:rPr lang="en-US" dirty="0"/>
              <a:t>The context changes are caused by interrupts</a:t>
            </a:r>
          </a:p>
          <a:p>
            <a:pPr lvl="1"/>
            <a:r>
              <a:rPr lang="en-US" dirty="0"/>
              <a:t>The task change means context change, which is often during the kernel’s (and the OS) operation</a:t>
            </a:r>
          </a:p>
        </p:txBody>
      </p:sp>
    </p:spTree>
    <p:extLst>
      <p:ext uri="{BB962C8B-B14F-4D97-AF65-F5344CB8AC3E}">
        <p14:creationId xmlns:p14="http://schemas.microsoft.com/office/powerpoint/2010/main" val="420623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Lekerekített téglalap 21"/>
          <p:cNvSpPr/>
          <p:nvPr/>
        </p:nvSpPr>
        <p:spPr>
          <a:xfrm>
            <a:off x="4566828" y="5027809"/>
            <a:ext cx="2237420" cy="684078"/>
          </a:xfrm>
          <a:prstGeom prst="roundRect">
            <a:avLst/>
          </a:prstGeom>
          <a:gradFill>
            <a:gsLst>
              <a:gs pos="100000">
                <a:schemeClr val="accent2">
                  <a:tint val="50000"/>
                  <a:satMod val="300000"/>
                </a:schemeClr>
              </a:gs>
              <a:gs pos="99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kerekített téglalap 20"/>
          <p:cNvSpPr/>
          <p:nvPr/>
        </p:nvSpPr>
        <p:spPr>
          <a:xfrm>
            <a:off x="2195736" y="1196752"/>
            <a:ext cx="4752528" cy="1062626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100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blocks of the OS and the kernel</a:t>
            </a:r>
          </a:p>
        </p:txBody>
      </p:sp>
      <p:sp>
        <p:nvSpPr>
          <p:cNvPr id="4" name="Téglalap 3"/>
          <p:cNvSpPr/>
          <p:nvPr/>
        </p:nvSpPr>
        <p:spPr>
          <a:xfrm>
            <a:off x="2406588" y="5822629"/>
            <a:ext cx="4320480" cy="423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Hardware devices</a:t>
            </a:r>
          </a:p>
        </p:txBody>
      </p:sp>
      <p:sp>
        <p:nvSpPr>
          <p:cNvPr id="5" name="Téglalap 4"/>
          <p:cNvSpPr/>
          <p:nvPr/>
        </p:nvSpPr>
        <p:spPr>
          <a:xfrm>
            <a:off x="2956372" y="2259378"/>
            <a:ext cx="3240360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 libraries</a:t>
            </a:r>
          </a:p>
        </p:txBody>
      </p:sp>
      <p:sp>
        <p:nvSpPr>
          <p:cNvPr id="6" name="Téglalap 5"/>
          <p:cNvSpPr/>
          <p:nvPr/>
        </p:nvSpPr>
        <p:spPr>
          <a:xfrm>
            <a:off x="2416312" y="1323274"/>
            <a:ext cx="208823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 processes</a:t>
            </a:r>
          </a:p>
        </p:txBody>
      </p:sp>
      <p:sp>
        <p:nvSpPr>
          <p:cNvPr id="7" name="Téglalap 6"/>
          <p:cNvSpPr/>
          <p:nvPr/>
        </p:nvSpPr>
        <p:spPr>
          <a:xfrm>
            <a:off x="4673712" y="1323274"/>
            <a:ext cx="2088232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User processes</a:t>
            </a:r>
          </a:p>
        </p:txBody>
      </p:sp>
      <p:cxnSp>
        <p:nvCxnSpPr>
          <p:cNvPr id="8" name="Egyenes összekötő 7"/>
          <p:cNvCxnSpPr/>
          <p:nvPr/>
        </p:nvCxnSpPr>
        <p:spPr>
          <a:xfrm>
            <a:off x="1677648" y="3241202"/>
            <a:ext cx="5491192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1677648" y="1648455"/>
            <a:ext cx="738664" cy="14750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hu-HU">
                <a:solidFill>
                  <a:srgbClr val="FF0000"/>
                </a:solidFill>
              </a:rPr>
              <a:t>Non-protected</a:t>
            </a:r>
          </a:p>
          <a:p>
            <a:r>
              <a:rPr lang="hu-HU">
                <a:solidFill>
                  <a:srgbClr val="FF0000"/>
                </a:solidFill>
              </a:rPr>
              <a:t>(user)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1673096" y="3717033"/>
            <a:ext cx="738664" cy="17461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Protected</a:t>
            </a:r>
          </a:p>
          <a:p>
            <a:r>
              <a:rPr lang="en-US" dirty="0">
                <a:solidFill>
                  <a:srgbClr val="FF0000"/>
                </a:solidFill>
              </a:rPr>
              <a:t>(system/kernel)</a:t>
            </a:r>
          </a:p>
        </p:txBody>
      </p:sp>
      <p:sp>
        <p:nvSpPr>
          <p:cNvPr id="11" name="Téglalap 10"/>
          <p:cNvSpPr/>
          <p:nvPr/>
        </p:nvSpPr>
        <p:spPr>
          <a:xfrm>
            <a:off x="2416312" y="5135259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Device managers</a:t>
            </a:r>
          </a:p>
        </p:txBody>
      </p:sp>
      <p:sp>
        <p:nvSpPr>
          <p:cNvPr id="12" name="Téglalap 11"/>
          <p:cNvSpPr/>
          <p:nvPr/>
        </p:nvSpPr>
        <p:spPr>
          <a:xfrm>
            <a:off x="4644008" y="5135259"/>
            <a:ext cx="1008112" cy="4686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Loader</a:t>
            </a:r>
          </a:p>
        </p:txBody>
      </p:sp>
      <p:sp>
        <p:nvSpPr>
          <p:cNvPr id="13" name="Téglalap 12"/>
          <p:cNvSpPr/>
          <p:nvPr/>
        </p:nvSpPr>
        <p:spPr>
          <a:xfrm>
            <a:off x="5718956" y="5135259"/>
            <a:ext cx="100811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/>
              <a:t>Scheduler</a:t>
            </a:r>
          </a:p>
        </p:txBody>
      </p:sp>
      <p:sp>
        <p:nvSpPr>
          <p:cNvPr id="14" name="Téglalap 13"/>
          <p:cNvSpPr/>
          <p:nvPr/>
        </p:nvSpPr>
        <p:spPr>
          <a:xfrm>
            <a:off x="2411760" y="4559195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IT handler</a:t>
            </a:r>
          </a:p>
        </p:txBody>
      </p:sp>
      <p:sp>
        <p:nvSpPr>
          <p:cNvPr id="15" name="Téglalap 14"/>
          <p:cNvSpPr/>
          <p:nvPr/>
        </p:nvSpPr>
        <p:spPr>
          <a:xfrm>
            <a:off x="2416312" y="3983131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I/O operations</a:t>
            </a:r>
          </a:p>
        </p:txBody>
      </p:sp>
      <p:sp>
        <p:nvSpPr>
          <p:cNvPr id="16" name="Téglalap 15"/>
          <p:cNvSpPr/>
          <p:nvPr/>
        </p:nvSpPr>
        <p:spPr>
          <a:xfrm>
            <a:off x="2411760" y="3374357"/>
            <a:ext cx="4315308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Systemcall interface</a:t>
            </a:r>
          </a:p>
        </p:txBody>
      </p:sp>
      <p:sp>
        <p:nvSpPr>
          <p:cNvPr id="17" name="Téglalap 16"/>
          <p:cNvSpPr/>
          <p:nvPr/>
        </p:nvSpPr>
        <p:spPr>
          <a:xfrm>
            <a:off x="4652392" y="4559195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Memory manager</a:t>
            </a:r>
          </a:p>
        </p:txBody>
      </p:sp>
      <p:sp>
        <p:nvSpPr>
          <p:cNvPr id="18" name="Téglalap 17"/>
          <p:cNvSpPr/>
          <p:nvPr/>
        </p:nvSpPr>
        <p:spPr>
          <a:xfrm>
            <a:off x="4652392" y="3983131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Communications</a:t>
            </a:r>
          </a:p>
        </p:txBody>
      </p:sp>
      <p:sp>
        <p:nvSpPr>
          <p:cNvPr id="19" name="Téglalap 18"/>
          <p:cNvSpPr/>
          <p:nvPr/>
        </p:nvSpPr>
        <p:spPr>
          <a:xfrm>
            <a:off x="4576552" y="3916141"/>
            <a:ext cx="2227696" cy="1762472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Szövegdoboz 19"/>
          <p:cNvSpPr txBox="1"/>
          <p:nvPr/>
        </p:nvSpPr>
        <p:spPr>
          <a:xfrm>
            <a:off x="6799508" y="4217439"/>
            <a:ext cx="738664" cy="1494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Process management</a:t>
            </a:r>
          </a:p>
        </p:txBody>
      </p:sp>
    </p:spTree>
    <p:extLst>
      <p:ext uri="{BB962C8B-B14F-4D97-AF65-F5344CB8AC3E}">
        <p14:creationId xmlns:p14="http://schemas.microsoft.com/office/powerpoint/2010/main" val="445349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nature of user tasks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Tasks with intensive I/O usage</a:t>
            </a:r>
          </a:p>
          <a:p>
            <a:pPr lvl="1"/>
            <a:r>
              <a:rPr lang="en-US" dirty="0"/>
              <a:t>Moving and processing data</a:t>
            </a:r>
          </a:p>
          <a:p>
            <a:pPr lvl="1"/>
            <a:r>
              <a:rPr lang="en-US" dirty="0"/>
              <a:t>Reading and writing to HW devices (disc, USB drive, etc.)</a:t>
            </a:r>
          </a:p>
          <a:p>
            <a:pPr lvl="1"/>
            <a:r>
              <a:rPr lang="en-US" dirty="0"/>
              <a:t>Most of the time these tasks’ state is „waiting/idle”</a:t>
            </a:r>
          </a:p>
          <a:p>
            <a:pPr lvl="2"/>
            <a:r>
              <a:rPr lang="en-US" dirty="0"/>
              <a:t>Waiting for I/O operations or user interactions</a:t>
            </a:r>
          </a:p>
          <a:p>
            <a:pPr lvl="2"/>
            <a:r>
              <a:rPr lang="en-US" dirty="0"/>
              <a:t>Therefore less CPU time is needed</a:t>
            </a:r>
          </a:p>
          <a:p>
            <a:r>
              <a:rPr lang="en-US" dirty="0"/>
              <a:t>Tasks with intensive CPU usage</a:t>
            </a:r>
          </a:p>
          <a:p>
            <a:pPr lvl="1"/>
            <a:r>
              <a:rPr lang="en-US" dirty="0"/>
              <a:t>Performing longer computational operations</a:t>
            </a:r>
          </a:p>
          <a:p>
            <a:pPr lvl="1"/>
            <a:r>
              <a:rPr lang="en-US" dirty="0"/>
              <a:t>Most of time these tasks’ state is „running” (at least want to be…)</a:t>
            </a:r>
          </a:p>
          <a:p>
            <a:pPr lvl="1"/>
            <a:r>
              <a:rPr lang="en-US" dirty="0"/>
              <a:t>Compared to CPU usage less I/O is needed</a:t>
            </a:r>
          </a:p>
          <a:p>
            <a:pPr lvl="1"/>
            <a:r>
              <a:rPr lang="en-US" dirty="0"/>
              <a:t>E.g.: cryptography, mathematical operations</a:t>
            </a:r>
          </a:p>
          <a:p>
            <a:r>
              <a:rPr lang="en-US" dirty="0"/>
              <a:t>Tasks with intensive memory usage</a:t>
            </a:r>
          </a:p>
          <a:p>
            <a:pPr lvl="1"/>
            <a:r>
              <a:rPr lang="en-US" dirty="0"/>
              <a:t>Working with large amount of data at once</a:t>
            </a:r>
          </a:p>
          <a:p>
            <a:pPr lvl="1"/>
            <a:r>
              <a:rPr lang="en-US" dirty="0"/>
              <a:t>If there is enough memory -&gt; CPU intensive, if not -&gt; I/O intensive</a:t>
            </a:r>
          </a:p>
          <a:p>
            <a:pPr lvl="1"/>
            <a:r>
              <a:rPr lang="en-US" dirty="0"/>
              <a:t>E.g.: multiplying large matrices, building and using database indexes</a:t>
            </a:r>
          </a:p>
          <a:p>
            <a:r>
              <a:rPr lang="en-US" dirty="0"/>
              <a:t>Special demands (examples)</a:t>
            </a:r>
          </a:p>
          <a:p>
            <a:pPr lvl="1"/>
            <a:r>
              <a:rPr lang="en-US" dirty="0"/>
              <a:t>Providing real-time operation</a:t>
            </a:r>
          </a:p>
          <a:p>
            <a:pPr lvl="1"/>
            <a:r>
              <a:rPr lang="en-US" dirty="0"/>
              <a:t>Smooth media playback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00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expectations about user tasks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Low waiting times</a:t>
            </a:r>
          </a:p>
          <a:p>
            <a:pPr lvl="1"/>
            <a:r>
              <a:rPr lang="en-US" dirty="0"/>
              <a:t>Waiting time</a:t>
            </a:r>
          </a:p>
          <a:p>
            <a:pPr lvl="2"/>
            <a:r>
              <a:rPr lang="en-US" dirty="0"/>
              <a:t>Waiting for resources (taken by other tasks), idle state</a:t>
            </a:r>
          </a:p>
          <a:p>
            <a:pPr lvl="1"/>
            <a:r>
              <a:rPr lang="en-US" dirty="0"/>
              <a:t>Turnaround time</a:t>
            </a:r>
          </a:p>
          <a:p>
            <a:pPr lvl="2"/>
            <a:r>
              <a:rPr lang="en-US" dirty="0"/>
              <a:t>Time that a task needs to finish it’s operation</a:t>
            </a:r>
          </a:p>
          <a:p>
            <a:pPr lvl="1"/>
            <a:r>
              <a:rPr lang="en-US" dirty="0"/>
              <a:t>Response time</a:t>
            </a:r>
          </a:p>
          <a:p>
            <a:pPr lvl="2"/>
            <a:r>
              <a:rPr lang="en-US" dirty="0"/>
              <a:t>Response time to a given event</a:t>
            </a:r>
          </a:p>
          <a:p>
            <a:endParaRPr lang="en-US" dirty="0"/>
          </a:p>
          <a:p>
            <a:r>
              <a:rPr lang="en-US" dirty="0"/>
              <a:t>Good resource utilization</a:t>
            </a:r>
          </a:p>
          <a:p>
            <a:pPr lvl="1"/>
            <a:r>
              <a:rPr lang="en-US" dirty="0"/>
              <a:t>CPU utilization</a:t>
            </a:r>
          </a:p>
          <a:p>
            <a:pPr lvl="2"/>
            <a:r>
              <a:rPr lang="en-US" dirty="0"/>
              <a:t>Time ratio of the time, when the CPU is not idle</a:t>
            </a:r>
          </a:p>
          <a:p>
            <a:pPr lvl="1"/>
            <a:r>
              <a:rPr lang="en-US" dirty="0"/>
              <a:t>Throughput</a:t>
            </a:r>
          </a:p>
          <a:p>
            <a:pPr lvl="2"/>
            <a:r>
              <a:rPr lang="en-US" dirty="0"/>
              <a:t>Tasks performed in given time slice</a:t>
            </a:r>
          </a:p>
          <a:p>
            <a:pPr lvl="1"/>
            <a:r>
              <a:rPr lang="en-US" dirty="0"/>
              <a:t>Overhead</a:t>
            </a:r>
          </a:p>
          <a:p>
            <a:pPr lvl="2"/>
            <a:r>
              <a:rPr lang="en-US" dirty="0"/>
              <a:t>„Wasting” resources to OS administrative tasks</a:t>
            </a:r>
          </a:p>
          <a:p>
            <a:endParaRPr lang="en-US" dirty="0"/>
          </a:p>
          <a:p>
            <a:r>
              <a:rPr lang="en-US" dirty="0"/>
              <a:t>Predictability, deterministic operation</a:t>
            </a:r>
          </a:p>
          <a:p>
            <a:pPr lvl="1"/>
            <a:r>
              <a:rPr lang="en-US" dirty="0"/>
              <a:t>Small variance of the measures above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85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optimal task executer system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naive user expects optimal behavior for the OS</a:t>
            </a:r>
          </a:p>
          <a:p>
            <a:pPr lvl="1"/>
            <a:r>
              <a:rPr lang="en-US" dirty="0"/>
              <a:t>Executes the users’ tasks</a:t>
            </a:r>
          </a:p>
          <a:p>
            <a:pPr lvl="1"/>
            <a:r>
              <a:rPr lang="en-US" dirty="0"/>
              <a:t>Minimizing the waiting and response times</a:t>
            </a:r>
          </a:p>
          <a:p>
            <a:pPr lvl="1"/>
            <a:r>
              <a:rPr lang="en-US" dirty="0"/>
              <a:t>With good resource (CPU, I/O) utilization</a:t>
            </a:r>
          </a:p>
          <a:p>
            <a:pPr lvl="1"/>
            <a:r>
              <a:rPr lang="en-US" dirty="0"/>
              <a:t>With little overhead</a:t>
            </a:r>
          </a:p>
          <a:p>
            <a:r>
              <a:rPr lang="en-US" dirty="0"/>
              <a:t>What’s he experience using the system?</a:t>
            </a:r>
          </a:p>
          <a:p>
            <a:pPr lvl="1"/>
            <a:r>
              <a:rPr lang="en-US" dirty="0"/>
              <a:t>Some tasks runs very slow (starving)</a:t>
            </a:r>
          </a:p>
          <a:p>
            <a:pPr lvl="1"/>
            <a:r>
              <a:rPr lang="en-US" dirty="0"/>
              <a:t>The concurrent tasks interfere with each other (trying to use the same resources)</a:t>
            </a:r>
          </a:p>
          <a:p>
            <a:pPr lvl="1"/>
            <a:r>
              <a:rPr lang="en-US" dirty="0"/>
              <a:t>Some of the applications freezes without any reason</a:t>
            </a:r>
          </a:p>
          <a:p>
            <a:pPr lvl="1"/>
            <a:r>
              <a:rPr lang="en-US" dirty="0"/>
              <a:t>Occasionally the whole system becomes unusable (for some time or finally</a:t>
            </a:r>
          </a:p>
          <a:p>
            <a:r>
              <a:rPr lang="en-US" dirty="0"/>
              <a:t>What’s causing these difficulties?</a:t>
            </a:r>
          </a:p>
          <a:p>
            <a:pPr lvl="1"/>
            <a:r>
              <a:rPr lang="en-US" dirty="0"/>
              <a:t>The OS don’t know the nature of the tasks in advance</a:t>
            </a:r>
          </a:p>
          <a:p>
            <a:pPr lvl="1"/>
            <a:r>
              <a:rPr lang="en-US" dirty="0"/>
              <a:t>High number of tasks with different natures</a:t>
            </a:r>
          </a:p>
          <a:p>
            <a:pPr lvl="1"/>
            <a:r>
              <a:rPr lang="en-US" dirty="0"/>
              <a:t>The tasks may have explicit or implicit effects on each other</a:t>
            </a:r>
          </a:p>
          <a:p>
            <a:pPr lvl="1"/>
            <a:r>
              <a:rPr lang="en-US" dirty="0"/>
              <a:t>The tasks’ programs are not optimal, especially in cooperation</a:t>
            </a:r>
          </a:p>
          <a:p>
            <a:pPr lvl="1"/>
            <a:r>
              <a:rPr lang="en-US" dirty="0"/>
              <a:t>Occasionally the system is overloaded, the overhead gets high suddenly (thrashing)</a:t>
            </a:r>
          </a:p>
        </p:txBody>
      </p:sp>
    </p:spTree>
    <p:extLst>
      <p:ext uri="{BB962C8B-B14F-4D97-AF65-F5344CB8AC3E}">
        <p14:creationId xmlns:p14="http://schemas.microsoft.com/office/powerpoint/2010/main" val="3520352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 of task managing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user activities are performed by programs</a:t>
            </a:r>
          </a:p>
          <a:p>
            <a:pPr lvl="1"/>
            <a:r>
              <a:rPr lang="en-US" dirty="0"/>
              <a:t>They start, run and terminate</a:t>
            </a:r>
          </a:p>
          <a:p>
            <a:r>
              <a:rPr lang="en-US" dirty="0"/>
              <a:t>The </a:t>
            </a:r>
            <a:r>
              <a:rPr lang="en-US" b="1" dirty="0"/>
              <a:t>task</a:t>
            </a:r>
            <a:r>
              <a:rPr lang="en-US" dirty="0"/>
              <a:t> is a program during execution</a:t>
            </a:r>
          </a:p>
          <a:p>
            <a:pPr lvl="1"/>
            <a:r>
              <a:rPr lang="en-US" dirty="0"/>
              <a:t>The execution is managed by the OS</a:t>
            </a:r>
          </a:p>
          <a:p>
            <a:pPr lvl="1"/>
            <a:r>
              <a:rPr lang="en-US" dirty="0"/>
              <a:t>A program stored on the HDD is a static binary program and data structures</a:t>
            </a:r>
          </a:p>
          <a:p>
            <a:pPr lvl="1"/>
            <a:r>
              <a:rPr lang="en-US" dirty="0"/>
              <a:t>A task is a dynamic entity with state and life-cycle</a:t>
            </a:r>
          </a:p>
          <a:p>
            <a:pPr lvl="1"/>
            <a:r>
              <a:rPr lang="en-US" b="1" dirty="0"/>
              <a:t>State</a:t>
            </a:r>
            <a:r>
              <a:rPr lang="en-US" dirty="0"/>
              <a:t>: The administrative properties of the task in a given moment</a:t>
            </a:r>
          </a:p>
          <a:p>
            <a:pPr lvl="1"/>
            <a:r>
              <a:rPr lang="en-US" b="1" dirty="0"/>
              <a:t>Life-cycle</a:t>
            </a:r>
            <a:r>
              <a:rPr lang="en-US" dirty="0"/>
              <a:t>: The state transitions of the task from the start to the termination</a:t>
            </a:r>
          </a:p>
          <a:p>
            <a:r>
              <a:rPr lang="en-US" dirty="0"/>
              <a:t>Assigning user activities with tasks</a:t>
            </a:r>
          </a:p>
          <a:p>
            <a:pPr lvl="1"/>
            <a:r>
              <a:rPr lang="en-US" dirty="0"/>
              <a:t>In most cases one activity is performed by one task</a:t>
            </a:r>
          </a:p>
          <a:p>
            <a:pPr lvl="2"/>
            <a:r>
              <a:rPr lang="en-US" dirty="0"/>
              <a:t>Except some cases: complex activities require more than one task</a:t>
            </a:r>
          </a:p>
          <a:p>
            <a:pPr lvl="2"/>
            <a:r>
              <a:rPr lang="en-US" dirty="0"/>
              <a:t>Or parallel tasks (on multiple machines)</a:t>
            </a:r>
          </a:p>
          <a:p>
            <a:pPr lvl="1"/>
            <a:r>
              <a:rPr lang="en-US" dirty="0"/>
              <a:t>The task can communicate and cooperate</a:t>
            </a:r>
          </a:p>
          <a:p>
            <a:pPr lvl="2"/>
            <a:r>
              <a:rPr lang="en-US" dirty="0"/>
              <a:t>Sending and receiving data from each other</a:t>
            </a:r>
          </a:p>
          <a:p>
            <a:pPr lvl="2"/>
            <a:r>
              <a:rPr lang="en-US" dirty="0"/>
              <a:t>The main activity can be decomposed to smaller jobs, partial results can be summarized</a:t>
            </a:r>
          </a:p>
          <a:p>
            <a:pPr lvl="2"/>
            <a:r>
              <a:rPr lang="en-US" dirty="0"/>
              <a:t>The tasks can form common procedure structures and cooperation schemas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375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of the tasks (abstract virtual machine)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ideal scenario: every task runs independent of each other</a:t>
            </a:r>
          </a:p>
          <a:p>
            <a:pPr lvl="1"/>
            <a:r>
              <a:rPr lang="en-US" dirty="0"/>
              <a:t>No effects on other tasks</a:t>
            </a:r>
          </a:p>
          <a:p>
            <a:pPr lvl="1"/>
            <a:r>
              <a:rPr lang="en-US" dirty="0"/>
              <a:t>It seems they running on a separate machine (resources)</a:t>
            </a:r>
          </a:p>
          <a:p>
            <a:pPr lvl="1"/>
            <a:endParaRPr lang="en-US" dirty="0"/>
          </a:p>
          <a:p>
            <a:r>
              <a:rPr lang="en-US" dirty="0"/>
              <a:t>In the reality: not enough resources for each task</a:t>
            </a:r>
          </a:p>
          <a:p>
            <a:pPr lvl="1"/>
            <a:r>
              <a:rPr lang="en-US" dirty="0"/>
              <a:t>They have to share the resources (CPU, memory, etc.)</a:t>
            </a:r>
          </a:p>
          <a:p>
            <a:pPr lvl="1"/>
            <a:r>
              <a:rPr lang="en-US" dirty="0"/>
              <a:t>Goal: the task (and the user) don’t notice this</a:t>
            </a:r>
          </a:p>
          <a:p>
            <a:pPr lvl="1"/>
            <a:r>
              <a:rPr lang="en-US" dirty="0"/>
              <a:t>The kernel provides an </a:t>
            </a:r>
            <a:r>
              <a:rPr lang="en-US" b="1" dirty="0"/>
              <a:t>abstract virtual machine</a:t>
            </a:r>
            <a:r>
              <a:rPr lang="en-US" dirty="0"/>
              <a:t> for the tasks (virtual CPU and memory)</a:t>
            </a:r>
          </a:p>
          <a:p>
            <a:pPr lvl="1"/>
            <a:r>
              <a:rPr lang="en-US" dirty="0"/>
              <a:t>A typical multi</a:t>
            </a:r>
            <a:r>
              <a:rPr lang="hu-HU" dirty="0"/>
              <a:t>-</a:t>
            </a:r>
            <a:r>
              <a:rPr lang="en-US" dirty="0"/>
              <a:t>programmed system</a:t>
            </a:r>
          </a:p>
          <a:p>
            <a:pPr lvl="2"/>
            <a:r>
              <a:rPr lang="en-US" dirty="0"/>
              <a:t>M processor (1&lt;= M &lt;= 8), N task (N &gt; 10-100)</a:t>
            </a:r>
          </a:p>
          <a:p>
            <a:pPr lvl="2"/>
            <a:r>
              <a:rPr lang="en-US" dirty="0"/>
              <a:t>More task than processor (N &gt;&gt; M)</a:t>
            </a:r>
          </a:p>
          <a:p>
            <a:pPr lvl="2"/>
            <a:r>
              <a:rPr lang="en-US" dirty="0"/>
              <a:t>N abstract virtual machines have to be assigned to the physical resources</a:t>
            </a:r>
          </a:p>
          <a:p>
            <a:pPr lvl="2"/>
            <a:r>
              <a:rPr lang="en-US" dirty="0"/>
              <a:t>In a way that the tasks don’t the existence of other tasks, but still sharing the common resources</a:t>
            </a:r>
          </a:p>
          <a:p>
            <a:endParaRPr lang="en-US" dirty="0"/>
          </a:p>
          <a:p>
            <a:r>
              <a:rPr lang="en-US" dirty="0"/>
              <a:t>Complex activities require more than one task: this makes the situation more complex</a:t>
            </a:r>
          </a:p>
          <a:p>
            <a:pPr lvl="1"/>
            <a:r>
              <a:rPr lang="en-US" dirty="0"/>
              <a:t>Communication (IPC) and cooperation schemas have to be provided</a:t>
            </a:r>
          </a:p>
          <a:p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362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base types of tasks: process and thread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Not every task needs a „full” abstract virtual machine assigned</a:t>
            </a:r>
          </a:p>
          <a:p>
            <a:pPr lvl="1"/>
            <a:r>
              <a:rPr lang="en-US" dirty="0"/>
              <a:t>Running of parallel jobs don’t has to be complicated with task-separation</a:t>
            </a:r>
          </a:p>
          <a:p>
            <a:pPr lvl="1"/>
            <a:r>
              <a:rPr lang="en-US" dirty="0"/>
              <a:t>The task-separation need higher administrative procedures (higher overhead)</a:t>
            </a:r>
          </a:p>
          <a:p>
            <a:r>
              <a:rPr lang="en-US" dirty="0"/>
              <a:t>Process</a:t>
            </a:r>
          </a:p>
          <a:p>
            <a:pPr lvl="1"/>
            <a:r>
              <a:rPr lang="en-US" dirty="0"/>
              <a:t>A task with it’s own memory range, it can contain threads</a:t>
            </a:r>
          </a:p>
          <a:p>
            <a:r>
              <a:rPr lang="en-US" dirty="0"/>
              <a:t>Thread</a:t>
            </a:r>
          </a:p>
          <a:p>
            <a:pPr lvl="1"/>
            <a:r>
              <a:rPr lang="en-US" dirty="0"/>
              <a:t>A task with sequential operation, it may share memory with other threads</a:t>
            </a:r>
          </a:p>
          <a:p>
            <a:r>
              <a:rPr lang="en-US" dirty="0"/>
              <a:t>Relationship between process and threads</a:t>
            </a:r>
          </a:p>
          <a:p>
            <a:pPr lvl="1"/>
            <a:r>
              <a:rPr lang="en-US" dirty="0"/>
              <a:t>The process contains threads, which running „parallel”</a:t>
            </a:r>
          </a:p>
          <a:p>
            <a:pPr lvl="1"/>
            <a:r>
              <a:rPr lang="en-US" dirty="0"/>
              <a:t>The threads in a process have shared memory (but own stack)</a:t>
            </a:r>
          </a:p>
          <a:p>
            <a:pPr lvl="1"/>
            <a:r>
              <a:rPr lang="en-US" dirty="0"/>
              <a:t>They can communicate with each other via the shared memory (variables)</a:t>
            </a:r>
          </a:p>
          <a:p>
            <a:pPr lvl="1"/>
            <a:r>
              <a:rPr lang="en-US" dirty="0"/>
              <a:t>There isn’t any memory protection between them, the developer/programmer has to deal with this</a:t>
            </a:r>
          </a:p>
          <a:p>
            <a:pPr lvl="1"/>
            <a:r>
              <a:rPr lang="en-US" dirty="0"/>
              <a:t>The threads memory are separated from other process threads’ memory by the OS</a:t>
            </a:r>
          </a:p>
          <a:p>
            <a:pPr lvl="1"/>
            <a:r>
              <a:rPr lang="en-US" dirty="0"/>
              <a:t>Communication between processes therefore more complicated</a:t>
            </a:r>
          </a:p>
        </p:txBody>
      </p:sp>
    </p:spTree>
    <p:extLst>
      <p:ext uri="{BB962C8B-B14F-4D97-AF65-F5344CB8AC3E}">
        <p14:creationId xmlns:p14="http://schemas.microsoft.com/office/powerpoint/2010/main" val="3604039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2291</Words>
  <Application>Microsoft Office PowerPoint</Application>
  <PresentationFormat>On-screen Show (4:3)</PresentationFormat>
  <Paragraphs>363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Huni_Quorum Medium BT</vt:lpstr>
      <vt:lpstr>Lucida Sans</vt:lpstr>
      <vt:lpstr>Lucida Sans Unicode</vt:lpstr>
      <vt:lpstr>Tahoma</vt:lpstr>
      <vt:lpstr>Office-téma</vt:lpstr>
      <vt:lpstr>PowerPoint Presentation</vt:lpstr>
      <vt:lpstr>The operating systems (recap) </vt:lpstr>
      <vt:lpstr>The main blocks of the OS and the kernel</vt:lpstr>
      <vt:lpstr>The nature of user tasks</vt:lpstr>
      <vt:lpstr>User expectations about user tasks</vt:lpstr>
      <vt:lpstr>The optimal task executer system</vt:lpstr>
      <vt:lpstr>The basics of task managing</vt:lpstr>
      <vt:lpstr>Separation of the tasks (abstract virtual machine)</vt:lpstr>
      <vt:lpstr>The base types of tasks: process and thread</vt:lpstr>
      <vt:lpstr>Should I use a process or a thread?</vt:lpstr>
      <vt:lpstr>Task managers</vt:lpstr>
      <vt:lpstr>Data structures of the tasks</vt:lpstr>
      <vt:lpstr>Where to store the administrative data?</vt:lpstr>
      <vt:lpstr>The states of the tasks</vt:lpstr>
      <vt:lpstr>State transitions of the tasks</vt:lpstr>
      <vt:lpstr>How tasks are created?</vt:lpstr>
      <vt:lpstr>Tree of UNIX processes</vt:lpstr>
      <vt:lpstr>Switching tasks on the CPU</vt:lpstr>
      <vt:lpstr>State transitions with preemptive scheduler</vt:lpstr>
      <vt:lpstr>The context change</vt:lpstr>
      <vt:lpstr>Execution mode and context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Predi</dc:creator>
  <cp:lastModifiedBy>Predi</cp:lastModifiedBy>
  <cp:revision>175</cp:revision>
  <dcterms:created xsi:type="dcterms:W3CDTF">2017-02-07T13:06:30Z</dcterms:created>
  <dcterms:modified xsi:type="dcterms:W3CDTF">2017-05-24T14:21:45Z</dcterms:modified>
</cp:coreProperties>
</file>